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73" r:id="rId4"/>
    <p:sldId id="272" r:id="rId5"/>
    <p:sldId id="290" r:id="rId6"/>
    <p:sldId id="274" r:id="rId7"/>
    <p:sldId id="275" r:id="rId8"/>
    <p:sldId id="261" r:id="rId9"/>
    <p:sldId id="266" r:id="rId10"/>
    <p:sldId id="258" r:id="rId11"/>
    <p:sldId id="262" r:id="rId12"/>
    <p:sldId id="267" r:id="rId13"/>
    <p:sldId id="265" r:id="rId14"/>
    <p:sldId id="263" r:id="rId15"/>
    <p:sldId id="264" r:id="rId16"/>
    <p:sldId id="306" r:id="rId17"/>
    <p:sldId id="259" r:id="rId18"/>
    <p:sldId id="308" r:id="rId19"/>
    <p:sldId id="281" r:id="rId20"/>
    <p:sldId id="269" r:id="rId21"/>
    <p:sldId id="278" r:id="rId22"/>
    <p:sldId id="270" r:id="rId23"/>
    <p:sldId id="268" r:id="rId24"/>
    <p:sldId id="283" r:id="rId25"/>
    <p:sldId id="286" r:id="rId26"/>
    <p:sldId id="289" r:id="rId27"/>
    <p:sldId id="285" r:id="rId28"/>
    <p:sldId id="288" r:id="rId29"/>
    <p:sldId id="291" r:id="rId30"/>
    <p:sldId id="292" r:id="rId31"/>
    <p:sldId id="293" r:id="rId32"/>
    <p:sldId id="294" r:id="rId33"/>
    <p:sldId id="295" r:id="rId34"/>
    <p:sldId id="296" r:id="rId35"/>
    <p:sldId id="297" r:id="rId36"/>
    <p:sldId id="298" r:id="rId37"/>
    <p:sldId id="302" r:id="rId38"/>
    <p:sldId id="300" r:id="rId39"/>
    <p:sldId id="301" r:id="rId40"/>
    <p:sldId id="299" r:id="rId41"/>
    <p:sldId id="303" r:id="rId42"/>
    <p:sldId id="304" r:id="rId43"/>
    <p:sldId id="260" r:id="rId44"/>
    <p:sldId id="282" r:id="rId4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C5C"/>
    <a:srgbClr val="11FF7D"/>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734" autoAdjust="0"/>
  </p:normalViewPr>
  <p:slideViewPr>
    <p:cSldViewPr>
      <p:cViewPr varScale="1">
        <p:scale>
          <a:sx n="69" d="100"/>
          <a:sy n="69" d="100"/>
        </p:scale>
        <p:origin x="-87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200E17-C83B-456A-88CC-7B3B2EFC24DF}" type="datetimeFigureOut">
              <a:rPr lang="en-US"/>
              <a:pPr>
                <a:defRPr/>
              </a:pPr>
              <a:t>4/29/2011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C05F70-DFBB-447E-9F4A-004C06A022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MUST be adopted to conform with goals</a:t>
            </a:r>
          </a:p>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CC02A5-42BA-49F7-82FA-B7A1D9599562}"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Randolph P&amp;R is an example</a:t>
            </a:r>
          </a:p>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080B9-12EA-48F8-AE73-9942BC415C2A}"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SHALL</a:t>
            </a:r>
          </a:p>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56BA2-2DC7-4976-A25D-032322FA0332}"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NWI maps are poor, so they should be used as indicators of wetlands nearby, not as regulatory tools for showing exactly where they sit on the earth.</a:t>
            </a:r>
          </a:p>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2657F-924C-4E43-B255-A0EAF17E21B5}"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 250 regulates subdivisions of 5 lots w/in 5 miles w/in 5 years.  Unless a town has both zoning and subdivision, then it changes to 10 lots.  Lowers the regulatory burden – perhaps inadvertently.  </a:t>
            </a:r>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55F7B-24BF-4836-AD85-F071247B6EF9}"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Does your region have a stormwater impaired area in it?  If so, presenters may want to know that before the TOEC.  These regs may be different in an impaired region.</a:t>
            </a:r>
          </a:p>
          <a:p>
            <a:pPr eaLnBrk="1" hangingPunct="1">
              <a:spcBef>
                <a:spcPct val="0"/>
              </a:spcBef>
            </a:pPr>
            <a:endParaRPr lang="en-US" smtClean="0"/>
          </a:p>
          <a:p>
            <a:pPr eaLnBrk="1" hangingPunct="1">
              <a:spcBef>
                <a:spcPct val="0"/>
              </a:spcBef>
            </a:pPr>
            <a:r>
              <a:rPr lang="en-US" smtClean="0"/>
              <a:t>What about post-development requirements, like LID? Can go above and beyond these minimums.  </a:t>
            </a:r>
          </a:p>
          <a:p>
            <a:pPr eaLnBrk="1" hangingPunct="1">
              <a:spcBef>
                <a:spcPct val="0"/>
              </a:spcBef>
            </a:pPr>
            <a:r>
              <a:rPr lang="en-US" smtClean="0"/>
              <a:t>Could add as a general standard in zoning bylaw.</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9A7E4-9378-4C14-8D2F-2C8410754565}"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Add “where reasonable” to prevent creating an unbuildable lot.  Also: feasible, possible, practical (in this order).</a:t>
            </a:r>
          </a:p>
          <a:p>
            <a:pPr eaLnBrk="1" hangingPunct="1">
              <a:spcBef>
                <a:spcPct val="0"/>
              </a:spcBef>
            </a:pPr>
            <a:endParaRPr lang="en-US" smtClean="0"/>
          </a:p>
          <a:p>
            <a:pPr eaLnBrk="1" hangingPunct="1">
              <a:spcBef>
                <a:spcPct val="0"/>
              </a:spcBef>
            </a:pPr>
            <a:r>
              <a:rPr lang="en-US" smtClean="0"/>
              <a:t>Can create an unbuildable lot, inadvertently, but by law cannot create an inaccessible lot.</a:t>
            </a:r>
          </a:p>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3D2C7E-0DC0-459D-87C8-4A612C96E013}"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Edges are good for some species, but not all!</a:t>
            </a:r>
          </a:p>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1B77C-AC47-4E9F-805C-75E2E8018B78}"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Give example of putting a road thru the playground, or your front yard. It’s not “just” a road.  There’s a better place for it.</a:t>
            </a:r>
          </a:p>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7A3FB-831B-4344-A139-66A60F1AA54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 #2 is from Hartland.</a:t>
            </a:r>
          </a:p>
          <a:p>
            <a:pPr eaLnBrk="1" hangingPunct="1">
              <a:spcBef>
                <a:spcPct val="0"/>
              </a:spcBef>
            </a:pPr>
            <a:r>
              <a:rPr lang="en-US" smtClean="0"/>
              <a:t>It will take an outside specialist, PE, GIS person, etc. to calculate the 80%.</a:t>
            </a:r>
          </a:p>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D6465D-3221-4BA5-9123-48F208C77086}"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 on right costs less to build because it’s the same # of houses using less road.</a:t>
            </a:r>
          </a:p>
          <a:p>
            <a:pPr eaLnBrk="1" hangingPunct="1">
              <a:spcBef>
                <a:spcPct val="0"/>
              </a:spcBef>
            </a:pPr>
            <a:r>
              <a:rPr lang="en-US" smtClean="0"/>
              <a:t>Preserve acreage thru common ownership by association, land trust, or sell to the farmer next door, etc.</a:t>
            </a:r>
          </a:p>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82FEF2-1FCF-4887-B28D-48978221E1A8}"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How many people from PCs?  SBs?  CCs?</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4D2D5-ED36-434B-AE29-52007E9DC5D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Resource based districts are hard for lay people to find on the ground – better for protection , nearly impossible to implement.</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85F26C-86E2-4861-A64D-1E7FBBDBFB14}"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example, Chateauguay.  Other areas in Rutland? </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B3A886-E187-41AD-AFDC-159F322D57F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Can customize the map to each RPC</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68C474-DE00-4A10-95E8-88C836DB924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Roads are an economic driver for this.  New roads with more houses = more cost to the town to improve the road so you can drive a school bus up it.</a:t>
            </a:r>
          </a:p>
          <a:p>
            <a:pPr eaLnBrk="1" hangingPunct="1">
              <a:spcBef>
                <a:spcPct val="0"/>
              </a:spcBef>
            </a:pPr>
            <a:r>
              <a:rPr lang="en-US" smtClean="0"/>
              <a:t>Some regions would want to talk about low density zoning and clustered development in subdivision.</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63EB5-EDB3-4E94-95E7-6F26E9AD03BB}"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The Environmental Board’s E-Notes for more information.</a:t>
            </a:r>
          </a:p>
          <a:p>
            <a:pPr eaLnBrk="1" hangingPunct="1">
              <a:spcBef>
                <a:spcPct val="0"/>
              </a:spcBef>
            </a:pPr>
            <a:endParaRPr lang="en-US" smtClean="0"/>
          </a:p>
          <a:p>
            <a:pPr eaLnBrk="1" hangingPunct="1">
              <a:spcBef>
                <a:spcPct val="0"/>
              </a:spcBef>
            </a:pPr>
            <a:r>
              <a:rPr lang="en-US" smtClean="0"/>
              <a:t>JAM Golf decision wants towns to be very specific in bylaw language.  Conservation objectives should clear enough that any “reasonable person” reading them will understand what is required in order to meet the standard.  Phrases such as “…shall protect important wildlife habitat…” are not enforceable, as they leave unanswered key questions such as what “protect” requires and what constitutes “important.”</a:t>
            </a:r>
          </a:p>
          <a:p>
            <a:pPr eaLnBrk="1" hangingPunct="1">
              <a:spcBef>
                <a:spcPct val="0"/>
              </a:spcBef>
            </a:pPr>
            <a:endParaRPr lang="en-US" smtClean="0"/>
          </a:p>
          <a:p>
            <a:pPr eaLnBrk="1" hangingPunct="1">
              <a:spcBef>
                <a:spcPct val="0"/>
              </a:spcBef>
            </a:pPr>
            <a:r>
              <a:rPr lang="en-US" smtClean="0"/>
              <a:t>Failure to be specific could result in your town being sued.</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Site plan review for the whole town.</a:t>
            </a:r>
          </a:p>
          <a:p>
            <a:pPr eaLnBrk="1" hangingPunct="1">
              <a:spcBef>
                <a:spcPct val="0"/>
              </a:spcBef>
            </a:pPr>
            <a:endParaRPr lang="en-US" smtClean="0"/>
          </a:p>
          <a:p>
            <a:pPr eaLnBrk="1" hangingPunct="1">
              <a:spcBef>
                <a:spcPct val="0"/>
              </a:spcBef>
            </a:pPr>
            <a:r>
              <a:rPr lang="en-US" smtClean="0"/>
              <a:t>Zoning and subdivision use design standards overall.</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A289E-7F11-4B5C-94D7-20CB92E6574C}"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option for presenters is to review some expired bylaws and provide bad examples.  Alternatively, you could provide some good examples from current bylaws. The bad example above would be good in a town plan, not a bylaw.</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745C56-AC55-481C-A674-7CA4BFF7044D}"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BFC7FCF-15CD-4496-9059-620B7B8E2310}" type="datetimeFigureOut">
              <a:rPr lang="en-US"/>
              <a:pPr>
                <a:defRPr/>
              </a:pPr>
              <a:t>4/29/2011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6764C46-3E1C-4FB5-B965-6E06FACEC02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8B35E9-8D35-47E3-A98D-D9498832289F}" type="datetimeFigureOut">
              <a:rPr lang="en-US"/>
              <a:pPr>
                <a:defRPr/>
              </a:pPr>
              <a:t>4/29/2011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9F7217-16D8-4909-A9DE-0C71ADFCD5A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2EA8175-4BEE-4327-81CC-A2718F753C03}" type="datetimeFigureOut">
              <a:rPr lang="en-US"/>
              <a:pPr>
                <a:defRPr/>
              </a:pPr>
              <a:t>4/29/2011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7B38D6-C3CB-4A6F-80EA-16F6390524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171689-51E8-4691-B963-3EBB5BE3AD84}" type="datetimeFigureOut">
              <a:rPr lang="en-US"/>
              <a:pPr>
                <a:defRPr/>
              </a:pPr>
              <a:t>4/29/2011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6CF6A04-14E1-4FE7-B391-243BA4AEC9C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826C2A-6FD8-4894-9584-41151B076B41}" type="datetimeFigureOut">
              <a:rPr lang="en-US"/>
              <a:pPr>
                <a:defRPr/>
              </a:pPr>
              <a:t>4/29/2011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CD98FE-3F69-4316-9237-61C0C5E802F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B72AB01-A212-4336-97E4-36A49216F54E}" type="datetimeFigureOut">
              <a:rPr lang="en-US"/>
              <a:pPr>
                <a:defRPr/>
              </a:pPr>
              <a:t>4/29/2011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30E6322-8403-41DE-89F9-818D02EBC3B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9D146CF-8979-4AD2-A750-3EC3D15B6634}" type="datetimeFigureOut">
              <a:rPr lang="en-US"/>
              <a:pPr>
                <a:defRPr/>
              </a:pPr>
              <a:t>4/29/2011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EFB509A-DE38-46EB-A21C-B0529C60A6C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0C5C658-E5F9-4E1F-97EE-A5CBC8CD1613}" type="datetimeFigureOut">
              <a:rPr lang="en-US"/>
              <a:pPr>
                <a:defRPr/>
              </a:pPr>
              <a:t>4/29/2011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F71B295-F20B-4344-8C13-F2FD8780F2B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64623D7-10FF-4EB3-8C8C-B8BAE851D38C}" type="datetimeFigureOut">
              <a:rPr lang="en-US"/>
              <a:pPr>
                <a:defRPr/>
              </a:pPr>
              <a:t>4/29/2011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76A6BD-B435-4AFD-B7D8-FC72AE2F6AE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64D5B26-E105-4C92-96B1-90C5A7D728BF}" type="datetimeFigureOut">
              <a:rPr lang="en-US"/>
              <a:pPr>
                <a:defRPr/>
              </a:pPr>
              <a:t>4/29/2011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A6572EF-C7F7-442A-9493-397592973A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A8747B5-2BE5-4F36-81DD-C522BA725D44}" type="datetimeFigureOut">
              <a:rPr lang="en-US"/>
              <a:pPr>
                <a:defRPr/>
              </a:pPr>
              <a:t>4/29/2011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2B6C146-6769-4736-A406-9C0F5C4DC5F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2296060-4137-40F4-8EA2-0FBF8EA6118E}" type="datetimeFigureOut">
              <a:rPr lang="en-US"/>
              <a:pPr>
                <a:defRPr/>
              </a:pPr>
              <a:t>4/29/2011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B02AF90-3585-43F8-AC69-993A9FD14010}"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mailto:kim.royar@state.vt.us" TargetMode="External"/><Relationship Id="rId3" Type="http://schemas.openxmlformats.org/officeDocument/2006/relationships/hyperlink" Target="http://www.unh.edu/erg/cstev/" TargetMode="External"/><Relationship Id="rId7" Type="http://schemas.openxmlformats.org/officeDocument/2006/relationships/hyperlink" Target="mailto:forrest.hammond@state.vt.us" TargetMode="External"/><Relationship Id="rId2" Type="http://schemas.openxmlformats.org/officeDocument/2006/relationships/hyperlink" Target="http://www.wildflower.org/collections/collection.php?collection=VT" TargetMode="External"/><Relationship Id="rId1" Type="http://schemas.openxmlformats.org/officeDocument/2006/relationships/slideLayout" Target="../slideLayouts/slideLayout2.xml"/><Relationship Id="rId6" Type="http://schemas.openxmlformats.org/officeDocument/2006/relationships/hyperlink" Target="mailto:rebecca.chalmers@state.vt.us" TargetMode="External"/><Relationship Id="rId5" Type="http://schemas.openxmlformats.org/officeDocument/2006/relationships/hyperlink" Target="mailto:mike.kline@state.vt.us" TargetMode="External"/><Relationship Id="rId4" Type="http://schemas.openxmlformats.org/officeDocument/2006/relationships/hyperlink" Target="http://www.vtfishandwildlife.com/cwp_zoning.cfm" TargetMode="External"/><Relationship Id="rId9" Type="http://schemas.openxmlformats.org/officeDocument/2006/relationships/hyperlink" Target="mailto:eric.sorenson@state.vt.u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kgeiger@trorc.org" TargetMode="External"/><Relationship Id="rId2" Type="http://schemas.openxmlformats.org/officeDocument/2006/relationships/hyperlink" Target="mailto:pfellows@trorc.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solidFill>
                  <a:srgbClr val="92D050"/>
                </a:solidFill>
              </a:rPr>
              <a:t>Putting Ecological Considerations into Zoning and Subdivision Bylaws</a:t>
            </a:r>
            <a:endParaRPr lang="en-US" dirty="0">
              <a:solidFill>
                <a:srgbClr val="92D050"/>
              </a:solidFill>
            </a:endParaRPr>
          </a:p>
        </p:txBody>
      </p:sp>
      <p:sp>
        <p:nvSpPr>
          <p:cNvPr id="5123" name="Subtitle 2"/>
          <p:cNvSpPr>
            <a:spLocks noGrp="1"/>
          </p:cNvSpPr>
          <p:nvPr>
            <p:ph type="subTitle" idx="1"/>
          </p:nvPr>
        </p:nvSpPr>
        <p:spPr>
          <a:xfrm>
            <a:off x="533400" y="4800600"/>
            <a:ext cx="7854950" cy="1095375"/>
          </a:xfrm>
        </p:spPr>
        <p:txBody>
          <a:bodyPr/>
          <a:lstStyle/>
          <a:p>
            <a:pPr marR="0" algn="ctr" eaLnBrk="1" hangingPunct="1"/>
            <a:r>
              <a:rPr lang="en-US" sz="1800" smtClean="0"/>
              <a:t>Developed by the Two Rivers-Ottauquechee Regional Commission and funded by a grant from the Wellborn Ecology Fund</a:t>
            </a:r>
          </a:p>
        </p:txBody>
      </p:sp>
      <p:pic>
        <p:nvPicPr>
          <p:cNvPr id="5124" name="Picture 1"/>
          <p:cNvPicPr>
            <a:picLocks noChangeAspect="1" noChangeArrowheads="1"/>
          </p:cNvPicPr>
          <p:nvPr/>
        </p:nvPicPr>
        <p:blipFill>
          <a:blip r:embed="rId2" cstate="print"/>
          <a:srcRect/>
          <a:stretch>
            <a:fillRect/>
          </a:stretch>
        </p:blipFill>
        <p:spPr bwMode="auto">
          <a:xfrm>
            <a:off x="533400" y="3505200"/>
            <a:ext cx="2149475" cy="1252538"/>
          </a:xfrm>
          <a:prstGeom prst="rect">
            <a:avLst/>
          </a:prstGeom>
          <a:noFill/>
          <a:ln w="9525">
            <a:noFill/>
            <a:miter lim="800000"/>
            <a:headEnd/>
            <a:tailEnd/>
          </a:ln>
        </p:spPr>
      </p:pic>
      <p:pic>
        <p:nvPicPr>
          <p:cNvPr id="5125" name="Picture 2" descr="Z:\PUBLIC\LOGOS\TRORC\trorc.jpg"/>
          <p:cNvPicPr>
            <a:picLocks noChangeAspect="1" noChangeArrowheads="1"/>
          </p:cNvPicPr>
          <p:nvPr/>
        </p:nvPicPr>
        <p:blipFill>
          <a:blip r:embed="rId3" cstate="print"/>
          <a:srcRect/>
          <a:stretch>
            <a:fillRect/>
          </a:stretch>
        </p:blipFill>
        <p:spPr bwMode="auto">
          <a:xfrm>
            <a:off x="6858000" y="3429000"/>
            <a:ext cx="1295400" cy="1295400"/>
          </a:xfrm>
          <a:prstGeom prst="rect">
            <a:avLst/>
          </a:prstGeom>
          <a:noFill/>
          <a:ln w="9525">
            <a:noFill/>
            <a:miter lim="800000"/>
            <a:headEnd/>
            <a:tailEnd/>
          </a:ln>
        </p:spPr>
      </p:pic>
      <p:sp>
        <p:nvSpPr>
          <p:cNvPr id="5126" name="TextBox 5"/>
          <p:cNvSpPr txBox="1">
            <a:spLocks noChangeArrowheads="1"/>
          </p:cNvSpPr>
          <p:nvPr/>
        </p:nvSpPr>
        <p:spPr bwMode="auto">
          <a:xfrm>
            <a:off x="6934200" y="3429000"/>
            <a:ext cx="838200" cy="307975"/>
          </a:xfrm>
          <a:prstGeom prst="rect">
            <a:avLst/>
          </a:prstGeom>
          <a:noFill/>
          <a:ln w="9525">
            <a:noFill/>
            <a:miter lim="800000"/>
            <a:headEnd/>
            <a:tailEnd/>
          </a:ln>
        </p:spPr>
        <p:txBody>
          <a:bodyPr>
            <a:spAutoFit/>
          </a:bodyPr>
          <a:lstStyle/>
          <a:p>
            <a:r>
              <a:rPr lang="en-US" sz="1400">
                <a:solidFill>
                  <a:schemeClr val="bg1"/>
                </a:solidFill>
                <a:latin typeface="Constantia" pitchFamily="18" charset="0"/>
              </a:rPr>
              <a:t>TRORC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428750"/>
          </a:xfrm>
        </p:spPr>
        <p:txBody>
          <a:bodyPr>
            <a:normAutofit fontScale="90000"/>
          </a:bodyPr>
          <a:lstStyle/>
          <a:p>
            <a:pPr eaLnBrk="1" fontAlgn="auto" hangingPunct="1">
              <a:spcAft>
                <a:spcPts val="0"/>
              </a:spcAft>
              <a:defRPr/>
            </a:pPr>
            <a:r>
              <a:rPr lang="en-US" dirty="0" smtClean="0"/>
              <a:t>Using districts to protect ecological values  </a:t>
            </a:r>
            <a:endParaRPr lang="en-US" dirty="0"/>
          </a:p>
        </p:txBody>
      </p:sp>
      <p:sp>
        <p:nvSpPr>
          <p:cNvPr id="3" name="Content Placeholder 2"/>
          <p:cNvSpPr>
            <a:spLocks noGrp="1"/>
          </p:cNvSpPr>
          <p:nvPr>
            <p:ph idx="1"/>
          </p:nvPr>
        </p:nvSpPr>
        <p:spPr>
          <a:xfrm>
            <a:off x="457200" y="2286000"/>
            <a:ext cx="8229600" cy="4038600"/>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smtClean="0"/>
              <a:t>Areas with large amounts of any special natural resources and ill-suited to development could be proposed in the plan and zoned as a district.  Examples include:</a:t>
            </a:r>
          </a:p>
          <a:p>
            <a:pPr marL="640080" lvl="1" indent="-246888" eaLnBrk="1" fontAlgn="auto" hangingPunct="1">
              <a:spcAft>
                <a:spcPts val="0"/>
              </a:spcAft>
              <a:buFont typeface="Wingdings 2"/>
              <a:buChar char=""/>
              <a:defRPr/>
            </a:pPr>
            <a:r>
              <a:rPr lang="en-US" dirty="0" smtClean="0"/>
              <a:t>Conservation District due to steep slopes, poor soils, aquifers, surface waters, wetlands, distance from roads, flood potential, etc.</a:t>
            </a:r>
          </a:p>
          <a:p>
            <a:pPr marL="640080" lvl="1" indent="-246888" eaLnBrk="1" fontAlgn="auto" hangingPunct="1">
              <a:spcAft>
                <a:spcPts val="0"/>
              </a:spcAft>
              <a:buFont typeface="Wingdings 2"/>
              <a:buChar char=""/>
              <a:defRPr/>
            </a:pPr>
            <a:r>
              <a:rPr lang="en-US" dirty="0" smtClean="0"/>
              <a:t>Working Lands District that prioritize farming and forestry</a:t>
            </a:r>
          </a:p>
          <a:p>
            <a:pPr marL="640080" lvl="1" indent="-246888" eaLnBrk="1" fontAlgn="auto" hangingPunct="1">
              <a:spcAft>
                <a:spcPts val="0"/>
              </a:spcAft>
              <a:buFont typeface="Wingdings 2"/>
              <a:buChar char=""/>
              <a:defRPr/>
            </a:pPr>
            <a:r>
              <a:rPr lang="en-US" dirty="0" smtClean="0"/>
              <a:t>Low Density Residential District with density provisions</a:t>
            </a:r>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2212975" cy="930275"/>
          </a:xfrm>
        </p:spPr>
        <p:txBody>
          <a:bodyPr>
            <a:normAutofit fontScale="90000"/>
          </a:bodyPr>
          <a:lstStyle/>
          <a:p>
            <a:pPr eaLnBrk="1" fontAlgn="auto" hangingPunct="1">
              <a:spcAft>
                <a:spcPts val="0"/>
              </a:spcAft>
              <a:defRPr/>
            </a:pPr>
            <a:r>
              <a:rPr lang="en-US" sz="2800" dirty="0" smtClean="0"/>
              <a:t>Conservation District</a:t>
            </a:r>
            <a:endParaRPr lang="en-US" sz="2800" dirty="0"/>
          </a:p>
        </p:txBody>
      </p:sp>
      <p:sp>
        <p:nvSpPr>
          <p:cNvPr id="15363" name="Text Placeholder 2"/>
          <p:cNvSpPr>
            <a:spLocks noGrp="1"/>
          </p:cNvSpPr>
          <p:nvPr>
            <p:ph type="body" sz="half" idx="2"/>
          </p:nvPr>
        </p:nvSpPr>
        <p:spPr>
          <a:xfrm>
            <a:off x="609600" y="1828800"/>
            <a:ext cx="2209800" cy="4038600"/>
          </a:xfrm>
        </p:spPr>
        <p:txBody>
          <a:bodyPr/>
          <a:lstStyle/>
          <a:p>
            <a:pPr eaLnBrk="1" hangingPunct="1"/>
            <a:r>
              <a:rPr lang="en-US" sz="2000" smtClean="0"/>
              <a:t>District has public lands, large lots, lands in Current Use or parcels under conservation easement.  District is also poorly served by Class 3 or better town roads.</a:t>
            </a:r>
          </a:p>
        </p:txBody>
      </p:sp>
      <p:pic>
        <p:nvPicPr>
          <p:cNvPr id="15364" name="Picture 2"/>
          <p:cNvPicPr>
            <a:picLocks noGrp="1" noChangeAspect="1" noChangeArrowheads="1"/>
          </p:cNvPicPr>
          <p:nvPr>
            <p:ph type="pic" idx="1"/>
          </p:nvPr>
        </p:nvPicPr>
        <p:blipFill>
          <a:blip r:embed="rId3" cstate="print"/>
          <a:srcRect t="9174" b="9174"/>
          <a:stretch>
            <a:fillRect/>
          </a:stretch>
        </p:blipFill>
        <p:spPr>
          <a:xfrm rot="420000">
            <a:off x="3498850" y="1181100"/>
            <a:ext cx="4618038" cy="3932238"/>
          </a:xfrm>
          <a:noFill/>
          <a:ln w="9525">
            <a:noFill/>
            <a:miter lim="800000"/>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176338"/>
            <a:ext cx="2212975" cy="1582737"/>
          </a:xfrm>
        </p:spPr>
        <p:txBody>
          <a:bodyPr/>
          <a:lstStyle/>
          <a:p>
            <a:pPr eaLnBrk="1" hangingPunct="1"/>
            <a:r>
              <a:rPr lang="en-US" sz="2800" smtClean="0"/>
              <a:t>Rural Lands Districts</a:t>
            </a:r>
          </a:p>
        </p:txBody>
      </p:sp>
      <p:sp>
        <p:nvSpPr>
          <p:cNvPr id="16387" name="Text Placeholder 2"/>
          <p:cNvSpPr>
            <a:spLocks noGrp="1"/>
          </p:cNvSpPr>
          <p:nvPr>
            <p:ph type="body" sz="half" idx="2"/>
          </p:nvPr>
        </p:nvSpPr>
        <p:spPr>
          <a:xfrm>
            <a:off x="609600" y="2828925"/>
            <a:ext cx="2209800" cy="2179638"/>
          </a:xfrm>
        </p:spPr>
        <p:txBody>
          <a:bodyPr/>
          <a:lstStyle/>
          <a:p>
            <a:pPr eaLnBrk="1" hangingPunct="1"/>
            <a:r>
              <a:rPr lang="en-US" sz="2400" smtClean="0"/>
              <a:t>Rural Districts can put varying emphasis on development. </a:t>
            </a:r>
          </a:p>
        </p:txBody>
      </p:sp>
      <p:pic>
        <p:nvPicPr>
          <p:cNvPr id="16388" name="Picture 1" descr="image001"/>
          <p:cNvPicPr>
            <a:picLocks noGrp="1" noChangeAspect="1" noChangeArrowheads="1"/>
          </p:cNvPicPr>
          <p:nvPr>
            <p:ph type="pic" idx="1"/>
          </p:nvPr>
        </p:nvPicPr>
        <p:blipFill>
          <a:blip r:embed="rId3" cstate="print"/>
          <a:srcRect t="23518" b="23518"/>
          <a:stretch>
            <a:fillRect/>
          </a:stretch>
        </p:blipFill>
        <p:spPr>
          <a:xfrm rot="420000">
            <a:off x="3486150" y="1200150"/>
            <a:ext cx="4618038" cy="3930650"/>
          </a:xfrm>
          <a:noFill/>
          <a:ln w="9525">
            <a:noFill/>
            <a:miter lim="800000"/>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428750"/>
          </a:xfrm>
        </p:spPr>
        <p:txBody>
          <a:bodyPr>
            <a:normAutofit fontScale="90000"/>
          </a:bodyPr>
          <a:lstStyle/>
          <a:p>
            <a:pPr eaLnBrk="1" fontAlgn="auto" hangingPunct="1">
              <a:spcAft>
                <a:spcPts val="0"/>
              </a:spcAft>
              <a:defRPr/>
            </a:pPr>
            <a:r>
              <a:rPr lang="en-US" dirty="0" smtClean="0"/>
              <a:t>Using overlays to protect ecological values  </a:t>
            </a:r>
            <a:endParaRPr lang="en-US" dirty="0"/>
          </a:p>
        </p:txBody>
      </p:sp>
      <p:sp>
        <p:nvSpPr>
          <p:cNvPr id="17411" name="Content Placeholder 2"/>
          <p:cNvSpPr>
            <a:spLocks noGrp="1"/>
          </p:cNvSpPr>
          <p:nvPr>
            <p:ph idx="1"/>
          </p:nvPr>
        </p:nvSpPr>
        <p:spPr>
          <a:xfrm>
            <a:off x="457200" y="2286000"/>
            <a:ext cx="8229600" cy="4038600"/>
          </a:xfrm>
        </p:spPr>
        <p:txBody>
          <a:bodyPr/>
          <a:lstStyle/>
          <a:p>
            <a:pPr eaLnBrk="1" hangingPunct="1"/>
            <a:r>
              <a:rPr lang="en-US" smtClean="0"/>
              <a:t>Overlay areas are good to use when the attribute they are protecting may shift with better information, avoiding the possibility of having lands in no district.  Examples include:</a:t>
            </a:r>
          </a:p>
          <a:p>
            <a:pPr lvl="1" eaLnBrk="1" hangingPunct="1"/>
            <a:r>
              <a:rPr lang="en-US" smtClean="0"/>
              <a:t>Watersheds</a:t>
            </a:r>
          </a:p>
          <a:p>
            <a:pPr lvl="1" eaLnBrk="1" hangingPunct="1"/>
            <a:r>
              <a:rPr lang="en-US" smtClean="0"/>
              <a:t>Flood plains</a:t>
            </a:r>
          </a:p>
          <a:p>
            <a:pPr lvl="1" eaLnBrk="1" hangingPunct="1"/>
            <a:r>
              <a:rPr lang="en-US" smtClean="0"/>
              <a:t>Wetlands</a:t>
            </a:r>
          </a:p>
          <a:p>
            <a:pPr lvl="1" eaLnBrk="1" hangingPunct="1"/>
            <a:r>
              <a:rPr lang="en-US" smtClean="0"/>
              <a:t>Stream buffers</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176338"/>
            <a:ext cx="2212975" cy="1582737"/>
          </a:xfrm>
        </p:spPr>
        <p:txBody>
          <a:bodyPr/>
          <a:lstStyle/>
          <a:p>
            <a:pPr eaLnBrk="1" hangingPunct="1"/>
            <a:r>
              <a:rPr lang="en-US" sz="2800" smtClean="0"/>
              <a:t>Lake Overlay</a:t>
            </a:r>
          </a:p>
        </p:txBody>
      </p:sp>
      <p:sp>
        <p:nvSpPr>
          <p:cNvPr id="18435" name="Text Placeholder 2"/>
          <p:cNvSpPr>
            <a:spLocks noGrp="1"/>
          </p:cNvSpPr>
          <p:nvPr>
            <p:ph type="body" sz="half" idx="2"/>
          </p:nvPr>
        </p:nvSpPr>
        <p:spPr>
          <a:xfrm>
            <a:off x="609600" y="2828925"/>
            <a:ext cx="2209800" cy="2179638"/>
          </a:xfrm>
        </p:spPr>
        <p:txBody>
          <a:bodyPr/>
          <a:lstStyle/>
          <a:p>
            <a:pPr eaLnBrk="1" hangingPunct="1"/>
            <a:r>
              <a:rPr lang="en-US" sz="1800" smtClean="0"/>
              <a:t>Lake overlays may be lands within a certain distance to the lake or all lands mapped as being  in the watershed that drains into a lake. </a:t>
            </a:r>
          </a:p>
        </p:txBody>
      </p:sp>
      <p:pic>
        <p:nvPicPr>
          <p:cNvPr id="18436" name="Picture 2"/>
          <p:cNvPicPr>
            <a:picLocks noGrp="1" noChangeAspect="1" noChangeArrowheads="1"/>
          </p:cNvPicPr>
          <p:nvPr>
            <p:ph type="pic" idx="1"/>
          </p:nvPr>
        </p:nvPicPr>
        <p:blipFill>
          <a:blip r:embed="rId2" cstate="print"/>
          <a:srcRect t="4903" b="4903"/>
          <a:stretch>
            <a:fillRect/>
          </a:stretch>
        </p:blipFill>
        <p:spPr>
          <a:xfrm rot="420000">
            <a:off x="3486150" y="1200150"/>
            <a:ext cx="4618038" cy="3930650"/>
          </a:xfrm>
          <a:noFill/>
          <a:ln w="9525">
            <a:noFill/>
            <a:miter lim="800000"/>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457200"/>
            <a:ext cx="2212975" cy="1006475"/>
          </a:xfrm>
        </p:spPr>
        <p:txBody>
          <a:bodyPr/>
          <a:lstStyle/>
          <a:p>
            <a:pPr eaLnBrk="1" hangingPunct="1"/>
            <a:r>
              <a:rPr lang="en-US" sz="2800" smtClean="0"/>
              <a:t>Basic Flood Plain Overlay</a:t>
            </a:r>
          </a:p>
        </p:txBody>
      </p:sp>
      <p:sp>
        <p:nvSpPr>
          <p:cNvPr id="3" name="Text Placeholder 2"/>
          <p:cNvSpPr>
            <a:spLocks noGrp="1"/>
          </p:cNvSpPr>
          <p:nvPr>
            <p:ph type="body" sz="half" idx="2"/>
          </p:nvPr>
        </p:nvSpPr>
        <p:spPr>
          <a:xfrm>
            <a:off x="609600" y="1524000"/>
            <a:ext cx="2209800" cy="4572000"/>
          </a:xfrm>
        </p:spPr>
        <p:txBody>
          <a:bodyPr>
            <a:normAutofit lnSpcReduction="10000"/>
          </a:bodyPr>
          <a:lstStyle/>
          <a:p>
            <a:pPr eaLnBrk="1" fontAlgn="auto" hangingPunct="1">
              <a:spcAft>
                <a:spcPts val="0"/>
              </a:spcAft>
              <a:buClr>
                <a:schemeClr val="accent3"/>
              </a:buClr>
              <a:defRPr/>
            </a:pPr>
            <a:r>
              <a:rPr lang="en-US" sz="1600" dirty="0" smtClean="0"/>
              <a:t>Covers lands shown on the latest map from FEMA. </a:t>
            </a:r>
          </a:p>
          <a:p>
            <a:pPr eaLnBrk="1" fontAlgn="auto" hangingPunct="1">
              <a:spcAft>
                <a:spcPts val="0"/>
              </a:spcAft>
              <a:buClr>
                <a:schemeClr val="accent3"/>
              </a:buClr>
              <a:defRPr/>
            </a:pPr>
            <a:endParaRPr lang="en-US" sz="1600" dirty="0" smtClean="0"/>
          </a:p>
          <a:p>
            <a:pPr marL="0" lvl="2" indent="0" eaLnBrk="1" fontAlgn="auto" hangingPunct="1">
              <a:spcBef>
                <a:spcPts val="250"/>
              </a:spcBef>
              <a:spcAft>
                <a:spcPts val="0"/>
              </a:spcAft>
              <a:buClr>
                <a:schemeClr val="accent3"/>
              </a:buClr>
              <a:buSzPct val="95000"/>
              <a:buFont typeface="Wingdings 2"/>
              <a:buNone/>
              <a:defRPr/>
            </a:pPr>
            <a:r>
              <a:rPr lang="en-US" sz="1600" dirty="0" smtClean="0"/>
              <a:t>New building development can be prohibited. </a:t>
            </a:r>
          </a:p>
          <a:p>
            <a:pPr marL="0" lvl="2" indent="0" eaLnBrk="1" fontAlgn="auto" hangingPunct="1">
              <a:spcBef>
                <a:spcPts val="250"/>
              </a:spcBef>
              <a:spcAft>
                <a:spcPts val="0"/>
              </a:spcAft>
              <a:buClr>
                <a:schemeClr val="accent3"/>
              </a:buClr>
              <a:buSzPct val="95000"/>
              <a:buFont typeface="Wingdings 2"/>
              <a:buNone/>
              <a:defRPr/>
            </a:pPr>
            <a:endParaRPr lang="en-US" sz="1600" dirty="0" smtClean="0"/>
          </a:p>
          <a:p>
            <a:pPr marL="0" lvl="2" indent="0" eaLnBrk="1" fontAlgn="auto" hangingPunct="1">
              <a:spcBef>
                <a:spcPts val="250"/>
              </a:spcBef>
              <a:spcAft>
                <a:spcPts val="0"/>
              </a:spcAft>
              <a:buClr>
                <a:schemeClr val="accent3"/>
              </a:buClr>
              <a:buSzPct val="95000"/>
              <a:buFont typeface="Wingdings 2"/>
              <a:buNone/>
              <a:defRPr/>
            </a:pPr>
            <a:r>
              <a:rPr lang="en-US" sz="1600" dirty="0" smtClean="0"/>
              <a:t>Restricting development in these areas is not only a matter of public safety, it also helps to keep rivers stable, absorb nutrients from runoff, preserve wildlife travel corridors and conserve floodplain plant species.</a:t>
            </a:r>
          </a:p>
          <a:p>
            <a:pPr eaLnBrk="1" fontAlgn="auto" hangingPunct="1">
              <a:spcAft>
                <a:spcPts val="0"/>
              </a:spcAft>
              <a:buClr>
                <a:schemeClr val="accent3"/>
              </a:buClr>
              <a:defRPr/>
            </a:pPr>
            <a:endParaRPr lang="en-US" sz="1800" dirty="0"/>
          </a:p>
        </p:txBody>
      </p:sp>
      <p:pic>
        <p:nvPicPr>
          <p:cNvPr id="19460" name="Picture 2"/>
          <p:cNvPicPr>
            <a:picLocks noGrp="1" noChangeAspect="1" noChangeArrowheads="1"/>
          </p:cNvPicPr>
          <p:nvPr>
            <p:ph type="pic" idx="1"/>
          </p:nvPr>
        </p:nvPicPr>
        <p:blipFill>
          <a:blip r:embed="rId2" cstate="print"/>
          <a:srcRect l="124" r="124"/>
          <a:stretch>
            <a:fillRect/>
          </a:stretch>
        </p:blipFill>
        <p:spPr>
          <a:xfrm rot="420000">
            <a:off x="3478213" y="1208088"/>
            <a:ext cx="4762500" cy="4056062"/>
          </a:xfrm>
          <a:noFill/>
          <a:ln w="9525">
            <a:noFill/>
            <a:miter lim="800000"/>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742950"/>
          </a:xfrm>
        </p:spPr>
        <p:txBody>
          <a:bodyPr rtlCol="0">
            <a:normAutofit fontScale="90000"/>
          </a:bodyPr>
          <a:lstStyle/>
          <a:p>
            <a:pPr eaLnBrk="1" fontAlgn="auto" hangingPunct="1">
              <a:spcAft>
                <a:spcPts val="0"/>
              </a:spcAft>
              <a:defRPr/>
            </a:pPr>
            <a:r>
              <a:rPr lang="en-US" dirty="0" smtClean="0"/>
              <a:t/>
            </a:r>
            <a:br>
              <a:rPr lang="en-US" dirty="0" smtClean="0"/>
            </a:br>
            <a:r>
              <a:rPr lang="en-US" b="1" i="1" dirty="0" smtClean="0"/>
              <a:t>Specificity (to scare you!)</a:t>
            </a:r>
          </a:p>
        </p:txBody>
      </p:sp>
      <p:sp>
        <p:nvSpPr>
          <p:cNvPr id="32770" name="Content Placeholder 2"/>
          <p:cNvSpPr>
            <a:spLocks noGrp="1"/>
          </p:cNvSpPr>
          <p:nvPr>
            <p:ph idx="1"/>
          </p:nvPr>
        </p:nvSpPr>
        <p:spPr>
          <a:xfrm>
            <a:off x="609600" y="1600200"/>
            <a:ext cx="8458200" cy="4525963"/>
          </a:xfrm>
        </p:spPr>
        <p:txBody>
          <a:bodyPr>
            <a:normAutofit lnSpcReduction="10000"/>
          </a:bodyPr>
          <a:lstStyle/>
          <a:p>
            <a:pPr marL="274320" indent="-274320" eaLnBrk="1" fontAlgn="auto" hangingPunct="1">
              <a:spcBef>
                <a:spcPts val="300"/>
              </a:spcBef>
              <a:spcAft>
                <a:spcPts val="0"/>
              </a:spcAft>
              <a:buClr>
                <a:schemeClr val="accent3"/>
              </a:buClr>
              <a:buFont typeface="Arial" charset="0"/>
              <a:buNone/>
              <a:defRPr/>
            </a:pPr>
            <a:r>
              <a:rPr lang="en-US" sz="2800" b="1" i="1" dirty="0" err="1" smtClean="0"/>
              <a:t>Molgano</a:t>
            </a:r>
            <a:r>
              <a:rPr lang="en-US" sz="2800" b="1" i="1" dirty="0" smtClean="0"/>
              <a:t> decision</a:t>
            </a:r>
            <a:r>
              <a:rPr lang="en-US" sz="2800" b="1" dirty="0" smtClean="0"/>
              <a:t> </a:t>
            </a:r>
            <a:r>
              <a:rPr lang="en-US" sz="2800" dirty="0" smtClean="0"/>
              <a:t>Act 250 town plan/zoning tests</a:t>
            </a:r>
          </a:p>
          <a:p>
            <a:pPr marL="274320" indent="-274320" eaLnBrk="1" fontAlgn="auto" hangingPunct="1">
              <a:spcBef>
                <a:spcPts val="300"/>
              </a:spcBef>
              <a:spcAft>
                <a:spcPts val="0"/>
              </a:spcAft>
              <a:buClr>
                <a:schemeClr val="accent3"/>
              </a:buClr>
              <a:buFont typeface="Wingdings 2"/>
              <a:buChar char=""/>
              <a:defRPr/>
            </a:pPr>
            <a:r>
              <a:rPr lang="en-US" sz="2800" dirty="0" smtClean="0"/>
              <a:t>start with town plan-&gt; too vague</a:t>
            </a:r>
          </a:p>
          <a:p>
            <a:pPr marL="274320" indent="-274320" eaLnBrk="1" fontAlgn="auto" hangingPunct="1">
              <a:spcBef>
                <a:spcPts val="300"/>
              </a:spcBef>
              <a:spcAft>
                <a:spcPts val="0"/>
              </a:spcAft>
              <a:buClr>
                <a:schemeClr val="accent3"/>
              </a:buClr>
              <a:buFont typeface="Wingdings 2"/>
              <a:buChar char=""/>
              <a:defRPr/>
            </a:pPr>
            <a:r>
              <a:rPr lang="en-US" sz="2800" dirty="0" smtClean="0"/>
              <a:t>then zoning-&gt; too vague</a:t>
            </a:r>
          </a:p>
          <a:p>
            <a:pPr marL="274320" indent="-274320" eaLnBrk="1" fontAlgn="auto" hangingPunct="1">
              <a:spcBef>
                <a:spcPts val="300"/>
              </a:spcBef>
              <a:spcAft>
                <a:spcPts val="0"/>
              </a:spcAft>
              <a:buClr>
                <a:schemeClr val="accent3"/>
              </a:buClr>
              <a:buFont typeface="Wingdings 2"/>
              <a:buChar char=""/>
              <a:defRPr/>
            </a:pPr>
            <a:r>
              <a:rPr lang="en-US" sz="2800" dirty="0" smtClean="0"/>
              <a:t>Ignore both</a:t>
            </a:r>
          </a:p>
          <a:p>
            <a:pPr marL="274320" indent="-274320" eaLnBrk="1" fontAlgn="auto" hangingPunct="1">
              <a:spcBef>
                <a:spcPts val="300"/>
              </a:spcBef>
              <a:spcAft>
                <a:spcPts val="0"/>
              </a:spcAft>
              <a:buClr>
                <a:schemeClr val="accent3"/>
              </a:buClr>
              <a:buFont typeface="Arial" charset="0"/>
              <a:buNone/>
              <a:defRPr/>
            </a:pPr>
            <a:r>
              <a:rPr lang="en-US" sz="2800" b="1" i="1" dirty="0" smtClean="0"/>
              <a:t>JAM Golf LLC decision </a:t>
            </a:r>
            <a:r>
              <a:rPr lang="en-US" sz="2800" dirty="0" smtClean="0"/>
              <a:t> </a:t>
            </a:r>
          </a:p>
          <a:p>
            <a:pPr marL="274320" indent="-274320" eaLnBrk="1" fontAlgn="auto" hangingPunct="1">
              <a:spcBef>
                <a:spcPts val="300"/>
              </a:spcBef>
              <a:spcAft>
                <a:spcPts val="0"/>
              </a:spcAft>
              <a:buClr>
                <a:schemeClr val="accent3"/>
              </a:buClr>
              <a:buFont typeface="Wingdings 2"/>
              <a:buChar char=""/>
              <a:defRPr/>
            </a:pPr>
            <a:r>
              <a:rPr lang="en-US" sz="2800" dirty="0" smtClean="0"/>
              <a:t>regulations in South Burlington struck down due to lack of specificity</a:t>
            </a:r>
          </a:p>
          <a:p>
            <a:pPr marL="274320" indent="-274320" eaLnBrk="1" fontAlgn="auto" hangingPunct="1">
              <a:spcBef>
                <a:spcPts val="300"/>
              </a:spcBef>
              <a:spcAft>
                <a:spcPts val="0"/>
              </a:spcAft>
              <a:buClr>
                <a:schemeClr val="accent3"/>
              </a:buClr>
              <a:buFont typeface="Wingdings 2"/>
              <a:buChar char=""/>
              <a:defRPr/>
            </a:pPr>
            <a:r>
              <a:rPr lang="en-US" sz="2800" dirty="0" smtClean="0"/>
              <a:t>Open Space Plan can help JAM proof your bylaw/plan</a:t>
            </a:r>
          </a:p>
          <a:p>
            <a:pPr marL="274320" indent="-274320" eaLnBrk="1" fontAlgn="auto" hangingPunct="1">
              <a:spcAft>
                <a:spcPts val="0"/>
              </a:spcAft>
              <a:buClr>
                <a:schemeClr val="accent3"/>
              </a:buClr>
              <a:buFont typeface="Arial" charset="0"/>
              <a:buNone/>
              <a:defRPr/>
            </a:pPr>
            <a:r>
              <a:rPr lang="en-US" sz="2800" dirty="0" smtClean="0"/>
              <a:t>E-Notes – </a:t>
            </a:r>
            <a:r>
              <a:rPr lang="en-US" sz="2000" dirty="0" smtClean="0"/>
              <a:t>http://www.nrb.state.vt.us/lup/publications.htm#enote</a:t>
            </a:r>
          </a:p>
        </p:txBody>
      </p:sp>
      <p:sp>
        <p:nvSpPr>
          <p:cNvPr id="5" name="Slide Number Placeholder 4"/>
          <p:cNvSpPr>
            <a:spLocks noGrp="1"/>
          </p:cNvSpPr>
          <p:nvPr>
            <p:ph type="sldNum" sz="quarter" idx="12"/>
          </p:nvPr>
        </p:nvSpPr>
        <p:spPr/>
        <p:txBody>
          <a:bodyPr/>
          <a:lstStyle/>
          <a:p>
            <a:pPr>
              <a:defRPr/>
            </a:pPr>
            <a:fld id="{13F4CE32-22FD-416F-B865-2E81A46DC52B}" type="slidenum">
              <a:rPr lang="en-US"/>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04850"/>
          </a:xfrm>
        </p:spPr>
        <p:txBody>
          <a:bodyPr>
            <a:normAutofit fontScale="90000"/>
          </a:bodyPr>
          <a:lstStyle/>
          <a:p>
            <a:pPr eaLnBrk="1" fontAlgn="auto" hangingPunct="1">
              <a:spcAft>
                <a:spcPts val="0"/>
              </a:spcAft>
              <a:defRPr/>
            </a:pPr>
            <a:r>
              <a:rPr lang="en-US" dirty="0" smtClean="0"/>
              <a:t>General Standards</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smtClean="0"/>
              <a:t>General standards  are standards that apply to all uses in all districts.  Since they will apply to homes and other things that might not even need a permit, they need to be as straightforward as possible to make administration easy.</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r>
              <a:rPr lang="en-US" dirty="0" smtClean="0"/>
              <a:t>Numeric standards are best.</a:t>
            </a:r>
          </a:p>
          <a:p>
            <a:pPr marL="640080" lvl="1" indent="-246888" eaLnBrk="1" fontAlgn="auto" hangingPunct="1">
              <a:spcAft>
                <a:spcPts val="0"/>
              </a:spcAft>
              <a:buFont typeface="Wingdings 2"/>
              <a:buChar char=""/>
              <a:defRPr/>
            </a:pPr>
            <a:r>
              <a:rPr lang="en-US" u="sng" dirty="0" smtClean="0"/>
              <a:t>Example:</a:t>
            </a:r>
            <a:r>
              <a:rPr lang="en-US" dirty="0" smtClean="0"/>
              <a:t>  </a:t>
            </a:r>
            <a:r>
              <a:rPr lang="en-US" i="1" dirty="0" smtClean="0"/>
              <a:t>buildings or structures erected from the effective date of these bylaws shall be setback thirty-five (35) feet from the top of the streambank.  Grading or filling within the setback area is prohibited.</a:t>
            </a:r>
          </a:p>
          <a:p>
            <a:pPr marL="640080" lvl="1" indent="-246888" eaLnBrk="1" fontAlgn="auto" hangingPunct="1">
              <a:spcAft>
                <a:spcPts val="0"/>
              </a:spcAft>
              <a:buFont typeface="Wingdings 2"/>
              <a:buNone/>
              <a:defRPr/>
            </a:pPr>
            <a:endParaRPr lang="en-US" i="1" dirty="0" smtClean="0"/>
          </a:p>
          <a:p>
            <a:pPr marL="274320" indent="-274320" eaLnBrk="1" fontAlgn="auto" hangingPunct="1">
              <a:spcAft>
                <a:spcPts val="0"/>
              </a:spcAft>
              <a:buClr>
                <a:schemeClr val="accent3"/>
              </a:buClr>
              <a:buFont typeface="Wingdings 2"/>
              <a:buChar char=""/>
              <a:defRPr/>
            </a:pPr>
            <a:r>
              <a:rPr lang="en-US" dirty="0" smtClean="0"/>
              <a:t>Second best are standards that rely on a certification or other permit.</a:t>
            </a:r>
          </a:p>
          <a:p>
            <a:pPr marL="640080" lvl="1" indent="-246888" eaLnBrk="1" fontAlgn="auto" hangingPunct="1">
              <a:spcAft>
                <a:spcPts val="0"/>
              </a:spcAft>
              <a:buFont typeface="Wingdings 2"/>
              <a:buChar char=""/>
              <a:defRPr/>
            </a:pPr>
            <a:r>
              <a:rPr lang="en-US" sz="2600" u="sng" dirty="0" smtClean="0"/>
              <a:t>Example:</a:t>
            </a:r>
            <a:r>
              <a:rPr lang="en-US" sz="2600" dirty="0" smtClean="0"/>
              <a:t>  </a:t>
            </a:r>
            <a:r>
              <a:rPr lang="en-US" sz="2600" i="1" dirty="0" smtClean="0"/>
              <a:t>All dams on streams will require a Stream Alteration Permit from VTDEC or a letter stating that no permit is required.</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85800"/>
            <a:ext cx="8229600" cy="857250"/>
          </a:xfrm>
        </p:spPr>
        <p:txBody>
          <a:bodyPr/>
          <a:lstStyle/>
          <a:p>
            <a:pPr eaLnBrk="1" hangingPunct="1"/>
            <a:r>
              <a:rPr lang="en-US" smtClean="0"/>
              <a:t>General Standards</a:t>
            </a:r>
          </a:p>
        </p:txBody>
      </p:sp>
      <p:sp>
        <p:nvSpPr>
          <p:cNvPr id="22531" name="Content Placeholder 2"/>
          <p:cNvSpPr>
            <a:spLocks noGrp="1"/>
          </p:cNvSpPr>
          <p:nvPr>
            <p:ph idx="1"/>
          </p:nvPr>
        </p:nvSpPr>
        <p:spPr>
          <a:xfrm>
            <a:off x="457200" y="1600200"/>
            <a:ext cx="8229600" cy="4724400"/>
          </a:xfrm>
        </p:spPr>
        <p:txBody>
          <a:bodyPr/>
          <a:lstStyle/>
          <a:p>
            <a:pPr eaLnBrk="1" hangingPunct="1"/>
            <a:r>
              <a:rPr lang="en-US" smtClean="0"/>
              <a:t>Allowable, but not as desired, are standards that use the judgment of an average person.</a:t>
            </a:r>
          </a:p>
          <a:p>
            <a:pPr lvl="1" eaLnBrk="1" hangingPunct="1"/>
            <a:r>
              <a:rPr lang="en-US" u="sng" smtClean="0"/>
              <a:t>Example:</a:t>
            </a:r>
            <a:r>
              <a:rPr lang="en-US" smtClean="0"/>
              <a:t>  </a:t>
            </a:r>
            <a:r>
              <a:rPr lang="en-US" i="1" smtClean="0"/>
              <a:t>Areas of grading or soil disturbance will be seeded and maintained so as not to result in erosion.</a:t>
            </a:r>
          </a:p>
          <a:p>
            <a:pPr eaLnBrk="1" hangingPunct="1"/>
            <a:r>
              <a:rPr lang="en-US" smtClean="0"/>
              <a:t>Standards that are not clearly understandable should be avoided for obvious legal reasons.</a:t>
            </a:r>
          </a:p>
          <a:p>
            <a:pPr lvl="1" eaLnBrk="1" hangingPunct="1"/>
            <a:r>
              <a:rPr lang="en-US" u="sng" smtClean="0"/>
              <a:t>Bad Example:</a:t>
            </a:r>
            <a:r>
              <a:rPr lang="en-US" smtClean="0"/>
              <a:t>  </a:t>
            </a:r>
            <a:r>
              <a:rPr lang="en-US" i="1" smtClean="0">
                <a:solidFill>
                  <a:srgbClr val="FF0000"/>
                </a:solidFill>
              </a:rPr>
              <a:t>Projects shall not have a harmful effect on wildlife or scenic beauty.</a:t>
            </a:r>
          </a:p>
          <a:p>
            <a:pPr lvl="1" eaLnBrk="1" hangingPunct="1"/>
            <a:r>
              <a:rPr lang="en-US" u="sng" smtClean="0"/>
              <a:t>Better Example</a:t>
            </a:r>
            <a:r>
              <a:rPr lang="en-US" smtClean="0"/>
              <a:t>: </a:t>
            </a:r>
            <a:r>
              <a:rPr lang="en-US" i="1" smtClean="0">
                <a:solidFill>
                  <a:srgbClr val="2A6C5C"/>
                </a:solidFill>
              </a:rPr>
              <a:t>Projects will minimize impacts to “necessary wildlife habitat” for furbearers. </a:t>
            </a:r>
          </a:p>
        </p:txBody>
      </p:sp>
      <p:sp>
        <p:nvSpPr>
          <p:cNvPr id="4" name="&quot;No&quot; Symbol 3"/>
          <p:cNvSpPr/>
          <p:nvPr/>
        </p:nvSpPr>
        <p:spPr>
          <a:xfrm>
            <a:off x="5943600" y="3886200"/>
            <a:ext cx="990600" cy="990600"/>
          </a:xfrm>
          <a:prstGeom prst="noSmoking">
            <a:avLst/>
          </a:prstGeom>
          <a:solidFill>
            <a:srgbClr val="FF0000">
              <a:alpha val="10196"/>
            </a:srgb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District-Specific Standards</a:t>
            </a:r>
          </a:p>
        </p:txBody>
      </p:sp>
      <p:sp>
        <p:nvSpPr>
          <p:cNvPr id="23555" name="Content Placeholder 2"/>
          <p:cNvSpPr>
            <a:spLocks noGrp="1"/>
          </p:cNvSpPr>
          <p:nvPr>
            <p:ph idx="1"/>
          </p:nvPr>
        </p:nvSpPr>
        <p:spPr/>
        <p:txBody>
          <a:bodyPr/>
          <a:lstStyle/>
          <a:p>
            <a:pPr eaLnBrk="1" hangingPunct="1">
              <a:buFont typeface="Wingdings 2" pitchFamily="18" charset="2"/>
              <a:buNone/>
            </a:pPr>
            <a:r>
              <a:rPr lang="en-US" smtClean="0"/>
              <a:t>These are essentially a general standard for a district or overlay</a:t>
            </a:r>
          </a:p>
          <a:p>
            <a:pPr lvl="1" eaLnBrk="1" hangingPunct="1"/>
            <a:r>
              <a:rPr lang="en-US" u="sng" smtClean="0"/>
              <a:t>Example in Shoreline Overlay:</a:t>
            </a:r>
            <a:r>
              <a:rPr lang="en-US" smtClean="0"/>
              <a:t>  </a:t>
            </a:r>
            <a:r>
              <a:rPr lang="en-US" i="1" smtClean="0"/>
              <a:t>The cutting of trees in a strip paralleling the shoreline and extending 50 feet inland from all points along the shoreline shall be restricted to the following provision: no more than 50% (fifty percent) of the trees 4 inches and over in diameter may be cut. </a:t>
            </a:r>
          </a:p>
          <a:p>
            <a:pPr eaLnBrk="1" hangingPunct="1"/>
            <a:endParaRPr lang="en-US" i="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266950"/>
          </a:xfrm>
        </p:spPr>
        <p:txBody>
          <a:bodyPr>
            <a:normAutofit fontScale="90000"/>
          </a:bodyPr>
          <a:lstStyle/>
          <a:p>
            <a:pPr eaLnBrk="1" fontAlgn="auto" hangingPunct="1">
              <a:spcAft>
                <a:spcPts val="0"/>
              </a:spcAft>
              <a:defRPr/>
            </a:pPr>
            <a:r>
              <a:rPr lang="en-US" dirty="0" smtClean="0"/>
              <a:t>Why should bylaws be used to protect natural resources and ecosystems?</a:t>
            </a:r>
            <a:endParaRPr lang="en-US" dirty="0"/>
          </a:p>
        </p:txBody>
      </p:sp>
      <p:sp>
        <p:nvSpPr>
          <p:cNvPr id="6147" name="Content Placeholder 2"/>
          <p:cNvSpPr>
            <a:spLocks noGrp="1"/>
          </p:cNvSpPr>
          <p:nvPr>
            <p:ph idx="1"/>
          </p:nvPr>
        </p:nvSpPr>
        <p:spPr>
          <a:xfrm>
            <a:off x="457200" y="3048000"/>
            <a:ext cx="8229600" cy="3276600"/>
          </a:xfrm>
        </p:spPr>
        <p:txBody>
          <a:bodyPr/>
          <a:lstStyle/>
          <a:p>
            <a:pPr eaLnBrk="1" hangingPunct="1"/>
            <a:r>
              <a:rPr lang="en-US" smtClean="0"/>
              <a:t>Because there are statutory requirements</a:t>
            </a:r>
          </a:p>
          <a:p>
            <a:pPr eaLnBrk="1" hangingPunct="1"/>
            <a:r>
              <a:rPr lang="en-US" smtClean="0"/>
              <a:t>Because natural resources are valuable to your residents </a:t>
            </a:r>
          </a:p>
          <a:p>
            <a:pPr eaLnBrk="1" hangingPunct="1"/>
            <a:r>
              <a:rPr lang="en-US" smtClean="0"/>
              <a:t>Because  natural resources and ecosystems are an economic engine</a:t>
            </a:r>
          </a:p>
          <a:p>
            <a:pPr eaLnBrk="1" hangingPunct="1"/>
            <a:r>
              <a:rPr lang="en-US" smtClean="0"/>
              <a:t>Because they are part of the quality of life in Vermont</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Site Plan Standards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None/>
              <a:defRPr/>
            </a:pPr>
            <a:r>
              <a:rPr lang="en-US" dirty="0" smtClean="0"/>
              <a:t>   These have broad enabling in Vermont law (24 VSA section 4416), but cannot apply to one and two unit dwellings.</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r>
              <a:rPr lang="en-US" dirty="0" smtClean="0"/>
              <a:t>Typically used for :</a:t>
            </a:r>
          </a:p>
          <a:p>
            <a:pPr marL="274320" indent="-274320" eaLnBrk="1" fontAlgn="auto" hangingPunct="1">
              <a:spcAft>
                <a:spcPts val="0"/>
              </a:spcAft>
              <a:buClr>
                <a:schemeClr val="accent3"/>
              </a:buClr>
              <a:buFont typeface="Wingdings 2"/>
              <a:buChar char=""/>
              <a:defRPr/>
            </a:pPr>
            <a:r>
              <a:rPr lang="en-US" b="1" dirty="0" smtClean="0"/>
              <a:t>Parking</a:t>
            </a:r>
          </a:p>
          <a:p>
            <a:pPr marL="274320" indent="-274320" eaLnBrk="1" fontAlgn="auto" hangingPunct="1">
              <a:spcAft>
                <a:spcPts val="0"/>
              </a:spcAft>
              <a:buClr>
                <a:schemeClr val="accent3"/>
              </a:buClr>
              <a:buFont typeface="Wingdings 2"/>
              <a:buChar char=""/>
              <a:defRPr/>
            </a:pPr>
            <a:r>
              <a:rPr lang="en-US" dirty="0" smtClean="0"/>
              <a:t>Traffic</a:t>
            </a:r>
          </a:p>
          <a:p>
            <a:pPr marL="274320" indent="-274320" eaLnBrk="1" fontAlgn="auto" hangingPunct="1">
              <a:spcAft>
                <a:spcPts val="0"/>
              </a:spcAft>
              <a:buClr>
                <a:schemeClr val="accent3"/>
              </a:buClr>
              <a:buFont typeface="Wingdings 2"/>
              <a:buChar char=""/>
              <a:defRPr/>
            </a:pPr>
            <a:r>
              <a:rPr lang="en-US" b="1" dirty="0" smtClean="0"/>
              <a:t>Landscaping </a:t>
            </a:r>
          </a:p>
          <a:p>
            <a:pPr marL="274320" indent="-274320" eaLnBrk="1" fontAlgn="auto" hangingPunct="1">
              <a:spcAft>
                <a:spcPts val="0"/>
              </a:spcAft>
              <a:buClr>
                <a:schemeClr val="accent3"/>
              </a:buClr>
              <a:buFont typeface="Wingdings 2"/>
              <a:buChar char=""/>
              <a:defRPr/>
            </a:pPr>
            <a:r>
              <a:rPr lang="en-US" dirty="0" smtClean="0"/>
              <a:t>Lighting</a:t>
            </a:r>
          </a:p>
          <a:p>
            <a:pPr marL="274320" indent="-274320" eaLnBrk="1" fontAlgn="auto" hangingPunct="1">
              <a:spcAft>
                <a:spcPts val="0"/>
              </a:spcAft>
              <a:buClr>
                <a:schemeClr val="accent3"/>
              </a:buClr>
              <a:buFont typeface="Wingdings 2"/>
              <a:buChar char=""/>
              <a:defRPr/>
            </a:pPr>
            <a:r>
              <a:rPr lang="en-US" dirty="0" smtClean="0"/>
              <a:t>Utilization of renewable energy </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cstate="print"/>
          <a:srcRect/>
          <a:stretch>
            <a:fillRect/>
          </a:stretch>
        </p:blipFill>
        <p:spPr bwMode="auto">
          <a:xfrm>
            <a:off x="1143000" y="2438400"/>
            <a:ext cx="2969759" cy="2400300"/>
          </a:xfrm>
          <a:prstGeom prst="rect">
            <a:avLst/>
          </a:prstGeom>
          <a:ln>
            <a:noFill/>
          </a:ln>
          <a:effectLst>
            <a:softEdge rad="112500"/>
          </a:effectLst>
        </p:spPr>
      </p:pic>
      <p:sp>
        <p:nvSpPr>
          <p:cNvPr id="25603" name="Title 1"/>
          <p:cNvSpPr>
            <a:spLocks noGrp="1"/>
          </p:cNvSpPr>
          <p:nvPr>
            <p:ph type="title"/>
          </p:nvPr>
        </p:nvSpPr>
        <p:spPr>
          <a:xfrm>
            <a:off x="457200" y="704850"/>
            <a:ext cx="8229600" cy="1733550"/>
          </a:xfrm>
        </p:spPr>
        <p:txBody>
          <a:bodyPr/>
          <a:lstStyle/>
          <a:p>
            <a:pPr eaLnBrk="1" hangingPunct="1"/>
            <a:r>
              <a:rPr lang="en-US" smtClean="0"/>
              <a:t>Parking: reducing a project’s impacts on the environment</a:t>
            </a:r>
          </a:p>
        </p:txBody>
      </p:sp>
      <p:sp>
        <p:nvSpPr>
          <p:cNvPr id="3" name="Content Placeholder 2"/>
          <p:cNvSpPr>
            <a:spLocks noGrp="1"/>
          </p:cNvSpPr>
          <p:nvPr>
            <p:ph idx="1"/>
          </p:nvPr>
        </p:nvSpPr>
        <p:spPr>
          <a:xfrm>
            <a:off x="685800" y="4800600"/>
            <a:ext cx="7543800" cy="1447800"/>
          </a:xfrm>
        </p:spPr>
        <p:txBody>
          <a:bodyPr>
            <a:normAutofit fontScale="92500" lnSpcReduction="20000"/>
          </a:bodyPr>
          <a:lstStyle/>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r>
              <a:rPr lang="en-US" dirty="0" smtClean="0"/>
              <a:t>	Runoff can be retained on site to minimize pollution through the use of pervious concrete, porous asphalt, infiltration basins and grass swales.</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pic>
        <p:nvPicPr>
          <p:cNvPr id="33795" name="Picture 3"/>
          <p:cNvPicPr>
            <a:picLocks noChangeAspect="1" noChangeArrowheads="1"/>
          </p:cNvPicPr>
          <p:nvPr/>
        </p:nvPicPr>
        <p:blipFill>
          <a:blip r:embed="rId4" cstate="print"/>
          <a:srcRect/>
          <a:stretch>
            <a:fillRect/>
          </a:stretch>
        </p:blipFill>
        <p:spPr bwMode="auto">
          <a:xfrm>
            <a:off x="4953000" y="2438400"/>
            <a:ext cx="2057400" cy="2370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04850"/>
            <a:ext cx="8229600" cy="1733550"/>
          </a:xfrm>
        </p:spPr>
        <p:txBody>
          <a:bodyPr/>
          <a:lstStyle/>
          <a:p>
            <a:pPr eaLnBrk="1" hangingPunct="1"/>
            <a:r>
              <a:rPr lang="en-US" smtClean="0"/>
              <a:t>Landscaping: putting nature into the built environment</a:t>
            </a:r>
          </a:p>
        </p:txBody>
      </p:sp>
      <p:sp>
        <p:nvSpPr>
          <p:cNvPr id="26627" name="Content Placeholder 2"/>
          <p:cNvSpPr>
            <a:spLocks noGrp="1"/>
          </p:cNvSpPr>
          <p:nvPr>
            <p:ph idx="1"/>
          </p:nvPr>
        </p:nvSpPr>
        <p:spPr>
          <a:xfrm>
            <a:off x="457200" y="2438400"/>
            <a:ext cx="8229600" cy="3886200"/>
          </a:xfrm>
        </p:spPr>
        <p:txBody>
          <a:bodyPr/>
          <a:lstStyle/>
          <a:p>
            <a:pPr eaLnBrk="1" hangingPunct="1"/>
            <a:r>
              <a:rPr lang="en-US" smtClean="0"/>
              <a:t>Standards can require the planting of only native species.</a:t>
            </a:r>
          </a:p>
          <a:p>
            <a:pPr eaLnBrk="1" hangingPunct="1"/>
            <a:r>
              <a:rPr lang="en-US" smtClean="0"/>
              <a:t>Retention of native plants on site can be required.</a:t>
            </a:r>
          </a:p>
          <a:p>
            <a:pPr eaLnBrk="1" hangingPunct="1"/>
            <a:r>
              <a:rPr lang="en-US" smtClean="0"/>
              <a:t>Reasonable removal of non-native species can be required.</a:t>
            </a:r>
          </a:p>
          <a:p>
            <a:pPr eaLnBrk="1" hangingPunct="1"/>
            <a:r>
              <a:rPr lang="en-US" smtClean="0"/>
              <a:t>Plant species that provide wildlife forage can be suggested, and possibly required as a mitigation action if needed.</a:t>
            </a:r>
          </a:p>
          <a:p>
            <a:pPr eaLnBrk="1" hangingPunct="1">
              <a:buFont typeface="Wingdings 2" pitchFamily="18" charset="2"/>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400" smtClean="0"/>
              <a:t>Conditional Use Approval Standards</a:t>
            </a:r>
          </a:p>
        </p:txBody>
      </p:sp>
      <p:sp>
        <p:nvSpPr>
          <p:cNvPr id="3" name="Content Placeholder 2"/>
          <p:cNvSpPr>
            <a:spLocks noGrp="1"/>
          </p:cNvSpPr>
          <p:nvPr>
            <p:ph idx="1"/>
          </p:nvPr>
        </p:nvSpPr>
        <p:spPr/>
        <p:txBody>
          <a:bodyPr>
            <a:normAutofit fontScale="85000" lnSpcReduction="20000"/>
          </a:bodyPr>
          <a:lstStyle/>
          <a:p>
            <a:pPr marL="274320" indent="-274320" eaLnBrk="1" fontAlgn="auto" hangingPunct="1">
              <a:spcAft>
                <a:spcPts val="0"/>
              </a:spcAft>
              <a:buClr>
                <a:schemeClr val="accent3"/>
              </a:buClr>
              <a:buFont typeface="Wingdings 2"/>
              <a:buNone/>
              <a:defRPr/>
            </a:pPr>
            <a:r>
              <a:rPr lang="en-US" dirty="0" smtClean="0"/>
              <a:t>	There are five required conditional use standards for all conditional uses, so that “the proposed conditional use shall not result in an undue adverse effect on any of the following:</a:t>
            </a:r>
          </a:p>
          <a:p>
            <a:pPr marL="274320" indent="-274320" eaLnBrk="1" fontAlgn="auto" hangingPunct="1">
              <a:spcAft>
                <a:spcPts val="0"/>
              </a:spcAft>
              <a:buClr>
                <a:schemeClr val="accent3"/>
              </a:buClr>
              <a:buFont typeface="Wingdings 2"/>
              <a:buNone/>
              <a:defRPr/>
            </a:pPr>
            <a:endParaRPr lang="en-US" dirty="0" smtClean="0"/>
          </a:p>
          <a:p>
            <a:pPr marL="640080" lvl="1" indent="-246888" eaLnBrk="1" fontAlgn="auto" hangingPunct="1">
              <a:spcAft>
                <a:spcPts val="0"/>
              </a:spcAft>
              <a:buFont typeface="Wingdings 2"/>
              <a:buChar char=""/>
              <a:defRPr/>
            </a:pPr>
            <a:r>
              <a:rPr lang="en-US" dirty="0" smtClean="0"/>
              <a:t>(i) The capacity of existing or planned community facilities.</a:t>
            </a:r>
          </a:p>
          <a:p>
            <a:pPr marL="640080" lvl="1" indent="-246888" eaLnBrk="1" fontAlgn="auto" hangingPunct="1">
              <a:spcAft>
                <a:spcPts val="0"/>
              </a:spcAft>
              <a:buFont typeface="Wingdings 2"/>
              <a:buChar char=""/>
              <a:defRPr/>
            </a:pPr>
            <a:r>
              <a:rPr lang="en-US" b="1" dirty="0" smtClean="0"/>
              <a:t>(ii) The character of the area affected, as defined by the purpose or purposes of the zoning district within which the project is located, and specifically stated policies and standards of the municipal plan.</a:t>
            </a:r>
          </a:p>
          <a:p>
            <a:pPr marL="640080" lvl="1" indent="-246888" eaLnBrk="1" fontAlgn="auto" hangingPunct="1">
              <a:spcAft>
                <a:spcPts val="0"/>
              </a:spcAft>
              <a:buFont typeface="Wingdings 2"/>
              <a:buChar char=""/>
              <a:defRPr/>
            </a:pPr>
            <a:r>
              <a:rPr lang="en-US" dirty="0" smtClean="0"/>
              <a:t>(iii) Traffic on roads and highways in the vicinity.</a:t>
            </a:r>
          </a:p>
          <a:p>
            <a:pPr marL="640080" lvl="1" indent="-246888" eaLnBrk="1" fontAlgn="auto" hangingPunct="1">
              <a:spcAft>
                <a:spcPts val="0"/>
              </a:spcAft>
              <a:buFont typeface="Wingdings 2"/>
              <a:buChar char=""/>
              <a:defRPr/>
            </a:pPr>
            <a:r>
              <a:rPr lang="en-US" dirty="0" smtClean="0"/>
              <a:t>(iv) Bylaws and ordinances then in effect.</a:t>
            </a:r>
          </a:p>
          <a:p>
            <a:pPr marL="640080" lvl="1" indent="-246888" eaLnBrk="1" fontAlgn="auto" hangingPunct="1">
              <a:spcAft>
                <a:spcPts val="0"/>
              </a:spcAft>
              <a:buFont typeface="Wingdings 2"/>
              <a:buChar char=""/>
              <a:defRPr/>
            </a:pPr>
            <a:r>
              <a:rPr lang="en-US" dirty="0" smtClean="0"/>
              <a:t>(v) Utilization of renewable energy resources.</a:t>
            </a:r>
          </a:p>
          <a:p>
            <a:pPr marL="274320" indent="-274320" eaLnBrk="1" fontAlgn="auto" hangingPunct="1">
              <a:spcAft>
                <a:spcPts val="0"/>
              </a:spcAft>
              <a:buClr>
                <a:schemeClr val="accent3"/>
              </a:buClr>
              <a:buFont typeface="Wingdings 2"/>
              <a:buNone/>
              <a:defRPr/>
            </a:pPr>
            <a:endParaRPr lang="en-US" dirty="0" smtClean="0"/>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z="4400" smtClean="0"/>
              <a:t>Conditional Use Approval Standards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US" sz="3000" dirty="0" smtClean="0"/>
              <a:t>Special conditional use standards can apply throughout town, just in certain districts, or just for certain uses</a:t>
            </a:r>
          </a:p>
          <a:p>
            <a:pPr lvl="2" indent="-246888" eaLnBrk="1" fontAlgn="auto" hangingPunct="1">
              <a:spcAft>
                <a:spcPts val="0"/>
              </a:spcAft>
              <a:buFont typeface="Wingdings 2"/>
              <a:buChar char=""/>
              <a:defRPr/>
            </a:pPr>
            <a:r>
              <a:rPr lang="en-US" sz="2600" dirty="0" smtClean="0"/>
              <a:t>Conditional uses might be required to delineate wetlands.</a:t>
            </a:r>
          </a:p>
          <a:p>
            <a:pPr lvl="2" indent="-246888" eaLnBrk="1" fontAlgn="auto" hangingPunct="1">
              <a:spcAft>
                <a:spcPts val="0"/>
              </a:spcAft>
              <a:buFont typeface="Wingdings 2"/>
              <a:buChar char=""/>
              <a:defRPr/>
            </a:pPr>
            <a:r>
              <a:rPr lang="en-US" sz="2600" dirty="0" smtClean="0"/>
              <a:t>Houses could be made as conditional uses in Conservation districts and have tighter site performance standards on lighting, site clearing, etc. to minimize impacts.</a:t>
            </a:r>
          </a:p>
          <a:p>
            <a:pPr lvl="2" indent="-246888" eaLnBrk="1" fontAlgn="auto" hangingPunct="1">
              <a:spcAft>
                <a:spcPts val="0"/>
              </a:spcAft>
              <a:buFont typeface="Wingdings 2"/>
              <a:buChar char=""/>
              <a:defRPr/>
            </a:pPr>
            <a:r>
              <a:rPr lang="en-US" sz="2600" dirty="0" smtClean="0"/>
              <a:t>Subdivisions themselves can be a conditional use.</a:t>
            </a:r>
          </a:p>
          <a:p>
            <a:pPr marL="640080" lvl="1" indent="-246888" eaLnBrk="1" fontAlgn="auto" hangingPunct="1">
              <a:spcAft>
                <a:spcPts val="0"/>
              </a:spcAft>
              <a:buFont typeface="Wingdings 2"/>
              <a:buNone/>
              <a:defRPr/>
            </a:pPr>
            <a:endParaRPr lang="en-US" dirty="0" smtClean="0"/>
          </a:p>
          <a:p>
            <a:pPr marL="640080" lvl="1" indent="-246888" eaLnBrk="1" fontAlgn="auto" hangingPunct="1">
              <a:spcAft>
                <a:spcPts val="0"/>
              </a:spcAft>
              <a:buFont typeface="Wingdings 2"/>
              <a:buChar char=""/>
              <a:defRPr/>
            </a:pPr>
            <a:endParaRPr lang="en-US" dirty="0" smtClean="0"/>
          </a:p>
          <a:p>
            <a:pPr marL="640080" lvl="1" indent="-246888" eaLnBrk="1" fontAlgn="auto" hangingPunct="1">
              <a:spcAft>
                <a:spcPts val="0"/>
              </a:spcAft>
              <a:buFont typeface="Wingdings 2"/>
              <a:buNone/>
              <a:defRPr/>
            </a:pPr>
            <a:endParaRPr lang="en-US" dirty="0" smtClean="0"/>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5029200" cy="2495550"/>
          </a:xfrm>
        </p:spPr>
        <p:txBody>
          <a:bodyPr>
            <a:normAutofit fontScale="90000"/>
          </a:bodyPr>
          <a:lstStyle/>
          <a:p>
            <a:pPr eaLnBrk="1" fontAlgn="auto" hangingPunct="1">
              <a:spcAft>
                <a:spcPts val="0"/>
              </a:spcAft>
              <a:defRPr/>
            </a:pPr>
            <a:r>
              <a:rPr lang="en-US" dirty="0" smtClean="0"/>
              <a:t>How can ecological values be protected during development review in </a:t>
            </a:r>
            <a:r>
              <a:rPr lang="en-US" u="sng" dirty="0" smtClean="0"/>
              <a:t>subdivision bylaws</a:t>
            </a:r>
            <a:r>
              <a:rPr lang="en-US" dirty="0" smtClean="0"/>
              <a:t>?</a:t>
            </a:r>
            <a:endParaRPr lang="en-US" dirty="0"/>
          </a:p>
        </p:txBody>
      </p:sp>
      <p:pic>
        <p:nvPicPr>
          <p:cNvPr id="29699" name="Picture 1" descr="image001"/>
          <p:cNvPicPr>
            <a:picLocks noGrp="1" noChangeAspect="1" noChangeArrowheads="1"/>
          </p:cNvPicPr>
          <p:nvPr>
            <p:ph idx="1"/>
          </p:nvPr>
        </p:nvPicPr>
        <p:blipFill>
          <a:blip r:embed="rId2" cstate="print"/>
          <a:srcRect/>
          <a:stretch>
            <a:fillRect/>
          </a:stretch>
        </p:blipFill>
        <p:spPr>
          <a:xfrm>
            <a:off x="5486400" y="1219200"/>
            <a:ext cx="2590800" cy="40544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What is a Subdivision Bylaw?</a:t>
            </a:r>
          </a:p>
        </p:txBody>
      </p:sp>
      <p:sp>
        <p:nvSpPr>
          <p:cNvPr id="3" name="Content Placeholder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Adopted and administered just like zoning.</a:t>
            </a:r>
          </a:p>
          <a:p>
            <a:pPr marL="274320" indent="-274320" eaLnBrk="1" fontAlgn="auto" hangingPunct="1">
              <a:spcAft>
                <a:spcPts val="0"/>
              </a:spcAft>
              <a:buClr>
                <a:schemeClr val="accent3"/>
              </a:buClr>
              <a:buFont typeface="Wingdings 2"/>
              <a:buChar char=""/>
              <a:defRPr/>
            </a:pPr>
            <a:r>
              <a:rPr lang="en-US" dirty="0" smtClean="0"/>
              <a:t>Can be combined with zoning in a “unified bylaw”</a:t>
            </a:r>
          </a:p>
          <a:p>
            <a:pPr marL="274320" indent="-274320" eaLnBrk="1" fontAlgn="auto" hangingPunct="1">
              <a:spcAft>
                <a:spcPts val="0"/>
              </a:spcAft>
              <a:buClr>
                <a:schemeClr val="accent3"/>
              </a:buClr>
              <a:buFont typeface="Wingdings 2"/>
              <a:buChar char=""/>
              <a:defRPr/>
            </a:pPr>
            <a:r>
              <a:rPr lang="en-US" dirty="0" smtClean="0"/>
              <a:t>Deals with “subdivisions”, i.e. the creation of new property boundary lines and lots.</a:t>
            </a:r>
          </a:p>
          <a:p>
            <a:pPr marL="274320" indent="-274320" eaLnBrk="1" fontAlgn="auto" hangingPunct="1">
              <a:spcAft>
                <a:spcPts val="0"/>
              </a:spcAft>
              <a:buClr>
                <a:schemeClr val="accent3"/>
              </a:buClr>
              <a:buFont typeface="Wingdings 2"/>
              <a:buChar char=""/>
              <a:defRPr/>
            </a:pPr>
            <a:r>
              <a:rPr lang="en-US" dirty="0" smtClean="0"/>
              <a:t>Can be scaled so that it only kicks in at certain sizes, number of lots, pace of lots, etc.</a:t>
            </a:r>
          </a:p>
          <a:p>
            <a:pPr marL="274320" indent="-274320" eaLnBrk="1" fontAlgn="auto" hangingPunct="1">
              <a:spcAft>
                <a:spcPts val="0"/>
              </a:spcAft>
              <a:buClr>
                <a:schemeClr val="accent3"/>
              </a:buClr>
              <a:buFont typeface="Wingdings 2"/>
              <a:buChar char=""/>
              <a:defRPr/>
            </a:pPr>
            <a:r>
              <a:rPr lang="en-US" dirty="0" smtClean="0"/>
              <a:t>Can have differing standards by district.</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None/>
              <a:defRPr/>
            </a:pPr>
            <a:r>
              <a:rPr lang="en-US" sz="2400" dirty="0" smtClean="0"/>
              <a:t>	NOTE: Towns with both zoning and subdivision become a “10 acre town” under Act 250 instead of a “1 acre town”, unless the Selectboard resolves by ordinance to not have this occur.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2114550"/>
          </a:xfrm>
        </p:spPr>
        <p:txBody>
          <a:bodyPr>
            <a:normAutofit fontScale="90000"/>
          </a:bodyPr>
          <a:lstStyle/>
          <a:p>
            <a:pPr eaLnBrk="1" fontAlgn="auto" hangingPunct="1">
              <a:spcAft>
                <a:spcPts val="0"/>
              </a:spcAft>
              <a:defRPr/>
            </a:pPr>
            <a:r>
              <a:rPr lang="en-US" dirty="0" smtClean="0"/>
              <a:t>While zoning bylaws are mostly about the “what”, subdivision is about the “where”.</a:t>
            </a:r>
            <a:endParaRPr lang="en-US" dirty="0"/>
          </a:p>
        </p:txBody>
      </p:sp>
      <p:sp>
        <p:nvSpPr>
          <p:cNvPr id="31747" name="Content Placeholder 10"/>
          <p:cNvSpPr>
            <a:spLocks noGrp="1"/>
          </p:cNvSpPr>
          <p:nvPr>
            <p:ph idx="1"/>
          </p:nvPr>
        </p:nvSpPr>
        <p:spPr>
          <a:xfrm>
            <a:off x="457200" y="2971800"/>
            <a:ext cx="8229600" cy="3352800"/>
          </a:xfrm>
        </p:spPr>
        <p:txBody>
          <a:bodyPr/>
          <a:lstStyle/>
          <a:p>
            <a:pPr eaLnBrk="1" hangingPunct="1">
              <a:buFont typeface="Wingdings 2" pitchFamily="18" charset="2"/>
              <a:buNone/>
            </a:pPr>
            <a:r>
              <a:rPr lang="en-US" smtClean="0"/>
              <a:t>	Through the regulating </a:t>
            </a:r>
            <a:r>
              <a:rPr lang="en-US" u="sng" smtClean="0"/>
              <a:t>the placement lot lines</a:t>
            </a:r>
            <a:r>
              <a:rPr lang="en-US" smtClean="0"/>
              <a:t>; </a:t>
            </a:r>
            <a:r>
              <a:rPr lang="en-US" u="sng" smtClean="0"/>
              <a:t>roads, utilities and buildings</a:t>
            </a:r>
            <a:r>
              <a:rPr lang="en-US" smtClean="0"/>
              <a:t>; and use of </a:t>
            </a:r>
            <a:r>
              <a:rPr lang="en-US" u="sng" smtClean="0"/>
              <a:t>clustering</a:t>
            </a:r>
            <a:r>
              <a:rPr lang="en-US" smtClean="0"/>
              <a:t> and/or </a:t>
            </a:r>
            <a:r>
              <a:rPr lang="en-US" u="sng" smtClean="0"/>
              <a:t>density requirements</a:t>
            </a:r>
            <a:r>
              <a:rPr lang="en-US" smtClean="0"/>
              <a:t>, rural-style subdivisions can still be done, preserving much of the value to the landowner (and maybe even increasing it), and also leaving large parts of the original parcel intact so that they retain their ecological value.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Where to begin?</a:t>
            </a:r>
          </a:p>
        </p:txBody>
      </p:sp>
      <p:sp>
        <p:nvSpPr>
          <p:cNvPr id="32771" name="Content Placeholder 2"/>
          <p:cNvSpPr>
            <a:spLocks noGrp="1"/>
          </p:cNvSpPr>
          <p:nvPr>
            <p:ph idx="1"/>
          </p:nvPr>
        </p:nvSpPr>
        <p:spPr/>
        <p:txBody>
          <a:bodyPr/>
          <a:lstStyle/>
          <a:p>
            <a:pPr eaLnBrk="1" hangingPunct="1"/>
            <a:r>
              <a:rPr lang="en-US" smtClean="0"/>
              <a:t>Subdivision, like zoning, begins in the Town Plan.</a:t>
            </a:r>
          </a:p>
          <a:p>
            <a:pPr eaLnBrk="1" hangingPunct="1"/>
            <a:r>
              <a:rPr lang="en-US" smtClean="0"/>
              <a:t>The Town Plan should recommend adopting subdivision bylaws if you want to have them. </a:t>
            </a:r>
          </a:p>
          <a:p>
            <a:pPr eaLnBrk="1" hangingPunct="1"/>
            <a:r>
              <a:rPr lang="en-US" smtClean="0"/>
              <a:t>The Town Plan is where the community can provide background on the ecological value of wildlife and natural systems, and set policies on their protection to form the basis for later regulatory standards.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066800"/>
            <a:ext cx="8229600" cy="1143000"/>
          </a:xfrm>
        </p:spPr>
        <p:txBody>
          <a:bodyPr>
            <a:normAutofit fontScale="90000"/>
          </a:bodyPr>
          <a:lstStyle/>
          <a:p>
            <a:pPr eaLnBrk="1" fontAlgn="auto" hangingPunct="1">
              <a:spcAft>
                <a:spcPts val="0"/>
              </a:spcAft>
              <a:defRPr/>
            </a:pPr>
            <a:r>
              <a:rPr lang="en-US" sz="5400" u="sng" dirty="0" smtClean="0"/>
              <a:t>Subdivision Review</a:t>
            </a:r>
            <a:r>
              <a:rPr lang="en-US" sz="6000" dirty="0" smtClean="0"/>
              <a:t/>
            </a:r>
            <a:br>
              <a:rPr lang="en-US" sz="6000" dirty="0" smtClean="0"/>
            </a:br>
            <a:endParaRPr lang="en-US" dirty="0"/>
          </a:p>
        </p:txBody>
      </p:sp>
      <p:sp>
        <p:nvSpPr>
          <p:cNvPr id="3" name="Content Placeholder 2"/>
          <p:cNvSpPr>
            <a:spLocks noGrp="1"/>
          </p:cNvSpPr>
          <p:nvPr>
            <p:ph idx="1"/>
          </p:nvPr>
        </p:nvSpPr>
        <p:spPr>
          <a:xfrm>
            <a:off x="457200" y="1676400"/>
            <a:ext cx="8229600" cy="4648200"/>
          </a:xfrm>
        </p:spPr>
        <p:txBody>
          <a:bodyPr>
            <a:normAutofit fontScale="25000" lnSpcReduction="20000"/>
          </a:bodyPr>
          <a:lstStyle/>
          <a:p>
            <a:pPr marL="274320" indent="-274320" eaLnBrk="1" fontAlgn="auto" hangingPunct="1">
              <a:spcAft>
                <a:spcPts val="0"/>
              </a:spcAft>
              <a:buClr>
                <a:schemeClr val="accent3"/>
              </a:buClr>
              <a:buFont typeface="Wingdings 2"/>
              <a:buNone/>
              <a:defRPr/>
            </a:pPr>
            <a:r>
              <a:rPr lang="en-US" sz="8000" b="1" dirty="0" smtClean="0"/>
              <a:t>	</a:t>
            </a:r>
            <a:r>
              <a:rPr lang="en-US" sz="9600" dirty="0" smtClean="0"/>
              <a:t>If you are only doing zoning, you are often too late to protect many natural resources.  Zoning deals with the cow once it’s out of the barn.  In rural areas, regulating subdivisions is a BETTER WAY than regulating standard uses through zoning to ensure:</a:t>
            </a:r>
          </a:p>
          <a:p>
            <a:pPr marL="274320" indent="-274320" eaLnBrk="1" fontAlgn="auto" hangingPunct="1">
              <a:spcAft>
                <a:spcPts val="0"/>
              </a:spcAft>
              <a:buClr>
                <a:schemeClr val="accent3"/>
              </a:buClr>
              <a:buFont typeface="Wingdings 2"/>
              <a:buNone/>
              <a:defRPr/>
            </a:pPr>
            <a:r>
              <a:rPr lang="en-US" sz="9600" dirty="0" smtClean="0"/>
              <a:t> </a:t>
            </a:r>
          </a:p>
          <a:p>
            <a:pPr marL="274320" indent="-274320" eaLnBrk="1" fontAlgn="auto" hangingPunct="1">
              <a:spcAft>
                <a:spcPts val="0"/>
              </a:spcAft>
              <a:buClr>
                <a:schemeClr val="accent3"/>
              </a:buClr>
              <a:buFont typeface="Wingdings 2"/>
              <a:buChar char=""/>
              <a:defRPr/>
            </a:pPr>
            <a:r>
              <a:rPr lang="en-US" sz="9600" dirty="0" smtClean="0"/>
              <a:t>proper road layout, access and transportation interconnections</a:t>
            </a:r>
          </a:p>
          <a:p>
            <a:pPr marL="274320" indent="-274320" eaLnBrk="1" fontAlgn="auto" hangingPunct="1">
              <a:spcAft>
                <a:spcPts val="0"/>
              </a:spcAft>
              <a:buClr>
                <a:schemeClr val="accent3"/>
              </a:buClr>
              <a:buFont typeface="Wingdings 2"/>
              <a:buChar char=""/>
              <a:defRPr/>
            </a:pPr>
            <a:r>
              <a:rPr lang="en-US" sz="9600" dirty="0" err="1" smtClean="0"/>
              <a:t>stormwater</a:t>
            </a:r>
            <a:r>
              <a:rPr lang="en-US" sz="9600" dirty="0" smtClean="0"/>
              <a:t> is well-managed </a:t>
            </a:r>
          </a:p>
          <a:p>
            <a:pPr marL="274320" indent="-274320" eaLnBrk="1" fontAlgn="auto" hangingPunct="1">
              <a:spcAft>
                <a:spcPts val="0"/>
              </a:spcAft>
              <a:buClr>
                <a:schemeClr val="accent3"/>
              </a:buClr>
              <a:buFont typeface="Wingdings 2"/>
              <a:buChar char=""/>
              <a:defRPr/>
            </a:pPr>
            <a:r>
              <a:rPr lang="en-US" sz="9600" dirty="0" smtClean="0"/>
              <a:t>lots are buildable</a:t>
            </a:r>
          </a:p>
          <a:p>
            <a:pPr marL="274320" indent="-274320" eaLnBrk="1" fontAlgn="auto" hangingPunct="1">
              <a:spcAft>
                <a:spcPts val="0"/>
              </a:spcAft>
              <a:buClr>
                <a:schemeClr val="accent3"/>
              </a:buClr>
              <a:buFont typeface="Wingdings 2"/>
              <a:buChar char=""/>
              <a:defRPr/>
            </a:pPr>
            <a:r>
              <a:rPr lang="en-US" sz="9600" dirty="0" smtClean="0"/>
              <a:t>land is not needlessly fragmented</a:t>
            </a:r>
          </a:p>
          <a:p>
            <a:pPr marL="274320" indent="-274320" eaLnBrk="1" fontAlgn="auto" hangingPunct="1">
              <a:spcAft>
                <a:spcPts val="0"/>
              </a:spcAft>
              <a:buClr>
                <a:schemeClr val="accent3"/>
              </a:buClr>
              <a:buFont typeface="Wingdings 2"/>
              <a:buChar char=""/>
              <a:defRPr/>
            </a:pPr>
            <a:r>
              <a:rPr lang="en-US" sz="9600" dirty="0" smtClean="0"/>
              <a:t>impacts to natural resources such as prime farmland, wetlands, critical habitat, etc. are reviewed</a:t>
            </a:r>
          </a:p>
          <a:p>
            <a:pPr marL="274320" indent="-274320" eaLnBrk="1" fontAlgn="auto" hangingPunct="1">
              <a:spcAft>
                <a:spcPts val="0"/>
              </a:spcAft>
              <a:buClr>
                <a:schemeClr val="accent3"/>
              </a:buClr>
              <a:buFont typeface="Wingdings 2"/>
              <a:buChar char=""/>
              <a:defRPr/>
            </a:pPr>
            <a:endParaRPr lang="en-US" sz="9600" dirty="0" smtClean="0"/>
          </a:p>
          <a:p>
            <a:pPr marL="274320" indent="-274320" eaLnBrk="1" fontAlgn="auto" hangingPunct="1">
              <a:spcAft>
                <a:spcPts val="0"/>
              </a:spcAft>
              <a:buClr>
                <a:schemeClr val="accent3"/>
              </a:buClr>
              <a:buFont typeface="Wingdings 2"/>
              <a:buNone/>
              <a:defRPr/>
            </a:pPr>
            <a:r>
              <a:rPr lang="en-US" sz="9600" dirty="0" smtClean="0"/>
              <a:t>	</a:t>
            </a:r>
            <a:endParaRPr lang="en-US" sz="2800" dirty="0" smtClean="0"/>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r>
              <a:rPr lang="en-US" sz="2800"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1047750"/>
          </a:xfrm>
        </p:spPr>
        <p:txBody>
          <a:bodyPr/>
          <a:lstStyle/>
          <a:p>
            <a:pPr eaLnBrk="1" hangingPunct="1"/>
            <a:r>
              <a:rPr lang="en-US" smtClean="0"/>
              <a:t>Town Plans and Bylaws</a:t>
            </a:r>
          </a:p>
        </p:txBody>
      </p:sp>
      <p:sp>
        <p:nvSpPr>
          <p:cNvPr id="3" name="Content Placeholder 2"/>
          <p:cNvSpPr>
            <a:spLocks noGrp="1"/>
          </p:cNvSpPr>
          <p:nvPr>
            <p:ph idx="1"/>
          </p:nvPr>
        </p:nvSpPr>
        <p:spPr>
          <a:xfrm>
            <a:off x="457200" y="2133600"/>
            <a:ext cx="8229600" cy="4191000"/>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smtClean="0"/>
              <a:t>Land use bylaws must be in conformance with town plans by September 1, 2011.  </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r>
              <a:rPr lang="en-US" sz="2800" dirty="0" smtClean="0"/>
              <a:t>Town plans </a:t>
            </a:r>
            <a:r>
              <a:rPr lang="en-US" sz="2800" i="1" dirty="0" smtClean="0"/>
              <a:t>must</a:t>
            </a:r>
            <a:r>
              <a:rPr lang="en-US" sz="2800" dirty="0" smtClean="0"/>
              <a:t> address 10 different elements (24 VSA 4382) including</a:t>
            </a:r>
            <a:endParaRPr lang="en-US" sz="3200" dirty="0" smtClean="0"/>
          </a:p>
          <a:p>
            <a:pPr lvl="2" indent="-246888" eaLnBrk="1" fontAlgn="auto" hangingPunct="1">
              <a:spcAft>
                <a:spcPts val="0"/>
              </a:spcAft>
              <a:buFont typeface="Wingdings 2"/>
              <a:buChar char=""/>
              <a:defRPr/>
            </a:pPr>
            <a:r>
              <a:rPr lang="en-US" sz="2400" dirty="0" smtClean="0"/>
              <a:t>“ a statement of objectives, policies and programs of the municipality . . . to protect the environment.”</a:t>
            </a:r>
          </a:p>
          <a:p>
            <a:pPr lvl="2" indent="-246888" eaLnBrk="1" fontAlgn="auto" hangingPunct="1">
              <a:spcAft>
                <a:spcPts val="0"/>
              </a:spcAft>
              <a:buFont typeface="Wingdings 2"/>
              <a:buChar char=""/>
              <a:defRPr/>
            </a:pPr>
            <a:r>
              <a:rPr lang="en-US" sz="2400" dirty="0" smtClean="0"/>
              <a:t>“ a land use plan, consisting of a map and statement of present and prospective land uses, indicating those areas for forests, . . . and open spaces reserved for flood plain, wetland protection, or other conservation purposes.”</a:t>
            </a:r>
          </a:p>
          <a:p>
            <a:pPr lvl="2" indent="-246888" eaLnBrk="1" fontAlgn="auto" hangingPunct="1">
              <a:spcAft>
                <a:spcPts val="0"/>
              </a:spcAft>
              <a:buFont typeface="Wingdings 2"/>
              <a:buChar char=""/>
              <a:defRPr/>
            </a:pPr>
            <a:r>
              <a:rPr lang="en-US" sz="2400" dirty="0" smtClean="0"/>
              <a:t>“a statement of policies on the preservation of rare and irreplaceable natural areas, scenic and historic features and resources.  </a:t>
            </a:r>
            <a:r>
              <a:rPr lang="en-US" sz="2800" dirty="0" smtClean="0"/>
              <a:t> </a:t>
            </a:r>
            <a:endParaRPr lang="en-US" sz="3200"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371600"/>
            <a:ext cx="8229600" cy="1143000"/>
          </a:xfrm>
        </p:spPr>
        <p:txBody>
          <a:bodyPr>
            <a:normAutofit fontScale="90000"/>
          </a:bodyPr>
          <a:lstStyle/>
          <a:p>
            <a:pPr eaLnBrk="1" fontAlgn="auto" hangingPunct="1">
              <a:spcAft>
                <a:spcPts val="0"/>
              </a:spcAft>
              <a:defRPr/>
            </a:pPr>
            <a:r>
              <a:rPr lang="en-US" sz="5400" u="sng" dirty="0" smtClean="0"/>
              <a:t>Subdivision Review</a:t>
            </a:r>
            <a:r>
              <a:rPr lang="en-US" sz="6000" dirty="0" smtClean="0"/>
              <a:t/>
            </a:r>
            <a:br>
              <a:rPr lang="en-US" sz="6000" dirty="0" smtClean="0"/>
            </a:br>
            <a:endParaRPr lang="en-US" dirty="0"/>
          </a:p>
        </p:txBody>
      </p:sp>
      <p:sp>
        <p:nvSpPr>
          <p:cNvPr id="34819" name="Content Placeholder 2"/>
          <p:cNvSpPr>
            <a:spLocks noGrp="1"/>
          </p:cNvSpPr>
          <p:nvPr>
            <p:ph idx="1"/>
          </p:nvPr>
        </p:nvSpPr>
        <p:spPr/>
        <p:txBody>
          <a:bodyPr/>
          <a:lstStyle/>
          <a:p>
            <a:pPr eaLnBrk="1" hangingPunct="1">
              <a:buFont typeface="Wingdings 2" pitchFamily="18" charset="2"/>
              <a:buNone/>
            </a:pPr>
            <a:r>
              <a:rPr lang="en-US" sz="3200" smtClean="0"/>
              <a:t>Limiting access limits impacts</a:t>
            </a:r>
          </a:p>
          <a:p>
            <a:pPr lvl="2" eaLnBrk="1" hangingPunct="1"/>
            <a:r>
              <a:rPr lang="en-US" sz="2400" smtClean="0"/>
              <a:t>Subdivision review can require a single access or minimization of accesses to keep traffic mobility, but it also helps to limit land fragmentation.</a:t>
            </a:r>
          </a:p>
          <a:p>
            <a:pPr eaLnBrk="1" hangingPunct="1">
              <a:buFont typeface="Wingdings 2" pitchFamily="18" charset="2"/>
              <a:buNone/>
            </a:pPr>
            <a:r>
              <a:rPr lang="en-US" sz="2800" smtClean="0"/>
              <a:t> </a:t>
            </a:r>
            <a:endParaRPr lang="en-US" sz="3200" smtClean="0"/>
          </a:p>
          <a:p>
            <a:pPr eaLnBrk="1" hangingPunct="1"/>
            <a:endParaRPr lang="en-US" smtClean="0"/>
          </a:p>
        </p:txBody>
      </p:sp>
      <p:sp>
        <p:nvSpPr>
          <p:cNvPr id="4" name="Rectangle 3"/>
          <p:cNvSpPr/>
          <p:nvPr/>
        </p:nvSpPr>
        <p:spPr>
          <a:xfrm>
            <a:off x="1066800" y="3810000"/>
            <a:ext cx="7162800" cy="2286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1752600" y="4114800"/>
            <a:ext cx="3810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3048000" y="4343400"/>
            <a:ext cx="3810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495800" y="4191000"/>
            <a:ext cx="3810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58000" y="4267200"/>
            <a:ext cx="381000" cy="1524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1295400" y="5334000"/>
            <a:ext cx="12192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476500" y="5219700"/>
            <a:ext cx="14478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114800" y="5334000"/>
            <a:ext cx="1219200" cy="0"/>
          </a:xfrm>
          <a:prstGeom prst="line">
            <a:avLst/>
          </a:prstGeom>
          <a:ln w="57150">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3000" y="5943600"/>
            <a:ext cx="7162800" cy="0"/>
          </a:xfrm>
          <a:prstGeom prst="line">
            <a:avLst/>
          </a:prstGeom>
          <a:ln w="88900" cmpd="dbl">
            <a:solidFill>
              <a:schemeClr val="accent6"/>
            </a:solidFill>
          </a:ln>
        </p:spPr>
        <p:style>
          <a:lnRef idx="1">
            <a:schemeClr val="dk1"/>
          </a:lnRef>
          <a:fillRef idx="0">
            <a:schemeClr val="dk1"/>
          </a:fillRef>
          <a:effectRef idx="0">
            <a:schemeClr val="dk1"/>
          </a:effectRef>
          <a:fontRef idx="minor">
            <a:schemeClr val="tx1"/>
          </a:fontRef>
        </p:style>
      </p:cxnSp>
      <p:sp>
        <p:nvSpPr>
          <p:cNvPr id="20" name="Multiply 19"/>
          <p:cNvSpPr/>
          <p:nvPr/>
        </p:nvSpPr>
        <p:spPr>
          <a:xfrm>
            <a:off x="1371600" y="5105400"/>
            <a:ext cx="10668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Multiply 20"/>
          <p:cNvSpPr/>
          <p:nvPr/>
        </p:nvSpPr>
        <p:spPr>
          <a:xfrm>
            <a:off x="2667000" y="4876800"/>
            <a:ext cx="10668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Multiply 21"/>
          <p:cNvSpPr/>
          <p:nvPr/>
        </p:nvSpPr>
        <p:spPr>
          <a:xfrm>
            <a:off x="4267200" y="5029200"/>
            <a:ext cx="10668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Elbow Connector 25"/>
          <p:cNvCxnSpPr>
            <a:endCxn id="5" idx="2"/>
          </p:cNvCxnSpPr>
          <p:nvPr/>
        </p:nvCxnSpPr>
        <p:spPr>
          <a:xfrm rot="10800000">
            <a:off x="1943100" y="4267200"/>
            <a:ext cx="2781300" cy="457200"/>
          </a:xfrm>
          <a:prstGeom prst="bentConnector2">
            <a:avLst/>
          </a:prstGeom>
          <a:ln w="57150"/>
        </p:spPr>
        <p:style>
          <a:lnRef idx="1">
            <a:schemeClr val="accent1"/>
          </a:lnRef>
          <a:fillRef idx="0">
            <a:schemeClr val="accent1"/>
          </a:fillRef>
          <a:effectRef idx="0">
            <a:schemeClr val="accent1"/>
          </a:effectRef>
          <a:fontRef idx="minor">
            <a:schemeClr val="tx1"/>
          </a:fontRef>
        </p:style>
      </p:cxnSp>
      <p:cxnSp>
        <p:nvCxnSpPr>
          <p:cNvPr id="30" name="Elbow Connector 25"/>
          <p:cNvCxnSpPr>
            <a:endCxn id="7" idx="2"/>
          </p:cNvCxnSpPr>
          <p:nvPr/>
        </p:nvCxnSpPr>
        <p:spPr>
          <a:xfrm rot="10800000">
            <a:off x="4686300" y="4343400"/>
            <a:ext cx="1866900" cy="381000"/>
          </a:xfrm>
          <a:prstGeom prst="bentConnector2">
            <a:avLst/>
          </a:prstGeom>
          <a:ln w="57150"/>
        </p:spPr>
        <p:style>
          <a:lnRef idx="1">
            <a:schemeClr val="accent1"/>
          </a:lnRef>
          <a:fillRef idx="0">
            <a:schemeClr val="accent1"/>
          </a:fillRef>
          <a:effectRef idx="0">
            <a:schemeClr val="accent1"/>
          </a:effectRef>
          <a:fontRef idx="minor">
            <a:schemeClr val="tx1"/>
          </a:fontRef>
        </p:style>
      </p:cxnSp>
      <p:cxnSp>
        <p:nvCxnSpPr>
          <p:cNvPr id="37" name="Elbow Connector 25"/>
          <p:cNvCxnSpPr>
            <a:endCxn id="8" idx="2"/>
          </p:cNvCxnSpPr>
          <p:nvPr/>
        </p:nvCxnSpPr>
        <p:spPr>
          <a:xfrm rot="5400000" flipH="1" flipV="1">
            <a:off x="6038850" y="4933950"/>
            <a:ext cx="1524000" cy="495300"/>
          </a:xfrm>
          <a:prstGeom prst="bentConnector3">
            <a:avLst>
              <a:gd name="adj1" fmla="val 80000"/>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u="sng" smtClean="0"/>
              <a:t>Road Standard Examples</a:t>
            </a:r>
          </a:p>
        </p:txBody>
      </p:sp>
      <p:sp>
        <p:nvSpPr>
          <p:cNvPr id="35843" name="Content Placeholder 2"/>
          <p:cNvSpPr>
            <a:spLocks noGrp="1"/>
          </p:cNvSpPr>
          <p:nvPr>
            <p:ph idx="1"/>
          </p:nvPr>
        </p:nvSpPr>
        <p:spPr/>
        <p:txBody>
          <a:bodyPr/>
          <a:lstStyle/>
          <a:p>
            <a:pPr eaLnBrk="1" hangingPunct="1">
              <a:buFont typeface="Wingdings 2" pitchFamily="18" charset="2"/>
              <a:buNone/>
            </a:pPr>
            <a:r>
              <a:rPr lang="en-US" b="1" smtClean="0"/>
              <a:t>Access Standard Example</a:t>
            </a:r>
            <a:endParaRPr lang="en-US" smtClean="0"/>
          </a:p>
          <a:p>
            <a:pPr eaLnBrk="1" hangingPunct="1">
              <a:buFont typeface="Wingdings 2" pitchFamily="18" charset="2"/>
              <a:buNone/>
            </a:pPr>
            <a:r>
              <a:rPr lang="en-US" smtClean="0"/>
              <a:t>	</a:t>
            </a:r>
            <a:r>
              <a:rPr lang="en-US" i="1" smtClean="0"/>
              <a:t>Access to any lots within a subdivision shall be limited to a single shared access point, unless public safety is better served by two accesses or topography precludes single access.  Any additional subsequent subdivision shall be restricted by permit to the existing access(es) point(s) as approved for the initial subdivision.   Access points shall be on existing side roads when feasible.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62000"/>
          </a:xfrm>
        </p:spPr>
        <p:txBody>
          <a:bodyPr>
            <a:normAutofit fontScale="90000"/>
          </a:bodyPr>
          <a:lstStyle/>
          <a:p>
            <a:pPr eaLnBrk="1" fontAlgn="auto" hangingPunct="1">
              <a:spcAft>
                <a:spcPts val="0"/>
              </a:spcAft>
              <a:defRPr/>
            </a:pPr>
            <a:r>
              <a:rPr lang="en-US" sz="4900" u="sng" dirty="0" err="1" smtClean="0"/>
              <a:t>Stormwater</a:t>
            </a:r>
            <a:r>
              <a:rPr lang="en-US" sz="4900" u="sng" dirty="0" smtClean="0"/>
              <a:t> Management </a:t>
            </a:r>
            <a:r>
              <a:rPr lang="en-US" sz="2400" dirty="0" smtClean="0"/>
              <a:t/>
            </a:r>
            <a:br>
              <a:rPr lang="en-US" sz="2400" dirty="0" smtClean="0"/>
            </a:br>
            <a:endParaRPr lang="en-US" sz="2400" dirty="0"/>
          </a:p>
        </p:txBody>
      </p:sp>
      <p:sp>
        <p:nvSpPr>
          <p:cNvPr id="3" name="Content Placeholder 2"/>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2"/>
              <a:buNone/>
              <a:defRPr/>
            </a:pPr>
            <a:r>
              <a:rPr lang="en-US" sz="1800" dirty="0" smtClean="0"/>
              <a:t>	</a:t>
            </a:r>
            <a:r>
              <a:rPr lang="en-US" sz="1800" dirty="0" err="1" smtClean="0"/>
              <a:t>Stormwater</a:t>
            </a:r>
            <a:r>
              <a:rPr lang="en-US" sz="1800" dirty="0" smtClean="0"/>
              <a:t> is often the </a:t>
            </a:r>
            <a:r>
              <a:rPr lang="en-US" sz="1800" b="1" dirty="0" smtClean="0"/>
              <a:t>major</a:t>
            </a:r>
            <a:r>
              <a:rPr lang="en-US" sz="1800" dirty="0" smtClean="0"/>
              <a:t> source of water pollution in Vermont.  Poorly managed </a:t>
            </a:r>
            <a:r>
              <a:rPr lang="en-US" sz="1800" dirty="0" err="1" smtClean="0"/>
              <a:t>stormwater</a:t>
            </a:r>
            <a:r>
              <a:rPr lang="en-US" sz="1800" dirty="0" smtClean="0"/>
              <a:t> introduces pollutants into streams and causes algal blooms in lakes.  Sites disturbing more than an acre of soil or creating more than an acre of impervious surface (including gravel roads) need a state operational permit, but towns can extend regulation to all sites. </a:t>
            </a:r>
            <a:endParaRPr lang="en-US" sz="1800" dirty="0" smtClean="0">
              <a:solidFill>
                <a:schemeClr val="bg2">
                  <a:lumMod val="25000"/>
                </a:schemeClr>
              </a:solidFill>
            </a:endParaRPr>
          </a:p>
          <a:p>
            <a:pPr marL="274320" indent="-274320" eaLnBrk="1" fontAlgn="auto" hangingPunct="1">
              <a:spcAft>
                <a:spcPts val="0"/>
              </a:spcAft>
              <a:buClr>
                <a:schemeClr val="accent3"/>
              </a:buClr>
              <a:buFont typeface="Wingdings 2"/>
              <a:buNone/>
              <a:defRPr/>
            </a:pPr>
            <a:r>
              <a:rPr lang="en-US" sz="2200" b="1" dirty="0" err="1" smtClean="0"/>
              <a:t>Stormwater</a:t>
            </a:r>
            <a:r>
              <a:rPr lang="en-US" sz="2200" b="1" dirty="0" smtClean="0"/>
              <a:t> Standard Example</a:t>
            </a:r>
          </a:p>
          <a:p>
            <a:pPr marL="274320" indent="-274320" eaLnBrk="1" fontAlgn="auto" hangingPunct="1">
              <a:spcAft>
                <a:spcPts val="0"/>
              </a:spcAft>
              <a:buClr>
                <a:schemeClr val="accent3"/>
              </a:buClr>
              <a:buFont typeface="Wingdings 2"/>
              <a:buNone/>
              <a:defRPr/>
            </a:pPr>
            <a:r>
              <a:rPr lang="en-US" sz="2200" i="1" dirty="0" smtClean="0"/>
              <a:t>All subdivisions disturbing the ground or</a:t>
            </a:r>
          </a:p>
          <a:p>
            <a:pPr marL="274320" indent="-274320" eaLnBrk="1" fontAlgn="auto" hangingPunct="1">
              <a:spcAft>
                <a:spcPts val="0"/>
              </a:spcAft>
              <a:buClr>
                <a:schemeClr val="accent3"/>
              </a:buClr>
              <a:buFont typeface="Wingdings 2"/>
              <a:buNone/>
              <a:defRPr/>
            </a:pPr>
            <a:r>
              <a:rPr lang="en-US" sz="2200" i="1" dirty="0" smtClean="0"/>
              <a:t>involving construction shall, at a minimum,</a:t>
            </a:r>
          </a:p>
          <a:p>
            <a:pPr marL="274320" indent="-274320" eaLnBrk="1" fontAlgn="auto" hangingPunct="1">
              <a:spcAft>
                <a:spcPts val="0"/>
              </a:spcAft>
              <a:buClr>
                <a:schemeClr val="accent3"/>
              </a:buClr>
              <a:buFont typeface="Wingdings 2"/>
              <a:buNone/>
              <a:defRPr/>
            </a:pPr>
            <a:r>
              <a:rPr lang="en-US" sz="2200" i="1" dirty="0" smtClean="0"/>
              <a:t>be required to utilize </a:t>
            </a:r>
            <a:r>
              <a:rPr lang="en-US" sz="2200" i="1" dirty="0" err="1" smtClean="0"/>
              <a:t>stormwater</a:t>
            </a:r>
            <a:r>
              <a:rPr lang="en-US" sz="2200" i="1" dirty="0" smtClean="0"/>
              <a:t>  control </a:t>
            </a:r>
          </a:p>
          <a:p>
            <a:pPr marL="274320" indent="-274320" eaLnBrk="1" fontAlgn="auto" hangingPunct="1">
              <a:spcAft>
                <a:spcPts val="0"/>
              </a:spcAft>
              <a:buClr>
                <a:schemeClr val="accent3"/>
              </a:buClr>
              <a:buFont typeface="Wingdings 2"/>
              <a:buNone/>
              <a:defRPr/>
            </a:pPr>
            <a:r>
              <a:rPr lang="en-US" sz="2200" i="1" dirty="0" smtClean="0"/>
              <a:t>measures contained in the Low Risk Site </a:t>
            </a:r>
          </a:p>
          <a:p>
            <a:pPr marL="274320" indent="-274320" eaLnBrk="1" fontAlgn="auto" hangingPunct="1">
              <a:spcAft>
                <a:spcPts val="0"/>
              </a:spcAft>
              <a:buClr>
                <a:schemeClr val="accent3"/>
              </a:buClr>
              <a:buFont typeface="Wingdings 2"/>
              <a:buNone/>
              <a:defRPr/>
            </a:pPr>
            <a:r>
              <a:rPr lang="en-US" sz="2200" i="1" dirty="0" smtClean="0"/>
              <a:t>Handbook for Erosion Prevention and </a:t>
            </a:r>
          </a:p>
          <a:p>
            <a:pPr marL="274320" indent="-274320" eaLnBrk="1" fontAlgn="auto" hangingPunct="1">
              <a:spcAft>
                <a:spcPts val="0"/>
              </a:spcAft>
              <a:buClr>
                <a:schemeClr val="accent3"/>
              </a:buClr>
              <a:buFont typeface="Wingdings 2"/>
              <a:buNone/>
              <a:defRPr/>
            </a:pPr>
            <a:r>
              <a:rPr lang="en-US" sz="2200" i="1" dirty="0" smtClean="0"/>
              <a:t>Sediment Control.</a:t>
            </a:r>
          </a:p>
          <a:p>
            <a:pPr marL="274320" indent="-274320" eaLnBrk="1" fontAlgn="auto" hangingPunct="1">
              <a:spcAft>
                <a:spcPts val="0"/>
              </a:spcAft>
              <a:buClr>
                <a:schemeClr val="accent3"/>
              </a:buClr>
              <a:buFont typeface="Wingdings 2"/>
              <a:buNone/>
              <a:defRPr/>
            </a:pPr>
            <a:endParaRPr lang="en-US" b="1" dirty="0" smtClean="0"/>
          </a:p>
          <a:p>
            <a:pPr marL="274320" indent="-274320" eaLnBrk="1" fontAlgn="auto" hangingPunct="1">
              <a:spcAft>
                <a:spcPts val="0"/>
              </a:spcAft>
              <a:buClr>
                <a:schemeClr val="accent3"/>
              </a:buClr>
              <a:buFont typeface="Wingdings 2"/>
              <a:buNone/>
              <a:defRPr/>
            </a:pPr>
            <a:endParaRPr lang="en-US" b="1" dirty="0" smtClean="0"/>
          </a:p>
          <a:p>
            <a:pPr marL="274320" indent="-274320" eaLnBrk="1" fontAlgn="auto" hangingPunct="1">
              <a:spcAft>
                <a:spcPts val="0"/>
              </a:spcAft>
              <a:buClr>
                <a:schemeClr val="accent3"/>
              </a:buClr>
              <a:buFont typeface="Wingdings 2"/>
              <a:buChar char=""/>
              <a:defRPr/>
            </a:pPr>
            <a:endParaRPr lang="en-US" dirty="0"/>
          </a:p>
        </p:txBody>
      </p:sp>
      <p:pic>
        <p:nvPicPr>
          <p:cNvPr id="36868" name="Picture 2"/>
          <p:cNvPicPr>
            <a:picLocks noChangeAspect="1" noChangeArrowheads="1"/>
          </p:cNvPicPr>
          <p:nvPr/>
        </p:nvPicPr>
        <p:blipFill>
          <a:blip r:embed="rId3" cstate="print"/>
          <a:srcRect/>
          <a:stretch>
            <a:fillRect/>
          </a:stretch>
        </p:blipFill>
        <p:spPr bwMode="auto">
          <a:xfrm>
            <a:off x="5943600" y="3124200"/>
            <a:ext cx="2209800" cy="286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1371600"/>
            <a:ext cx="8229600" cy="1143000"/>
          </a:xfrm>
        </p:spPr>
        <p:txBody>
          <a:bodyPr>
            <a:normAutofit fontScale="90000"/>
          </a:bodyPr>
          <a:lstStyle/>
          <a:p>
            <a:pPr eaLnBrk="1" fontAlgn="auto" hangingPunct="1">
              <a:spcAft>
                <a:spcPts val="0"/>
              </a:spcAft>
              <a:defRPr/>
            </a:pPr>
            <a:r>
              <a:rPr lang="en-US" sz="5400" u="sng" dirty="0" smtClean="0"/>
              <a:t>Subdivision Review</a:t>
            </a:r>
            <a:r>
              <a:rPr lang="en-US" sz="6000" dirty="0" smtClean="0"/>
              <a:t/>
            </a:r>
            <a:br>
              <a:rPr lang="en-US" sz="6000" dirty="0" smtClean="0"/>
            </a:br>
            <a:endParaRPr lang="en-US" dirty="0"/>
          </a:p>
        </p:txBody>
      </p:sp>
      <p:sp>
        <p:nvSpPr>
          <p:cNvPr id="3" name="Content Placeholder 2"/>
          <p:cNvSpPr>
            <a:spLocks noGrp="1"/>
          </p:cNvSpPr>
          <p:nvPr>
            <p:ph idx="1"/>
          </p:nvPr>
        </p:nvSpPr>
        <p:spPr>
          <a:xfrm>
            <a:off x="457200" y="1935163"/>
            <a:ext cx="8229600" cy="2636837"/>
          </a:xfrm>
        </p:spPr>
        <p:txBody>
          <a:bodyPr>
            <a:normAutofit fontScale="25000" lnSpcReduction="20000"/>
          </a:bodyPr>
          <a:lstStyle/>
          <a:p>
            <a:pPr marL="274320" indent="-274320" eaLnBrk="1" fontAlgn="auto" hangingPunct="1">
              <a:spcAft>
                <a:spcPts val="0"/>
              </a:spcAft>
              <a:buClr>
                <a:schemeClr val="accent3"/>
              </a:buClr>
              <a:buFont typeface="Wingdings 2"/>
              <a:buNone/>
              <a:defRPr/>
            </a:pPr>
            <a:r>
              <a:rPr lang="en-US" sz="13500" dirty="0" smtClean="0"/>
              <a:t>	</a:t>
            </a:r>
            <a:r>
              <a:rPr lang="en-US" sz="11200" dirty="0" smtClean="0"/>
              <a:t>Ensuring lots are created that are buildable will avoid conflicts later on in zoning, helping to avoid requests for variances, or just failure/inability to review impacts.  </a:t>
            </a:r>
          </a:p>
          <a:p>
            <a:pPr marL="274320" indent="-274320" eaLnBrk="1" fontAlgn="auto" hangingPunct="1">
              <a:spcAft>
                <a:spcPts val="0"/>
              </a:spcAft>
              <a:buClr>
                <a:schemeClr val="accent3"/>
              </a:buClr>
              <a:buFont typeface="Wingdings 2"/>
              <a:buNone/>
              <a:defRPr/>
            </a:pPr>
            <a:endParaRPr lang="en-US" sz="11200" dirty="0" smtClean="0"/>
          </a:p>
          <a:p>
            <a:pPr marL="274320" indent="-274320" eaLnBrk="1" fontAlgn="auto" hangingPunct="1">
              <a:spcAft>
                <a:spcPts val="0"/>
              </a:spcAft>
              <a:buClr>
                <a:schemeClr val="accent3"/>
              </a:buClr>
              <a:buFont typeface="Wingdings 2"/>
              <a:buNone/>
              <a:defRPr/>
            </a:pPr>
            <a:r>
              <a:rPr lang="en-US" sz="11200" dirty="0" smtClean="0"/>
              <a:t>Three common factors affecting building:</a:t>
            </a:r>
          </a:p>
          <a:p>
            <a:pPr marL="274320" indent="-274320" eaLnBrk="1" fontAlgn="auto" hangingPunct="1">
              <a:spcAft>
                <a:spcPts val="0"/>
              </a:spcAft>
              <a:buClr>
                <a:schemeClr val="accent3"/>
              </a:buClr>
              <a:buFont typeface="Wingdings 2"/>
              <a:buChar char=""/>
              <a:defRPr/>
            </a:pPr>
            <a:r>
              <a:rPr lang="en-US" sz="13500" dirty="0" smtClean="0"/>
              <a:t>Slopes</a:t>
            </a:r>
          </a:p>
          <a:p>
            <a:pPr marL="274320" indent="-274320" eaLnBrk="1" fontAlgn="auto" hangingPunct="1">
              <a:spcAft>
                <a:spcPts val="0"/>
              </a:spcAft>
              <a:buClr>
                <a:schemeClr val="accent3"/>
              </a:buClr>
              <a:buFont typeface="Wingdings 2"/>
              <a:buChar char=""/>
              <a:defRPr/>
            </a:pPr>
            <a:r>
              <a:rPr lang="en-US" sz="13500" dirty="0" smtClean="0"/>
              <a:t>Wetlands</a:t>
            </a:r>
          </a:p>
          <a:p>
            <a:pPr marL="274320" indent="-274320" eaLnBrk="1" fontAlgn="auto" hangingPunct="1">
              <a:spcAft>
                <a:spcPts val="0"/>
              </a:spcAft>
              <a:buClr>
                <a:schemeClr val="accent3"/>
              </a:buClr>
              <a:buFont typeface="Wingdings 2"/>
              <a:buChar char=""/>
              <a:defRPr/>
            </a:pPr>
            <a:r>
              <a:rPr lang="en-US" sz="13500" dirty="0" smtClean="0"/>
              <a:t>Flood Hazard Areas</a:t>
            </a:r>
          </a:p>
          <a:p>
            <a:pPr marL="274320" indent="-274320" eaLnBrk="1" fontAlgn="auto" hangingPunct="1">
              <a:spcAft>
                <a:spcPts val="0"/>
              </a:spcAft>
              <a:buClr>
                <a:schemeClr val="accent3"/>
              </a:buClr>
              <a:buFont typeface="Wingdings 2"/>
              <a:buNone/>
              <a:defRPr/>
            </a:pPr>
            <a:endParaRPr lang="en-US" sz="3200" dirty="0" smtClean="0"/>
          </a:p>
          <a:p>
            <a:pPr marL="274320" indent="-274320" eaLnBrk="1" fontAlgn="auto" hangingPunct="1">
              <a:spcAft>
                <a:spcPts val="0"/>
              </a:spcAft>
              <a:buClr>
                <a:schemeClr val="accent3"/>
              </a:buClr>
              <a:buFont typeface="Wingdings 2"/>
              <a:buNone/>
              <a:defRPr/>
            </a:pPr>
            <a:endParaRPr lang="en-US" sz="3200" dirty="0" smtClean="0"/>
          </a:p>
          <a:p>
            <a:pPr marL="274320" indent="-274320" eaLnBrk="1" fontAlgn="auto" hangingPunct="1">
              <a:spcAft>
                <a:spcPts val="0"/>
              </a:spcAft>
              <a:buClr>
                <a:schemeClr val="accent3"/>
              </a:buClr>
              <a:buFont typeface="Wingdings 2"/>
              <a:buChar char=""/>
              <a:defRPr/>
            </a:pPr>
            <a:endParaRPr lang="en-US" sz="3200" dirty="0" smtClean="0"/>
          </a:p>
          <a:p>
            <a:pPr marL="274320" indent="-274320" eaLnBrk="1" fontAlgn="auto" hangingPunct="1">
              <a:spcAft>
                <a:spcPts val="0"/>
              </a:spcAft>
              <a:buClr>
                <a:schemeClr val="accent3"/>
              </a:buClr>
              <a:buFont typeface="Wingdings 2"/>
              <a:buNone/>
              <a:defRPr/>
            </a:pPr>
            <a:r>
              <a:rPr lang="en-US" sz="2800" dirty="0" smtClean="0"/>
              <a:t> </a:t>
            </a:r>
            <a:endParaRPr lang="en-US" sz="3200" dirty="0" smtClean="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Overall Suitability</a:t>
            </a:r>
          </a:p>
        </p:txBody>
      </p:sp>
      <p:sp>
        <p:nvSpPr>
          <p:cNvPr id="3" name="Content Placeholder 2"/>
          <p:cNvSpPr>
            <a:spLocks noGrp="1"/>
          </p:cNvSpPr>
          <p:nvPr>
            <p:ph idx="1"/>
          </p:nvPr>
        </p:nvSpPr>
        <p:spPr>
          <a:xfrm>
            <a:off x="457200" y="1935163"/>
            <a:ext cx="4191000" cy="4389437"/>
          </a:xfrm>
        </p:spPr>
        <p:txBody>
          <a:bodyPr>
            <a:normAutofit fontScale="85000" lnSpcReduction="10000"/>
          </a:bodyPr>
          <a:lstStyle/>
          <a:p>
            <a:pPr marL="274320" indent="-274320" eaLnBrk="1" fontAlgn="auto" hangingPunct="1">
              <a:spcAft>
                <a:spcPts val="0"/>
              </a:spcAft>
              <a:buClr>
                <a:schemeClr val="accent3"/>
              </a:buClr>
              <a:buFont typeface="Wingdings 2"/>
              <a:buNone/>
              <a:defRPr/>
            </a:pPr>
            <a:r>
              <a:rPr lang="en-US" b="1" dirty="0" smtClean="0"/>
              <a:t>	Development Suitability Standard Example</a:t>
            </a:r>
          </a:p>
          <a:p>
            <a:pPr marL="274320" indent="-274320" eaLnBrk="1" fontAlgn="auto" hangingPunct="1">
              <a:spcAft>
                <a:spcPts val="0"/>
              </a:spcAft>
              <a:buClr>
                <a:schemeClr val="accent3"/>
              </a:buClr>
              <a:buFont typeface="Wingdings 2"/>
              <a:buNone/>
              <a:defRPr/>
            </a:pPr>
            <a:r>
              <a:rPr lang="en-US" dirty="0" smtClean="0"/>
              <a:t>	</a:t>
            </a:r>
            <a:r>
              <a:rPr lang="en-US" i="1" dirty="0" smtClean="0"/>
              <a:t>Land shall not be subdivided so that any lot consists of land designated as flood hazard areas , wetlands, or characterized by poor drainage, steep slopes, or subject to other hazardous conditions to the point where the lot is not buildable, unless building has been restricted on the lot by easement or other legal restrictions. </a:t>
            </a:r>
          </a:p>
          <a:p>
            <a:pPr marL="274320" indent="-274320" eaLnBrk="1" fontAlgn="auto" hangingPunct="1">
              <a:spcAft>
                <a:spcPts val="0"/>
              </a:spcAft>
              <a:buClr>
                <a:schemeClr val="accent3"/>
              </a:buClr>
              <a:buFont typeface="Wingdings 2"/>
              <a:buChar char=""/>
              <a:defRPr/>
            </a:pPr>
            <a:endParaRPr lang="en-US" dirty="0"/>
          </a:p>
        </p:txBody>
      </p:sp>
      <p:pic>
        <p:nvPicPr>
          <p:cNvPr id="1026" name="Picture 2" descr="C:\Users\keving\Pictures\Road pic spring 08\DSC00071.JPG"/>
          <p:cNvPicPr>
            <a:picLocks noChangeAspect="1" noChangeArrowheads="1"/>
          </p:cNvPicPr>
          <p:nvPr/>
        </p:nvPicPr>
        <p:blipFill>
          <a:blip r:embed="rId3" cstate="print"/>
          <a:srcRect/>
          <a:stretch>
            <a:fillRect/>
          </a:stretch>
        </p:blipFill>
        <p:spPr bwMode="auto">
          <a:xfrm>
            <a:off x="4495800" y="1828800"/>
            <a:ext cx="3759200"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Fragmentation</a:t>
            </a:r>
          </a:p>
        </p:txBody>
      </p:sp>
      <p:sp>
        <p:nvSpPr>
          <p:cNvPr id="39939" name="Content Placeholder 2"/>
          <p:cNvSpPr>
            <a:spLocks noGrp="1"/>
          </p:cNvSpPr>
          <p:nvPr>
            <p:ph idx="1"/>
          </p:nvPr>
        </p:nvSpPr>
        <p:spPr/>
        <p:txBody>
          <a:bodyPr/>
          <a:lstStyle/>
          <a:p>
            <a:pPr eaLnBrk="1" hangingPunct="1">
              <a:buFont typeface="Wingdings 2" pitchFamily="18" charset="2"/>
              <a:buNone/>
            </a:pPr>
            <a:r>
              <a:rPr lang="en-US" smtClean="0"/>
              <a:t>	</a:t>
            </a:r>
          </a:p>
        </p:txBody>
      </p:sp>
      <p:sp>
        <p:nvSpPr>
          <p:cNvPr id="39940" name="Rectangle 3"/>
          <p:cNvSpPr>
            <a:spLocks noChangeArrowheads="1"/>
          </p:cNvSpPr>
          <p:nvPr/>
        </p:nvSpPr>
        <p:spPr bwMode="auto">
          <a:xfrm>
            <a:off x="533400" y="1905000"/>
            <a:ext cx="7543800" cy="3170238"/>
          </a:xfrm>
          <a:prstGeom prst="rect">
            <a:avLst/>
          </a:prstGeom>
          <a:noFill/>
          <a:ln w="9525">
            <a:noFill/>
            <a:miter lim="800000"/>
            <a:headEnd/>
            <a:tailEnd/>
          </a:ln>
        </p:spPr>
        <p:txBody>
          <a:bodyPr>
            <a:spAutoFit/>
          </a:bodyPr>
          <a:lstStyle/>
          <a:p>
            <a:r>
              <a:rPr lang="en-US" sz="2000">
                <a:latin typeface="Constantia" pitchFamily="18" charset="0"/>
              </a:rPr>
              <a:t>“. . . when larger parcels are divided and sold or transferred into multiple parcels, often through the process of subdivision, the result can be disjointed land ownership patterns that promote new housing and infrastructure development (roads, septic, utility lines, etc.). When this development occurs, it can fragment the landscape and negatively affect plant and animal species, wildlife habitat (called habitat fragmentation), and water quality.”</a:t>
            </a:r>
          </a:p>
          <a:p>
            <a:endParaRPr lang="en-US" sz="2000">
              <a:latin typeface="Constantia" pitchFamily="18" charset="0"/>
            </a:endParaRPr>
          </a:p>
          <a:p>
            <a:r>
              <a:rPr lang="en-US" sz="2000">
                <a:latin typeface="Constantia" pitchFamily="18" charset="0"/>
              </a:rPr>
              <a:t>From </a:t>
            </a:r>
            <a:r>
              <a:rPr lang="en-US" sz="2000" i="1" u="sng">
                <a:latin typeface="Constantia" pitchFamily="18" charset="0"/>
              </a:rPr>
              <a:t>The Final Report of The (Vermont) Roundtable on Parcelization and Forest Fragmentation, </a:t>
            </a:r>
            <a:r>
              <a:rPr lang="en-US" sz="2000" u="sng">
                <a:latin typeface="Constantia" pitchFamily="18" charset="0"/>
              </a:rPr>
              <a:t>May 2007.</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Fragmentation</a:t>
            </a:r>
          </a:p>
        </p:txBody>
      </p:sp>
      <p:sp>
        <p:nvSpPr>
          <p:cNvPr id="40963" name="Content Placeholder 2"/>
          <p:cNvSpPr>
            <a:spLocks noGrp="1"/>
          </p:cNvSpPr>
          <p:nvPr>
            <p:ph idx="1"/>
          </p:nvPr>
        </p:nvSpPr>
        <p:spPr/>
        <p:txBody>
          <a:bodyPr/>
          <a:lstStyle/>
          <a:p>
            <a:pPr eaLnBrk="1" hangingPunct="1">
              <a:buFont typeface="Wingdings 2" pitchFamily="18" charset="2"/>
              <a:buNone/>
            </a:pPr>
            <a:r>
              <a:rPr lang="en-US" smtClean="0"/>
              <a:t>	Subdivisions always fragment land, but lot design can unnecessarily chop up land, limiting its future use for agriculture, forestry or conservation.</a:t>
            </a:r>
          </a:p>
          <a:p>
            <a:pPr eaLnBrk="1" hangingPunct="1">
              <a:buFont typeface="Wingdings 2" pitchFamily="18" charset="2"/>
              <a:buNone/>
            </a:pPr>
            <a:endParaRPr lang="en-US" smtClean="0"/>
          </a:p>
          <a:p>
            <a:pPr eaLnBrk="1" hangingPunct="1">
              <a:buFont typeface="Wingdings 2" pitchFamily="18" charset="2"/>
              <a:buNone/>
            </a:pPr>
            <a:r>
              <a:rPr lang="en-US" smtClean="0"/>
              <a:t>	</a:t>
            </a:r>
          </a:p>
        </p:txBody>
      </p:sp>
      <p:pic>
        <p:nvPicPr>
          <p:cNvPr id="40964" name="Picture 2"/>
          <p:cNvPicPr>
            <a:picLocks noChangeAspect="1" noChangeArrowheads="1"/>
          </p:cNvPicPr>
          <p:nvPr/>
        </p:nvPicPr>
        <p:blipFill>
          <a:blip r:embed="rId3" cstate="print"/>
          <a:srcRect/>
          <a:stretch>
            <a:fillRect/>
          </a:stretch>
        </p:blipFill>
        <p:spPr bwMode="auto">
          <a:xfrm rot="558045">
            <a:off x="2343150" y="3394075"/>
            <a:ext cx="1633538" cy="2759075"/>
          </a:xfrm>
          <a:prstGeom prst="rect">
            <a:avLst/>
          </a:prstGeom>
          <a:noFill/>
          <a:ln w="9525">
            <a:noFill/>
            <a:miter lim="800000"/>
            <a:headEnd/>
            <a:tailEnd/>
          </a:ln>
        </p:spPr>
      </p:pic>
      <p:pic>
        <p:nvPicPr>
          <p:cNvPr id="40965" name="Picture 3"/>
          <p:cNvPicPr>
            <a:picLocks noChangeAspect="1" noChangeArrowheads="1"/>
          </p:cNvPicPr>
          <p:nvPr/>
        </p:nvPicPr>
        <p:blipFill>
          <a:blip r:embed="rId4" cstate="print"/>
          <a:srcRect/>
          <a:stretch>
            <a:fillRect/>
          </a:stretch>
        </p:blipFill>
        <p:spPr bwMode="auto">
          <a:xfrm rot="518674">
            <a:off x="4006850" y="3695700"/>
            <a:ext cx="1727200" cy="2749550"/>
          </a:xfrm>
          <a:prstGeom prst="rect">
            <a:avLst/>
          </a:prstGeom>
          <a:noFill/>
          <a:ln w="9525">
            <a:noFill/>
            <a:miter lim="800000"/>
            <a:headEnd/>
            <a:tailEnd/>
          </a:ln>
        </p:spPr>
      </p:pic>
      <p:sp>
        <p:nvSpPr>
          <p:cNvPr id="6" name="Lightning Bolt 5"/>
          <p:cNvSpPr/>
          <p:nvPr/>
        </p:nvSpPr>
        <p:spPr>
          <a:xfrm rot="11470747">
            <a:off x="3868738" y="3081338"/>
            <a:ext cx="358775" cy="3778250"/>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Lightning Bolt 6"/>
          <p:cNvSpPr/>
          <p:nvPr/>
        </p:nvSpPr>
        <p:spPr>
          <a:xfrm rot="673523">
            <a:off x="3792538" y="3081338"/>
            <a:ext cx="360362" cy="3778250"/>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Fragmentation Standards</a:t>
            </a:r>
          </a:p>
        </p:txBody>
      </p:sp>
      <p:sp>
        <p:nvSpPr>
          <p:cNvPr id="3" name="Content Placeholder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None/>
              <a:defRPr/>
            </a:pPr>
            <a:r>
              <a:rPr lang="en-US" b="1" dirty="0" smtClean="0"/>
              <a:t>Fragmentation Standard Example #1</a:t>
            </a:r>
          </a:p>
          <a:p>
            <a:pPr marL="274320" indent="-274320" eaLnBrk="1" fontAlgn="auto" hangingPunct="1">
              <a:spcAft>
                <a:spcPts val="0"/>
              </a:spcAft>
              <a:buClr>
                <a:schemeClr val="accent3"/>
              </a:buClr>
              <a:buFont typeface="Wingdings 2"/>
              <a:buNone/>
              <a:defRPr/>
            </a:pPr>
            <a:r>
              <a:rPr lang="en-US" dirty="0" smtClean="0"/>
              <a:t>	</a:t>
            </a:r>
            <a:r>
              <a:rPr lang="en-US" i="1" dirty="0" smtClean="0"/>
              <a:t>Subdivision of forest resource areas shall be permitted only where the Planning Commission finds that the subdivision has been planned to minimize the loss of forestry potential by providing for building densities, lot sizes, and the use of cluster planning designed to economize on the costs of roads, utilities, and land usage.</a:t>
            </a:r>
          </a:p>
          <a:p>
            <a:pPr marL="274320" indent="-274320" eaLnBrk="1" fontAlgn="auto" hangingPunct="1">
              <a:spcAft>
                <a:spcPts val="0"/>
              </a:spcAft>
              <a:buClr>
                <a:schemeClr val="accent3"/>
              </a:buClr>
              <a:buFont typeface="Wingdings 2"/>
              <a:buNone/>
              <a:defRPr/>
            </a:pPr>
            <a:endParaRPr lang="en-US" b="1" dirty="0" smtClean="0"/>
          </a:p>
          <a:p>
            <a:pPr marL="274320" indent="-274320" eaLnBrk="1" fontAlgn="auto" hangingPunct="1">
              <a:spcAft>
                <a:spcPts val="0"/>
              </a:spcAft>
              <a:buClr>
                <a:schemeClr val="accent3"/>
              </a:buClr>
              <a:buFont typeface="Wingdings 2"/>
              <a:buNone/>
              <a:defRPr/>
            </a:pPr>
            <a:r>
              <a:rPr lang="en-US" b="1" dirty="0" smtClean="0"/>
              <a:t>Fragmentation Standard Example #2</a:t>
            </a:r>
          </a:p>
          <a:p>
            <a:pPr marL="274320" indent="-274320" eaLnBrk="1" fontAlgn="auto" hangingPunct="1">
              <a:spcAft>
                <a:spcPts val="0"/>
              </a:spcAft>
              <a:buClr>
                <a:schemeClr val="accent3"/>
              </a:buClr>
              <a:buFont typeface="Wingdings 2"/>
              <a:buNone/>
              <a:defRPr/>
            </a:pPr>
            <a:r>
              <a:rPr lang="en-US" dirty="0" smtClean="0"/>
              <a:t>	</a:t>
            </a:r>
            <a:r>
              <a:rPr lang="en-US" i="1" dirty="0" smtClean="0"/>
              <a:t>Conservation of Open Space – All major subdivisions in the Rural and Rural Residential Districts  will be required to maintain at least 80% of the total acreage in contiguous (but not necessarily single ownership) and undeveloped acreage.</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5638800" y="5181600"/>
            <a:ext cx="3276600" cy="1162050"/>
          </a:xfrm>
        </p:spPr>
        <p:txBody>
          <a:bodyPr/>
          <a:lstStyle/>
          <a:p>
            <a:pPr eaLnBrk="1" hangingPunct="1"/>
            <a:r>
              <a:rPr lang="en-US" sz="1800" i="1" smtClean="0"/>
              <a:t>From Randall Arendt’s </a:t>
            </a:r>
            <a:r>
              <a:rPr lang="en-US" sz="1800" i="1" u="sng" smtClean="0"/>
              <a:t>Rural By Design</a:t>
            </a:r>
            <a:r>
              <a:rPr lang="en-US" sz="1800" i="1" smtClean="0"/>
              <a:t>, page 21.</a:t>
            </a:r>
          </a:p>
        </p:txBody>
      </p:sp>
      <p:sp>
        <p:nvSpPr>
          <p:cNvPr id="43011" name="Text Placeholder 10"/>
          <p:cNvSpPr>
            <a:spLocks noGrp="1"/>
          </p:cNvSpPr>
          <p:nvPr>
            <p:ph type="body" idx="2"/>
          </p:nvPr>
        </p:nvSpPr>
        <p:spPr>
          <a:xfrm>
            <a:off x="685800" y="1828800"/>
            <a:ext cx="2819400" cy="4419600"/>
          </a:xfrm>
        </p:spPr>
        <p:txBody>
          <a:bodyPr/>
          <a:lstStyle/>
          <a:p>
            <a:pPr eaLnBrk="1" hangingPunct="1"/>
            <a:r>
              <a:rPr lang="en-US" sz="2000" smtClean="0"/>
              <a:t>Lot line placement can be regulated.  In this example the sensitive areas have been protected not only by permit or easement, but also by drawing the lot lines so they are best managed as a whole and protected.  </a:t>
            </a:r>
          </a:p>
          <a:p>
            <a:pPr eaLnBrk="1" hangingPunct="1"/>
            <a:endParaRPr lang="en-US" sz="2000" smtClean="0"/>
          </a:p>
          <a:p>
            <a:pPr eaLnBrk="1" hangingPunct="1"/>
            <a:r>
              <a:rPr lang="en-US" sz="2000" smtClean="0"/>
              <a:t>Site restrictions would be the next best way to achieve this.</a:t>
            </a:r>
          </a:p>
        </p:txBody>
      </p:sp>
      <p:pic>
        <p:nvPicPr>
          <p:cNvPr id="43012" name="Picture 3"/>
          <p:cNvPicPr>
            <a:picLocks noGrp="1" noChangeAspect="1" noChangeArrowheads="1"/>
          </p:cNvPicPr>
          <p:nvPr>
            <p:ph sz="half" idx="1"/>
          </p:nvPr>
        </p:nvPicPr>
        <p:blipFill>
          <a:blip r:embed="rId3" cstate="print"/>
          <a:srcRect/>
          <a:stretch>
            <a:fillRect/>
          </a:stretch>
        </p:blipFill>
        <p:spPr>
          <a:xfrm>
            <a:off x="3560763" y="1752600"/>
            <a:ext cx="5424487" cy="3810000"/>
          </a:xfrm>
        </p:spPr>
      </p:pic>
      <p:sp>
        <p:nvSpPr>
          <p:cNvPr id="5" name="Title 6"/>
          <p:cNvSpPr txBox="1">
            <a:spLocks/>
          </p:cNvSpPr>
          <p:nvPr/>
        </p:nvSpPr>
        <p:spPr>
          <a:xfrm>
            <a:off x="685800" y="1066800"/>
            <a:ext cx="3276600" cy="552450"/>
          </a:xfrm>
          <a:prstGeom prst="rect">
            <a:avLst/>
          </a:prstGeom>
        </p:spPr>
        <p:txBody>
          <a:bodyPr lIns="0" rIns="0" bIns="0" anchor="b"/>
          <a:lstStyle/>
          <a:p>
            <a:pPr fontAlgn="auto">
              <a:spcAft>
                <a:spcPts val="0"/>
              </a:spcAft>
              <a:defRPr/>
            </a:pPr>
            <a:r>
              <a:rPr lang="en-US" sz="4000" b="1" dirty="0">
                <a:solidFill>
                  <a:schemeClr val="tx2"/>
                </a:solidFill>
                <a:latin typeface="+mj-lt"/>
                <a:ea typeface="+mj-ea"/>
                <a:cs typeface="+mj-cs"/>
              </a:rPr>
              <a:t>Lot Lines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90600" y="533400"/>
            <a:ext cx="7696200" cy="914400"/>
          </a:xfrm>
        </p:spPr>
        <p:txBody>
          <a:bodyPr/>
          <a:lstStyle/>
          <a:p>
            <a:pPr eaLnBrk="1" hangingPunct="1"/>
            <a:r>
              <a:rPr lang="en-US" smtClean="0"/>
              <a:t>Site Restrictions</a:t>
            </a:r>
          </a:p>
        </p:txBody>
      </p:sp>
      <p:sp>
        <p:nvSpPr>
          <p:cNvPr id="44035" name="Text Placeholder 4"/>
          <p:cNvSpPr>
            <a:spLocks noGrp="1"/>
          </p:cNvSpPr>
          <p:nvPr>
            <p:ph type="body" idx="1"/>
          </p:nvPr>
        </p:nvSpPr>
        <p:spPr>
          <a:xfrm>
            <a:off x="533400" y="1600200"/>
            <a:ext cx="4040188" cy="658813"/>
          </a:xfrm>
        </p:spPr>
        <p:txBody>
          <a:bodyPr/>
          <a:lstStyle/>
          <a:p>
            <a:pPr eaLnBrk="1" hangingPunct="1"/>
            <a:r>
              <a:rPr lang="en-US" sz="1600" smtClean="0"/>
              <a:t>Building “envelopes” can be used to approximately site structures.  These should be flagged on the ground.</a:t>
            </a:r>
          </a:p>
        </p:txBody>
      </p:sp>
      <p:sp>
        <p:nvSpPr>
          <p:cNvPr id="44036" name="Text Placeholder 5"/>
          <p:cNvSpPr>
            <a:spLocks noGrp="1"/>
          </p:cNvSpPr>
          <p:nvPr>
            <p:ph type="body" sz="half" idx="3"/>
          </p:nvPr>
        </p:nvSpPr>
        <p:spPr>
          <a:xfrm>
            <a:off x="4648200" y="1371600"/>
            <a:ext cx="4041775" cy="1143000"/>
          </a:xfrm>
        </p:spPr>
        <p:txBody>
          <a:bodyPr/>
          <a:lstStyle/>
          <a:p>
            <a:pPr eaLnBrk="1" hangingPunct="1"/>
            <a:r>
              <a:rPr lang="en-US" sz="1600" smtClean="0"/>
              <a:t>“Cut lines” and/or  ground disturbance boundaries can be established.  These should be flagged, especially any larger trees that are to be saved.</a:t>
            </a:r>
          </a:p>
        </p:txBody>
      </p:sp>
      <p:sp>
        <p:nvSpPr>
          <p:cNvPr id="44037" name="Content Placeholder 2"/>
          <p:cNvSpPr>
            <a:spLocks noGrp="1"/>
          </p:cNvSpPr>
          <p:nvPr>
            <p:ph sz="quarter" idx="2"/>
          </p:nvPr>
        </p:nvSpPr>
        <p:spPr>
          <a:xfrm>
            <a:off x="457200" y="2514600"/>
            <a:ext cx="4040188" cy="3846513"/>
          </a:xfrm>
        </p:spPr>
        <p:txBody>
          <a:bodyPr/>
          <a:lstStyle/>
          <a:p>
            <a:pPr eaLnBrk="1" hangingPunct="1">
              <a:buFont typeface="Wingdings 2" pitchFamily="18" charset="2"/>
              <a:buNone/>
            </a:pPr>
            <a:endParaRPr lang="en-US" sz="9600" smtClean="0"/>
          </a:p>
          <a:p>
            <a:pPr eaLnBrk="1" hangingPunct="1"/>
            <a:endParaRPr lang="en-US" sz="9600" smtClean="0"/>
          </a:p>
          <a:p>
            <a:pPr eaLnBrk="1" hangingPunct="1"/>
            <a:endParaRPr lang="en-US" smtClean="0"/>
          </a:p>
        </p:txBody>
      </p:sp>
      <p:sp>
        <p:nvSpPr>
          <p:cNvPr id="44038" name="Content Placeholder 3"/>
          <p:cNvSpPr>
            <a:spLocks noGrp="1"/>
          </p:cNvSpPr>
          <p:nvPr>
            <p:ph sz="quarter" idx="4"/>
          </p:nvPr>
        </p:nvSpPr>
        <p:spPr>
          <a:xfrm>
            <a:off x="4645025" y="2514600"/>
            <a:ext cx="4041775" cy="3846513"/>
          </a:xfrm>
        </p:spPr>
        <p:txBody>
          <a:bodyPr/>
          <a:lstStyle/>
          <a:p>
            <a:pPr eaLnBrk="1" hangingPunct="1">
              <a:buFont typeface="Wingdings 2" pitchFamily="18" charset="2"/>
              <a:buNone/>
            </a:pPr>
            <a:endParaRPr lang="en-US" smtClean="0"/>
          </a:p>
          <a:p>
            <a:pPr eaLnBrk="1" hangingPunct="1"/>
            <a:endParaRPr lang="en-US" smtClean="0"/>
          </a:p>
        </p:txBody>
      </p:sp>
      <p:sp>
        <p:nvSpPr>
          <p:cNvPr id="7" name="Rectangle 6"/>
          <p:cNvSpPr/>
          <p:nvPr/>
        </p:nvSpPr>
        <p:spPr>
          <a:xfrm>
            <a:off x="685800" y="2895600"/>
            <a:ext cx="3429000" cy="3124200"/>
          </a:xfrm>
          <a:prstGeom prst="rect">
            <a:avLst/>
          </a:prstGeom>
          <a:solidFill>
            <a:srgbClr val="00B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709613" y="2743200"/>
            <a:ext cx="3376612" cy="3048000"/>
          </a:xfrm>
          <a:custGeom>
            <a:avLst/>
            <a:gdLst>
              <a:gd name="connsiteX0" fmla="*/ 3365770 w 3375498"/>
              <a:gd name="connsiteY0" fmla="*/ 2013626 h 2940453"/>
              <a:gd name="connsiteX1" fmla="*/ 3365770 w 3375498"/>
              <a:gd name="connsiteY1" fmla="*/ 2013626 h 2940453"/>
              <a:gd name="connsiteX2" fmla="*/ 3278221 w 3375498"/>
              <a:gd name="connsiteY2" fmla="*/ 2062264 h 2940453"/>
              <a:gd name="connsiteX3" fmla="*/ 3103124 w 3375498"/>
              <a:gd name="connsiteY3" fmla="*/ 2062264 h 2940453"/>
              <a:gd name="connsiteX4" fmla="*/ 3054485 w 3375498"/>
              <a:gd name="connsiteY4" fmla="*/ 2013626 h 2940453"/>
              <a:gd name="connsiteX5" fmla="*/ 3005847 w 3375498"/>
              <a:gd name="connsiteY5" fmla="*/ 1945532 h 2940453"/>
              <a:gd name="connsiteX6" fmla="*/ 2947481 w 3375498"/>
              <a:gd name="connsiteY6" fmla="*/ 1974715 h 2940453"/>
              <a:gd name="connsiteX7" fmla="*/ 2928026 w 3375498"/>
              <a:gd name="connsiteY7" fmla="*/ 1945532 h 2940453"/>
              <a:gd name="connsiteX8" fmla="*/ 2908570 w 3375498"/>
              <a:gd name="connsiteY8" fmla="*/ 1926077 h 2940453"/>
              <a:gd name="connsiteX9" fmla="*/ 2879387 w 3375498"/>
              <a:gd name="connsiteY9" fmla="*/ 1887166 h 2940453"/>
              <a:gd name="connsiteX10" fmla="*/ 2869660 w 3375498"/>
              <a:gd name="connsiteY10" fmla="*/ 1857983 h 2940453"/>
              <a:gd name="connsiteX11" fmla="*/ 2850204 w 3375498"/>
              <a:gd name="connsiteY11" fmla="*/ 1838528 h 2940453"/>
              <a:gd name="connsiteX12" fmla="*/ 2821021 w 3375498"/>
              <a:gd name="connsiteY12" fmla="*/ 1731524 h 2940453"/>
              <a:gd name="connsiteX13" fmla="*/ 2743200 w 3375498"/>
              <a:gd name="connsiteY13" fmla="*/ 1770434 h 2940453"/>
              <a:gd name="connsiteX14" fmla="*/ 2684834 w 3375498"/>
              <a:gd name="connsiteY14" fmla="*/ 1789890 h 2940453"/>
              <a:gd name="connsiteX15" fmla="*/ 2568102 w 3375498"/>
              <a:gd name="connsiteY15" fmla="*/ 1750979 h 2940453"/>
              <a:gd name="connsiteX16" fmla="*/ 2538919 w 3375498"/>
              <a:gd name="connsiteY16" fmla="*/ 1731524 h 2940453"/>
              <a:gd name="connsiteX17" fmla="*/ 2490281 w 3375498"/>
              <a:gd name="connsiteY17" fmla="*/ 1682885 h 2940453"/>
              <a:gd name="connsiteX18" fmla="*/ 2470826 w 3375498"/>
              <a:gd name="connsiteY18" fmla="*/ 1653702 h 2940453"/>
              <a:gd name="connsiteX19" fmla="*/ 2412460 w 3375498"/>
              <a:gd name="connsiteY19" fmla="*/ 1614792 h 2940453"/>
              <a:gd name="connsiteX20" fmla="*/ 2363821 w 3375498"/>
              <a:gd name="connsiteY20" fmla="*/ 1575881 h 2940453"/>
              <a:gd name="connsiteX21" fmla="*/ 2354094 w 3375498"/>
              <a:gd name="connsiteY21" fmla="*/ 1546698 h 2940453"/>
              <a:gd name="connsiteX22" fmla="*/ 2344366 w 3375498"/>
              <a:gd name="connsiteY22" fmla="*/ 1507787 h 2940453"/>
              <a:gd name="connsiteX23" fmla="*/ 2324911 w 3375498"/>
              <a:gd name="connsiteY23" fmla="*/ 1527243 h 2940453"/>
              <a:gd name="connsiteX24" fmla="*/ 2295728 w 3375498"/>
              <a:gd name="connsiteY24" fmla="*/ 1536970 h 2940453"/>
              <a:gd name="connsiteX25" fmla="*/ 2276272 w 3375498"/>
              <a:gd name="connsiteY25" fmla="*/ 1556426 h 2940453"/>
              <a:gd name="connsiteX26" fmla="*/ 2023353 w 3375498"/>
              <a:gd name="connsiteY26" fmla="*/ 1536970 h 2940453"/>
              <a:gd name="connsiteX27" fmla="*/ 1984443 w 3375498"/>
              <a:gd name="connsiteY27" fmla="*/ 1507787 h 2940453"/>
              <a:gd name="connsiteX28" fmla="*/ 1945532 w 3375498"/>
              <a:gd name="connsiteY28" fmla="*/ 1459149 h 2940453"/>
              <a:gd name="connsiteX29" fmla="*/ 1926077 w 3375498"/>
              <a:gd name="connsiteY29" fmla="*/ 1400783 h 2940453"/>
              <a:gd name="connsiteX30" fmla="*/ 1916349 w 3375498"/>
              <a:gd name="connsiteY30" fmla="*/ 1371600 h 2940453"/>
              <a:gd name="connsiteX31" fmla="*/ 1906621 w 3375498"/>
              <a:gd name="connsiteY31" fmla="*/ 1342417 h 2940453"/>
              <a:gd name="connsiteX32" fmla="*/ 1896894 w 3375498"/>
              <a:gd name="connsiteY32" fmla="*/ 1177047 h 2940453"/>
              <a:gd name="connsiteX33" fmla="*/ 1799617 w 3375498"/>
              <a:gd name="connsiteY33" fmla="*/ 1118681 h 2940453"/>
              <a:gd name="connsiteX34" fmla="*/ 1770434 w 3375498"/>
              <a:gd name="connsiteY34" fmla="*/ 1108953 h 2940453"/>
              <a:gd name="connsiteX35" fmla="*/ 1585609 w 3375498"/>
              <a:gd name="connsiteY35" fmla="*/ 1118681 h 2940453"/>
              <a:gd name="connsiteX36" fmla="*/ 1575881 w 3375498"/>
              <a:gd name="connsiteY36" fmla="*/ 1147864 h 2940453"/>
              <a:gd name="connsiteX37" fmla="*/ 1546698 w 3375498"/>
              <a:gd name="connsiteY37" fmla="*/ 1206230 h 2940453"/>
              <a:gd name="connsiteX38" fmla="*/ 1556426 w 3375498"/>
              <a:gd name="connsiteY38" fmla="*/ 1235413 h 2940453"/>
              <a:gd name="connsiteX39" fmla="*/ 1614792 w 3375498"/>
              <a:gd name="connsiteY39" fmla="*/ 1284051 h 2940453"/>
              <a:gd name="connsiteX40" fmla="*/ 1624519 w 3375498"/>
              <a:gd name="connsiteY40" fmla="*/ 1313234 h 2940453"/>
              <a:gd name="connsiteX41" fmla="*/ 1566153 w 3375498"/>
              <a:gd name="connsiteY41" fmla="*/ 1332690 h 2940453"/>
              <a:gd name="connsiteX42" fmla="*/ 1575881 w 3375498"/>
              <a:gd name="connsiteY42" fmla="*/ 1371600 h 2940453"/>
              <a:gd name="connsiteX43" fmla="*/ 1595336 w 3375498"/>
              <a:gd name="connsiteY43" fmla="*/ 1391056 h 2940453"/>
              <a:gd name="connsiteX44" fmla="*/ 1605064 w 3375498"/>
              <a:gd name="connsiteY44" fmla="*/ 1420239 h 2940453"/>
              <a:gd name="connsiteX45" fmla="*/ 1595336 w 3375498"/>
              <a:gd name="connsiteY45" fmla="*/ 1449422 h 2940453"/>
              <a:gd name="connsiteX46" fmla="*/ 1478604 w 3375498"/>
              <a:gd name="connsiteY46" fmla="*/ 1507787 h 2940453"/>
              <a:gd name="connsiteX47" fmla="*/ 1449421 w 3375498"/>
              <a:gd name="connsiteY47" fmla="*/ 1517515 h 2940453"/>
              <a:gd name="connsiteX48" fmla="*/ 1322962 w 3375498"/>
              <a:gd name="connsiteY48" fmla="*/ 1527243 h 2940453"/>
              <a:gd name="connsiteX49" fmla="*/ 1361872 w 3375498"/>
              <a:gd name="connsiteY49" fmla="*/ 1614792 h 2940453"/>
              <a:gd name="connsiteX50" fmla="*/ 1381328 w 3375498"/>
              <a:gd name="connsiteY50" fmla="*/ 1634247 h 2940453"/>
              <a:gd name="connsiteX51" fmla="*/ 1400783 w 3375498"/>
              <a:gd name="connsiteY51" fmla="*/ 1663430 h 2940453"/>
              <a:gd name="connsiteX52" fmla="*/ 1459149 w 3375498"/>
              <a:gd name="connsiteY52" fmla="*/ 1692613 h 2940453"/>
              <a:gd name="connsiteX53" fmla="*/ 1488332 w 3375498"/>
              <a:gd name="connsiteY53" fmla="*/ 1712068 h 2940453"/>
              <a:gd name="connsiteX54" fmla="*/ 1507787 w 3375498"/>
              <a:gd name="connsiteY54" fmla="*/ 1731524 h 2940453"/>
              <a:gd name="connsiteX55" fmla="*/ 1536970 w 3375498"/>
              <a:gd name="connsiteY55" fmla="*/ 1741251 h 2940453"/>
              <a:gd name="connsiteX56" fmla="*/ 1556426 w 3375498"/>
              <a:gd name="connsiteY56" fmla="*/ 1760707 h 2940453"/>
              <a:gd name="connsiteX57" fmla="*/ 1507787 w 3375498"/>
              <a:gd name="connsiteY57" fmla="*/ 1799617 h 2940453"/>
              <a:gd name="connsiteX58" fmla="*/ 1488332 w 3375498"/>
              <a:gd name="connsiteY58" fmla="*/ 1819073 h 2940453"/>
              <a:gd name="connsiteX59" fmla="*/ 1517515 w 3375498"/>
              <a:gd name="connsiteY59" fmla="*/ 1955260 h 2940453"/>
              <a:gd name="connsiteX60" fmla="*/ 1527243 w 3375498"/>
              <a:gd name="connsiteY60" fmla="*/ 1984443 h 2940453"/>
              <a:gd name="connsiteX61" fmla="*/ 1536970 w 3375498"/>
              <a:gd name="connsiteY61" fmla="*/ 2013626 h 2940453"/>
              <a:gd name="connsiteX62" fmla="*/ 1624519 w 3375498"/>
              <a:gd name="connsiteY62" fmla="*/ 2052536 h 2940453"/>
              <a:gd name="connsiteX63" fmla="*/ 1653702 w 3375498"/>
              <a:gd name="connsiteY63" fmla="*/ 2062264 h 2940453"/>
              <a:gd name="connsiteX64" fmla="*/ 1643975 w 3375498"/>
              <a:gd name="connsiteY64" fmla="*/ 2130358 h 2940453"/>
              <a:gd name="connsiteX65" fmla="*/ 1634247 w 3375498"/>
              <a:gd name="connsiteY65" fmla="*/ 2159541 h 2940453"/>
              <a:gd name="connsiteX66" fmla="*/ 1653702 w 3375498"/>
              <a:gd name="connsiteY66" fmla="*/ 2237362 h 2940453"/>
              <a:gd name="connsiteX67" fmla="*/ 1692613 w 3375498"/>
              <a:gd name="connsiteY67" fmla="*/ 2276273 h 2940453"/>
              <a:gd name="connsiteX68" fmla="*/ 1731524 w 3375498"/>
              <a:gd name="connsiteY68" fmla="*/ 2324911 h 2940453"/>
              <a:gd name="connsiteX69" fmla="*/ 1673158 w 3375498"/>
              <a:gd name="connsiteY69" fmla="*/ 2441643 h 2940453"/>
              <a:gd name="connsiteX70" fmla="*/ 1643975 w 3375498"/>
              <a:gd name="connsiteY70" fmla="*/ 2451370 h 2940453"/>
              <a:gd name="connsiteX71" fmla="*/ 1624519 w 3375498"/>
              <a:gd name="connsiteY71" fmla="*/ 2470826 h 2940453"/>
              <a:gd name="connsiteX72" fmla="*/ 1566153 w 3375498"/>
              <a:gd name="connsiteY72" fmla="*/ 2490281 h 2940453"/>
              <a:gd name="connsiteX73" fmla="*/ 1459149 w 3375498"/>
              <a:gd name="connsiteY73" fmla="*/ 2509736 h 2940453"/>
              <a:gd name="connsiteX74" fmla="*/ 1429966 w 3375498"/>
              <a:gd name="connsiteY74" fmla="*/ 2519464 h 2940453"/>
              <a:gd name="connsiteX75" fmla="*/ 1196502 w 3375498"/>
              <a:gd name="connsiteY75" fmla="*/ 2500009 h 2940453"/>
              <a:gd name="connsiteX76" fmla="*/ 1167319 w 3375498"/>
              <a:gd name="connsiteY76" fmla="*/ 2480553 h 2940453"/>
              <a:gd name="connsiteX77" fmla="*/ 1138136 w 3375498"/>
              <a:gd name="connsiteY77" fmla="*/ 2470826 h 2940453"/>
              <a:gd name="connsiteX78" fmla="*/ 1118681 w 3375498"/>
              <a:gd name="connsiteY78" fmla="*/ 2451370 h 2940453"/>
              <a:gd name="connsiteX79" fmla="*/ 1060315 w 3375498"/>
              <a:gd name="connsiteY79" fmla="*/ 2422187 h 2940453"/>
              <a:gd name="connsiteX80" fmla="*/ 1040860 w 3375498"/>
              <a:gd name="connsiteY80" fmla="*/ 2393005 h 2940453"/>
              <a:gd name="connsiteX81" fmla="*/ 953311 w 3375498"/>
              <a:gd name="connsiteY81" fmla="*/ 2286000 h 2940453"/>
              <a:gd name="connsiteX82" fmla="*/ 933855 w 3375498"/>
              <a:gd name="connsiteY82" fmla="*/ 2227634 h 2940453"/>
              <a:gd name="connsiteX83" fmla="*/ 924128 w 3375498"/>
              <a:gd name="connsiteY83" fmla="*/ 2198451 h 2940453"/>
              <a:gd name="connsiteX84" fmla="*/ 933855 w 3375498"/>
              <a:gd name="connsiteY84" fmla="*/ 2130358 h 2940453"/>
              <a:gd name="connsiteX85" fmla="*/ 933855 w 3375498"/>
              <a:gd name="connsiteY85" fmla="*/ 2033081 h 2940453"/>
              <a:gd name="connsiteX86" fmla="*/ 817124 w 3375498"/>
              <a:gd name="connsiteY86" fmla="*/ 2003898 h 2940453"/>
              <a:gd name="connsiteX87" fmla="*/ 787941 w 3375498"/>
              <a:gd name="connsiteY87" fmla="*/ 1887166 h 2940453"/>
              <a:gd name="connsiteX88" fmla="*/ 768485 w 3375498"/>
              <a:gd name="connsiteY88" fmla="*/ 1906622 h 2940453"/>
              <a:gd name="connsiteX89" fmla="*/ 710119 w 3375498"/>
              <a:gd name="connsiteY89" fmla="*/ 1955260 h 2940453"/>
              <a:gd name="connsiteX90" fmla="*/ 700392 w 3375498"/>
              <a:gd name="connsiteY90" fmla="*/ 1984443 h 2940453"/>
              <a:gd name="connsiteX91" fmla="*/ 651753 w 3375498"/>
              <a:gd name="connsiteY91" fmla="*/ 2013626 h 2940453"/>
              <a:gd name="connsiteX92" fmla="*/ 612843 w 3375498"/>
              <a:gd name="connsiteY92" fmla="*/ 2003898 h 2940453"/>
              <a:gd name="connsiteX93" fmla="*/ 573932 w 3375498"/>
              <a:gd name="connsiteY93" fmla="*/ 1984443 h 2940453"/>
              <a:gd name="connsiteX94" fmla="*/ 554477 w 3375498"/>
              <a:gd name="connsiteY94" fmla="*/ 2013626 h 2940453"/>
              <a:gd name="connsiteX95" fmla="*/ 554477 w 3375498"/>
              <a:gd name="connsiteY95" fmla="*/ 2383277 h 2940453"/>
              <a:gd name="connsiteX96" fmla="*/ 535021 w 3375498"/>
              <a:gd name="connsiteY96" fmla="*/ 2402732 h 2940453"/>
              <a:gd name="connsiteX97" fmla="*/ 505838 w 3375498"/>
              <a:gd name="connsiteY97" fmla="*/ 2461098 h 2940453"/>
              <a:gd name="connsiteX98" fmla="*/ 496111 w 3375498"/>
              <a:gd name="connsiteY98" fmla="*/ 2490281 h 2940453"/>
              <a:gd name="connsiteX99" fmla="*/ 428017 w 3375498"/>
              <a:gd name="connsiteY99" fmla="*/ 2548647 h 2940453"/>
              <a:gd name="connsiteX100" fmla="*/ 398834 w 3375498"/>
              <a:gd name="connsiteY100" fmla="*/ 2558375 h 2940453"/>
              <a:gd name="connsiteX101" fmla="*/ 379379 w 3375498"/>
              <a:gd name="connsiteY101" fmla="*/ 2821022 h 2940453"/>
              <a:gd name="connsiteX102" fmla="*/ 350196 w 3375498"/>
              <a:gd name="connsiteY102" fmla="*/ 2879387 h 2940453"/>
              <a:gd name="connsiteX103" fmla="*/ 330741 w 3375498"/>
              <a:gd name="connsiteY103" fmla="*/ 2898843 h 2940453"/>
              <a:gd name="connsiteX104" fmla="*/ 272375 w 3375498"/>
              <a:gd name="connsiteY104" fmla="*/ 2918298 h 2940453"/>
              <a:gd name="connsiteX105" fmla="*/ 204281 w 3375498"/>
              <a:gd name="connsiteY105" fmla="*/ 2937753 h 2940453"/>
              <a:gd name="connsiteX106" fmla="*/ 9728 w 3375498"/>
              <a:gd name="connsiteY106" fmla="*/ 2937753 h 2940453"/>
              <a:gd name="connsiteX107" fmla="*/ 0 w 3375498"/>
              <a:gd name="connsiteY107" fmla="*/ 9728 h 2940453"/>
              <a:gd name="connsiteX108" fmla="*/ 3375498 w 3375498"/>
              <a:gd name="connsiteY108" fmla="*/ 0 h 2940453"/>
              <a:gd name="connsiteX109" fmla="*/ 3365770 w 3375498"/>
              <a:gd name="connsiteY109" fmla="*/ 2013626 h 29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75498" h="2940453">
                <a:moveTo>
                  <a:pt x="3365770" y="2013626"/>
                </a:moveTo>
                <a:lnTo>
                  <a:pt x="3365770" y="2013626"/>
                </a:lnTo>
                <a:cubicBezTo>
                  <a:pt x="3336587" y="2029839"/>
                  <a:pt x="3309892" y="2051707"/>
                  <a:pt x="3278221" y="2062264"/>
                </a:cubicBezTo>
                <a:cubicBezTo>
                  <a:pt x="3219853" y="2081720"/>
                  <a:pt x="3161491" y="2068750"/>
                  <a:pt x="3103124" y="2062264"/>
                </a:cubicBezTo>
                <a:cubicBezTo>
                  <a:pt x="3076502" y="2044516"/>
                  <a:pt x="3068138" y="2044344"/>
                  <a:pt x="3054485" y="2013626"/>
                </a:cubicBezTo>
                <a:cubicBezTo>
                  <a:pt x="3022905" y="1942571"/>
                  <a:pt x="3058927" y="1963226"/>
                  <a:pt x="3005847" y="1945532"/>
                </a:cubicBezTo>
                <a:cubicBezTo>
                  <a:pt x="2999702" y="1949628"/>
                  <a:pt x="2960066" y="1979749"/>
                  <a:pt x="2947481" y="1974715"/>
                </a:cubicBezTo>
                <a:cubicBezTo>
                  <a:pt x="2936626" y="1970373"/>
                  <a:pt x="2935329" y="1954661"/>
                  <a:pt x="2928026" y="1945532"/>
                </a:cubicBezTo>
                <a:cubicBezTo>
                  <a:pt x="2922297" y="1938370"/>
                  <a:pt x="2914441" y="1933123"/>
                  <a:pt x="2908570" y="1926077"/>
                </a:cubicBezTo>
                <a:cubicBezTo>
                  <a:pt x="2898191" y="1913622"/>
                  <a:pt x="2889115" y="1900136"/>
                  <a:pt x="2879387" y="1887166"/>
                </a:cubicBezTo>
                <a:cubicBezTo>
                  <a:pt x="2876145" y="1877438"/>
                  <a:pt x="2874936" y="1866776"/>
                  <a:pt x="2869660" y="1857983"/>
                </a:cubicBezTo>
                <a:cubicBezTo>
                  <a:pt x="2864941" y="1850119"/>
                  <a:pt x="2854306" y="1846731"/>
                  <a:pt x="2850204" y="1838528"/>
                </a:cubicBezTo>
                <a:cubicBezTo>
                  <a:pt x="2833750" y="1805620"/>
                  <a:pt x="2828137" y="1767101"/>
                  <a:pt x="2821021" y="1731524"/>
                </a:cubicBezTo>
                <a:cubicBezTo>
                  <a:pt x="2764051" y="1774252"/>
                  <a:pt x="2803913" y="1752220"/>
                  <a:pt x="2743200" y="1770434"/>
                </a:cubicBezTo>
                <a:cubicBezTo>
                  <a:pt x="2723557" y="1776327"/>
                  <a:pt x="2684834" y="1789890"/>
                  <a:pt x="2684834" y="1789890"/>
                </a:cubicBezTo>
                <a:cubicBezTo>
                  <a:pt x="2618690" y="1773353"/>
                  <a:pt x="2616966" y="1778901"/>
                  <a:pt x="2568102" y="1750979"/>
                </a:cubicBezTo>
                <a:cubicBezTo>
                  <a:pt x="2557951" y="1745179"/>
                  <a:pt x="2547717" y="1739223"/>
                  <a:pt x="2538919" y="1731524"/>
                </a:cubicBezTo>
                <a:cubicBezTo>
                  <a:pt x="2521664" y="1716425"/>
                  <a:pt x="2502999" y="1701963"/>
                  <a:pt x="2490281" y="1682885"/>
                </a:cubicBezTo>
                <a:cubicBezTo>
                  <a:pt x="2483796" y="1673157"/>
                  <a:pt x="2479624" y="1661401"/>
                  <a:pt x="2470826" y="1653702"/>
                </a:cubicBezTo>
                <a:cubicBezTo>
                  <a:pt x="2453229" y="1638305"/>
                  <a:pt x="2428994" y="1631326"/>
                  <a:pt x="2412460" y="1614792"/>
                </a:cubicBezTo>
                <a:cubicBezTo>
                  <a:pt x="2384737" y="1587069"/>
                  <a:pt x="2400635" y="1600423"/>
                  <a:pt x="2363821" y="1575881"/>
                </a:cubicBezTo>
                <a:cubicBezTo>
                  <a:pt x="2360579" y="1566153"/>
                  <a:pt x="2356911" y="1556557"/>
                  <a:pt x="2354094" y="1546698"/>
                </a:cubicBezTo>
                <a:cubicBezTo>
                  <a:pt x="2350421" y="1533843"/>
                  <a:pt x="2355490" y="1515203"/>
                  <a:pt x="2344366" y="1507787"/>
                </a:cubicBezTo>
                <a:cubicBezTo>
                  <a:pt x="2336735" y="1502700"/>
                  <a:pt x="2332775" y="1522524"/>
                  <a:pt x="2324911" y="1527243"/>
                </a:cubicBezTo>
                <a:cubicBezTo>
                  <a:pt x="2316118" y="1532519"/>
                  <a:pt x="2305456" y="1533728"/>
                  <a:pt x="2295728" y="1536970"/>
                </a:cubicBezTo>
                <a:cubicBezTo>
                  <a:pt x="2289243" y="1543455"/>
                  <a:pt x="2285436" y="1556059"/>
                  <a:pt x="2276272" y="1556426"/>
                </a:cubicBezTo>
                <a:cubicBezTo>
                  <a:pt x="2094610" y="1563693"/>
                  <a:pt x="2116168" y="1567909"/>
                  <a:pt x="2023353" y="1536970"/>
                </a:cubicBezTo>
                <a:cubicBezTo>
                  <a:pt x="2010383" y="1527242"/>
                  <a:pt x="1996898" y="1518166"/>
                  <a:pt x="1984443" y="1507787"/>
                </a:cubicBezTo>
                <a:cubicBezTo>
                  <a:pt x="1970173" y="1495895"/>
                  <a:pt x="1952925" y="1475784"/>
                  <a:pt x="1945532" y="1459149"/>
                </a:cubicBezTo>
                <a:cubicBezTo>
                  <a:pt x="1937203" y="1440409"/>
                  <a:pt x="1932562" y="1420238"/>
                  <a:pt x="1926077" y="1400783"/>
                </a:cubicBezTo>
                <a:lnTo>
                  <a:pt x="1916349" y="1371600"/>
                </a:lnTo>
                <a:lnTo>
                  <a:pt x="1906621" y="1342417"/>
                </a:lnTo>
                <a:cubicBezTo>
                  <a:pt x="1903379" y="1287294"/>
                  <a:pt x="1909684" y="1230764"/>
                  <a:pt x="1896894" y="1177047"/>
                </a:cubicBezTo>
                <a:cubicBezTo>
                  <a:pt x="1887685" y="1138369"/>
                  <a:pt x="1825964" y="1127463"/>
                  <a:pt x="1799617" y="1118681"/>
                </a:cubicBezTo>
                <a:lnTo>
                  <a:pt x="1770434" y="1108953"/>
                </a:lnTo>
                <a:cubicBezTo>
                  <a:pt x="1708826" y="1112196"/>
                  <a:pt x="1646105" y="1106582"/>
                  <a:pt x="1585609" y="1118681"/>
                </a:cubicBezTo>
                <a:cubicBezTo>
                  <a:pt x="1575554" y="1120692"/>
                  <a:pt x="1580467" y="1138693"/>
                  <a:pt x="1575881" y="1147864"/>
                </a:cubicBezTo>
                <a:cubicBezTo>
                  <a:pt x="1538166" y="1223294"/>
                  <a:pt x="1571150" y="1132877"/>
                  <a:pt x="1546698" y="1206230"/>
                </a:cubicBezTo>
                <a:cubicBezTo>
                  <a:pt x="1549941" y="1215958"/>
                  <a:pt x="1550738" y="1226881"/>
                  <a:pt x="1556426" y="1235413"/>
                </a:cubicBezTo>
                <a:cubicBezTo>
                  <a:pt x="1571406" y="1257884"/>
                  <a:pt x="1593258" y="1269695"/>
                  <a:pt x="1614792" y="1284051"/>
                </a:cubicBezTo>
                <a:cubicBezTo>
                  <a:pt x="1618034" y="1293779"/>
                  <a:pt x="1631770" y="1305983"/>
                  <a:pt x="1624519" y="1313234"/>
                </a:cubicBezTo>
                <a:cubicBezTo>
                  <a:pt x="1610018" y="1327735"/>
                  <a:pt x="1566153" y="1332690"/>
                  <a:pt x="1566153" y="1332690"/>
                </a:cubicBezTo>
                <a:cubicBezTo>
                  <a:pt x="1569396" y="1345660"/>
                  <a:pt x="1569902" y="1359642"/>
                  <a:pt x="1575881" y="1371600"/>
                </a:cubicBezTo>
                <a:cubicBezTo>
                  <a:pt x="1579983" y="1379803"/>
                  <a:pt x="1590617" y="1383192"/>
                  <a:pt x="1595336" y="1391056"/>
                </a:cubicBezTo>
                <a:cubicBezTo>
                  <a:pt x="1600612" y="1399849"/>
                  <a:pt x="1601821" y="1410511"/>
                  <a:pt x="1605064" y="1420239"/>
                </a:cubicBezTo>
                <a:cubicBezTo>
                  <a:pt x="1601821" y="1429967"/>
                  <a:pt x="1602587" y="1442171"/>
                  <a:pt x="1595336" y="1449422"/>
                </a:cubicBezTo>
                <a:cubicBezTo>
                  <a:pt x="1557621" y="1487137"/>
                  <a:pt x="1526075" y="1491963"/>
                  <a:pt x="1478604" y="1507787"/>
                </a:cubicBezTo>
                <a:cubicBezTo>
                  <a:pt x="1468876" y="1511030"/>
                  <a:pt x="1459645" y="1516729"/>
                  <a:pt x="1449421" y="1517515"/>
                </a:cubicBezTo>
                <a:lnTo>
                  <a:pt x="1322962" y="1527243"/>
                </a:lnTo>
                <a:cubicBezTo>
                  <a:pt x="1338387" y="1573519"/>
                  <a:pt x="1335446" y="1581761"/>
                  <a:pt x="1361872" y="1614792"/>
                </a:cubicBezTo>
                <a:cubicBezTo>
                  <a:pt x="1367601" y="1621954"/>
                  <a:pt x="1375599" y="1627085"/>
                  <a:pt x="1381328" y="1634247"/>
                </a:cubicBezTo>
                <a:cubicBezTo>
                  <a:pt x="1388631" y="1643376"/>
                  <a:pt x="1392516" y="1655163"/>
                  <a:pt x="1400783" y="1663430"/>
                </a:cubicBezTo>
                <a:cubicBezTo>
                  <a:pt x="1428659" y="1691306"/>
                  <a:pt x="1427504" y="1676791"/>
                  <a:pt x="1459149" y="1692613"/>
                </a:cubicBezTo>
                <a:cubicBezTo>
                  <a:pt x="1469606" y="1697841"/>
                  <a:pt x="1479203" y="1704765"/>
                  <a:pt x="1488332" y="1712068"/>
                </a:cubicBezTo>
                <a:cubicBezTo>
                  <a:pt x="1495494" y="1717797"/>
                  <a:pt x="1499923" y="1726805"/>
                  <a:pt x="1507787" y="1731524"/>
                </a:cubicBezTo>
                <a:cubicBezTo>
                  <a:pt x="1516580" y="1736800"/>
                  <a:pt x="1527242" y="1738009"/>
                  <a:pt x="1536970" y="1741251"/>
                </a:cubicBezTo>
                <a:cubicBezTo>
                  <a:pt x="1543455" y="1747736"/>
                  <a:pt x="1554627" y="1751713"/>
                  <a:pt x="1556426" y="1760707"/>
                </a:cubicBezTo>
                <a:cubicBezTo>
                  <a:pt x="1563736" y="1797257"/>
                  <a:pt x="1528918" y="1794335"/>
                  <a:pt x="1507787" y="1799617"/>
                </a:cubicBezTo>
                <a:cubicBezTo>
                  <a:pt x="1501302" y="1806102"/>
                  <a:pt x="1489245" y="1809947"/>
                  <a:pt x="1488332" y="1819073"/>
                </a:cubicBezTo>
                <a:cubicBezTo>
                  <a:pt x="1483613" y="1866269"/>
                  <a:pt x="1503122" y="1912081"/>
                  <a:pt x="1517515" y="1955260"/>
                </a:cubicBezTo>
                <a:lnTo>
                  <a:pt x="1527243" y="1984443"/>
                </a:lnTo>
                <a:cubicBezTo>
                  <a:pt x="1530485" y="1994171"/>
                  <a:pt x="1528438" y="2007938"/>
                  <a:pt x="1536970" y="2013626"/>
                </a:cubicBezTo>
                <a:cubicBezTo>
                  <a:pt x="1583217" y="2044457"/>
                  <a:pt x="1555061" y="2029383"/>
                  <a:pt x="1624519" y="2052536"/>
                </a:cubicBezTo>
                <a:lnTo>
                  <a:pt x="1653702" y="2062264"/>
                </a:lnTo>
                <a:cubicBezTo>
                  <a:pt x="1650460" y="2084962"/>
                  <a:pt x="1648472" y="2107875"/>
                  <a:pt x="1643975" y="2130358"/>
                </a:cubicBezTo>
                <a:cubicBezTo>
                  <a:pt x="1641964" y="2140413"/>
                  <a:pt x="1634247" y="2149287"/>
                  <a:pt x="1634247" y="2159541"/>
                </a:cubicBezTo>
                <a:cubicBezTo>
                  <a:pt x="1634247" y="2163211"/>
                  <a:pt x="1646027" y="2226617"/>
                  <a:pt x="1653702" y="2237362"/>
                </a:cubicBezTo>
                <a:cubicBezTo>
                  <a:pt x="1664363" y="2252288"/>
                  <a:pt x="1682438" y="2261011"/>
                  <a:pt x="1692613" y="2276273"/>
                </a:cubicBezTo>
                <a:cubicBezTo>
                  <a:pt x="1717155" y="2313087"/>
                  <a:pt x="1703801" y="2297189"/>
                  <a:pt x="1731524" y="2324911"/>
                </a:cubicBezTo>
                <a:cubicBezTo>
                  <a:pt x="1723970" y="2347571"/>
                  <a:pt x="1701442" y="2432216"/>
                  <a:pt x="1673158" y="2441643"/>
                </a:cubicBezTo>
                <a:lnTo>
                  <a:pt x="1643975" y="2451370"/>
                </a:lnTo>
                <a:cubicBezTo>
                  <a:pt x="1637490" y="2457855"/>
                  <a:pt x="1632722" y="2466724"/>
                  <a:pt x="1624519" y="2470826"/>
                </a:cubicBezTo>
                <a:cubicBezTo>
                  <a:pt x="1606176" y="2479997"/>
                  <a:pt x="1585608" y="2483796"/>
                  <a:pt x="1566153" y="2490281"/>
                </a:cubicBezTo>
                <a:cubicBezTo>
                  <a:pt x="1512166" y="2508277"/>
                  <a:pt x="1547152" y="2498736"/>
                  <a:pt x="1459149" y="2509736"/>
                </a:cubicBezTo>
                <a:cubicBezTo>
                  <a:pt x="1449421" y="2512979"/>
                  <a:pt x="1440220" y="2519464"/>
                  <a:pt x="1429966" y="2519464"/>
                </a:cubicBezTo>
                <a:cubicBezTo>
                  <a:pt x="1281619" y="2519464"/>
                  <a:pt x="1291435" y="2518994"/>
                  <a:pt x="1196502" y="2500009"/>
                </a:cubicBezTo>
                <a:cubicBezTo>
                  <a:pt x="1186774" y="2493524"/>
                  <a:pt x="1177776" y="2485782"/>
                  <a:pt x="1167319" y="2480553"/>
                </a:cubicBezTo>
                <a:cubicBezTo>
                  <a:pt x="1158148" y="2475967"/>
                  <a:pt x="1146929" y="2476102"/>
                  <a:pt x="1138136" y="2470826"/>
                </a:cubicBezTo>
                <a:cubicBezTo>
                  <a:pt x="1130272" y="2466107"/>
                  <a:pt x="1125843" y="2457099"/>
                  <a:pt x="1118681" y="2451370"/>
                </a:cubicBezTo>
                <a:cubicBezTo>
                  <a:pt x="1091744" y="2429820"/>
                  <a:pt x="1091137" y="2432461"/>
                  <a:pt x="1060315" y="2422187"/>
                </a:cubicBezTo>
                <a:cubicBezTo>
                  <a:pt x="1053830" y="2412460"/>
                  <a:pt x="1048559" y="2401803"/>
                  <a:pt x="1040860" y="2393005"/>
                </a:cubicBezTo>
                <a:cubicBezTo>
                  <a:pt x="1011563" y="2359524"/>
                  <a:pt x="968353" y="2331126"/>
                  <a:pt x="953311" y="2286000"/>
                </a:cubicBezTo>
                <a:lnTo>
                  <a:pt x="933855" y="2227634"/>
                </a:lnTo>
                <a:lnTo>
                  <a:pt x="924128" y="2198451"/>
                </a:lnTo>
                <a:cubicBezTo>
                  <a:pt x="927370" y="2175753"/>
                  <a:pt x="929358" y="2152841"/>
                  <a:pt x="933855" y="2130358"/>
                </a:cubicBezTo>
                <a:cubicBezTo>
                  <a:pt x="942017" y="2089547"/>
                  <a:pt x="964748" y="2088689"/>
                  <a:pt x="933855" y="2033081"/>
                </a:cubicBezTo>
                <a:cubicBezTo>
                  <a:pt x="919909" y="2007978"/>
                  <a:pt x="822175" y="2004529"/>
                  <a:pt x="817124" y="2003898"/>
                </a:cubicBezTo>
                <a:cubicBezTo>
                  <a:pt x="791431" y="1926821"/>
                  <a:pt x="801039" y="1965761"/>
                  <a:pt x="787941" y="1887166"/>
                </a:cubicBezTo>
                <a:cubicBezTo>
                  <a:pt x="781456" y="1893651"/>
                  <a:pt x="775531" y="1900750"/>
                  <a:pt x="768485" y="1906622"/>
                </a:cubicBezTo>
                <a:cubicBezTo>
                  <a:pt x="699106" y="1964439"/>
                  <a:pt x="754125" y="1911256"/>
                  <a:pt x="710119" y="1955260"/>
                </a:cubicBezTo>
                <a:cubicBezTo>
                  <a:pt x="706877" y="1964988"/>
                  <a:pt x="705668" y="1975650"/>
                  <a:pt x="700392" y="1984443"/>
                </a:cubicBezTo>
                <a:cubicBezTo>
                  <a:pt x="687040" y="2006697"/>
                  <a:pt x="674706" y="2005975"/>
                  <a:pt x="651753" y="2013626"/>
                </a:cubicBezTo>
                <a:cubicBezTo>
                  <a:pt x="638783" y="2010383"/>
                  <a:pt x="625361" y="2008592"/>
                  <a:pt x="612843" y="2003898"/>
                </a:cubicBezTo>
                <a:cubicBezTo>
                  <a:pt x="599265" y="1998806"/>
                  <a:pt x="588236" y="1982059"/>
                  <a:pt x="573932" y="1984443"/>
                </a:cubicBezTo>
                <a:cubicBezTo>
                  <a:pt x="562400" y="1986365"/>
                  <a:pt x="560962" y="2003898"/>
                  <a:pt x="554477" y="2013626"/>
                </a:cubicBezTo>
                <a:cubicBezTo>
                  <a:pt x="583176" y="2157128"/>
                  <a:pt x="577797" y="2111205"/>
                  <a:pt x="554477" y="2383277"/>
                </a:cubicBezTo>
                <a:cubicBezTo>
                  <a:pt x="553694" y="2392415"/>
                  <a:pt x="541506" y="2396247"/>
                  <a:pt x="535021" y="2402732"/>
                </a:cubicBezTo>
                <a:cubicBezTo>
                  <a:pt x="511030" y="2498704"/>
                  <a:pt x="543007" y="2399150"/>
                  <a:pt x="505838" y="2461098"/>
                </a:cubicBezTo>
                <a:cubicBezTo>
                  <a:pt x="500562" y="2469891"/>
                  <a:pt x="502071" y="2481937"/>
                  <a:pt x="496111" y="2490281"/>
                </a:cubicBezTo>
                <a:cubicBezTo>
                  <a:pt x="482814" y="2508897"/>
                  <a:pt x="450868" y="2537222"/>
                  <a:pt x="428017" y="2548647"/>
                </a:cubicBezTo>
                <a:cubicBezTo>
                  <a:pt x="418846" y="2553233"/>
                  <a:pt x="408562" y="2555132"/>
                  <a:pt x="398834" y="2558375"/>
                </a:cubicBezTo>
                <a:cubicBezTo>
                  <a:pt x="363141" y="2665461"/>
                  <a:pt x="399689" y="2546845"/>
                  <a:pt x="379379" y="2821022"/>
                </a:cubicBezTo>
                <a:cubicBezTo>
                  <a:pt x="377911" y="2840837"/>
                  <a:pt x="361706" y="2864999"/>
                  <a:pt x="350196" y="2879387"/>
                </a:cubicBezTo>
                <a:cubicBezTo>
                  <a:pt x="344467" y="2886549"/>
                  <a:pt x="338944" y="2894741"/>
                  <a:pt x="330741" y="2898843"/>
                </a:cubicBezTo>
                <a:cubicBezTo>
                  <a:pt x="312398" y="2908014"/>
                  <a:pt x="291830" y="2911813"/>
                  <a:pt x="272375" y="2918298"/>
                </a:cubicBezTo>
                <a:cubicBezTo>
                  <a:pt x="257271" y="2923333"/>
                  <a:pt x="218246" y="2937171"/>
                  <a:pt x="204281" y="2937753"/>
                </a:cubicBezTo>
                <a:cubicBezTo>
                  <a:pt x="139486" y="2940453"/>
                  <a:pt x="74579" y="2937753"/>
                  <a:pt x="9728" y="2937753"/>
                </a:cubicBezTo>
                <a:cubicBezTo>
                  <a:pt x="6485" y="1961745"/>
                  <a:pt x="3243" y="985736"/>
                  <a:pt x="0" y="9728"/>
                </a:cubicBezTo>
                <a:lnTo>
                  <a:pt x="3375498" y="0"/>
                </a:lnTo>
                <a:cubicBezTo>
                  <a:pt x="3372255" y="671209"/>
                  <a:pt x="3369013" y="1342417"/>
                  <a:pt x="3365770" y="2013626"/>
                </a:cubicBezTo>
                <a:close/>
              </a:path>
            </a:pathLst>
          </a:custGeom>
          <a:solidFill>
            <a:srgbClr val="2A6C5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752600" y="4876800"/>
            <a:ext cx="685800" cy="457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838200" y="4495800"/>
            <a:ext cx="685800" cy="457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2514600" y="3810000"/>
            <a:ext cx="685800" cy="457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3200400" y="4495800"/>
            <a:ext cx="685800" cy="4572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724400" y="2819400"/>
            <a:ext cx="3429000" cy="3124200"/>
          </a:xfrm>
          <a:prstGeom prst="rect">
            <a:avLst/>
          </a:prstGeom>
          <a:solidFill>
            <a:srgbClr val="00B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4724400" y="2743200"/>
            <a:ext cx="3429000" cy="2971800"/>
          </a:xfrm>
          <a:custGeom>
            <a:avLst/>
            <a:gdLst>
              <a:gd name="connsiteX0" fmla="*/ 3365770 w 3375498"/>
              <a:gd name="connsiteY0" fmla="*/ 2013626 h 2940453"/>
              <a:gd name="connsiteX1" fmla="*/ 3365770 w 3375498"/>
              <a:gd name="connsiteY1" fmla="*/ 2013626 h 2940453"/>
              <a:gd name="connsiteX2" fmla="*/ 3278221 w 3375498"/>
              <a:gd name="connsiteY2" fmla="*/ 2062264 h 2940453"/>
              <a:gd name="connsiteX3" fmla="*/ 3103124 w 3375498"/>
              <a:gd name="connsiteY3" fmla="*/ 2062264 h 2940453"/>
              <a:gd name="connsiteX4" fmla="*/ 3054485 w 3375498"/>
              <a:gd name="connsiteY4" fmla="*/ 2013626 h 2940453"/>
              <a:gd name="connsiteX5" fmla="*/ 3005847 w 3375498"/>
              <a:gd name="connsiteY5" fmla="*/ 1945532 h 2940453"/>
              <a:gd name="connsiteX6" fmla="*/ 2947481 w 3375498"/>
              <a:gd name="connsiteY6" fmla="*/ 1974715 h 2940453"/>
              <a:gd name="connsiteX7" fmla="*/ 2928026 w 3375498"/>
              <a:gd name="connsiteY7" fmla="*/ 1945532 h 2940453"/>
              <a:gd name="connsiteX8" fmla="*/ 2908570 w 3375498"/>
              <a:gd name="connsiteY8" fmla="*/ 1926077 h 2940453"/>
              <a:gd name="connsiteX9" fmla="*/ 2879387 w 3375498"/>
              <a:gd name="connsiteY9" fmla="*/ 1887166 h 2940453"/>
              <a:gd name="connsiteX10" fmla="*/ 2869660 w 3375498"/>
              <a:gd name="connsiteY10" fmla="*/ 1857983 h 2940453"/>
              <a:gd name="connsiteX11" fmla="*/ 2850204 w 3375498"/>
              <a:gd name="connsiteY11" fmla="*/ 1838528 h 2940453"/>
              <a:gd name="connsiteX12" fmla="*/ 2821021 w 3375498"/>
              <a:gd name="connsiteY12" fmla="*/ 1731524 h 2940453"/>
              <a:gd name="connsiteX13" fmla="*/ 2743200 w 3375498"/>
              <a:gd name="connsiteY13" fmla="*/ 1770434 h 2940453"/>
              <a:gd name="connsiteX14" fmla="*/ 2684834 w 3375498"/>
              <a:gd name="connsiteY14" fmla="*/ 1789890 h 2940453"/>
              <a:gd name="connsiteX15" fmla="*/ 2568102 w 3375498"/>
              <a:gd name="connsiteY15" fmla="*/ 1750979 h 2940453"/>
              <a:gd name="connsiteX16" fmla="*/ 2538919 w 3375498"/>
              <a:gd name="connsiteY16" fmla="*/ 1731524 h 2940453"/>
              <a:gd name="connsiteX17" fmla="*/ 2490281 w 3375498"/>
              <a:gd name="connsiteY17" fmla="*/ 1682885 h 2940453"/>
              <a:gd name="connsiteX18" fmla="*/ 2470826 w 3375498"/>
              <a:gd name="connsiteY18" fmla="*/ 1653702 h 2940453"/>
              <a:gd name="connsiteX19" fmla="*/ 2412460 w 3375498"/>
              <a:gd name="connsiteY19" fmla="*/ 1614792 h 2940453"/>
              <a:gd name="connsiteX20" fmla="*/ 2363821 w 3375498"/>
              <a:gd name="connsiteY20" fmla="*/ 1575881 h 2940453"/>
              <a:gd name="connsiteX21" fmla="*/ 2354094 w 3375498"/>
              <a:gd name="connsiteY21" fmla="*/ 1546698 h 2940453"/>
              <a:gd name="connsiteX22" fmla="*/ 2344366 w 3375498"/>
              <a:gd name="connsiteY22" fmla="*/ 1507787 h 2940453"/>
              <a:gd name="connsiteX23" fmla="*/ 2324911 w 3375498"/>
              <a:gd name="connsiteY23" fmla="*/ 1527243 h 2940453"/>
              <a:gd name="connsiteX24" fmla="*/ 2295728 w 3375498"/>
              <a:gd name="connsiteY24" fmla="*/ 1536970 h 2940453"/>
              <a:gd name="connsiteX25" fmla="*/ 2276272 w 3375498"/>
              <a:gd name="connsiteY25" fmla="*/ 1556426 h 2940453"/>
              <a:gd name="connsiteX26" fmla="*/ 2023353 w 3375498"/>
              <a:gd name="connsiteY26" fmla="*/ 1536970 h 2940453"/>
              <a:gd name="connsiteX27" fmla="*/ 1984443 w 3375498"/>
              <a:gd name="connsiteY27" fmla="*/ 1507787 h 2940453"/>
              <a:gd name="connsiteX28" fmla="*/ 1945532 w 3375498"/>
              <a:gd name="connsiteY28" fmla="*/ 1459149 h 2940453"/>
              <a:gd name="connsiteX29" fmla="*/ 1926077 w 3375498"/>
              <a:gd name="connsiteY29" fmla="*/ 1400783 h 2940453"/>
              <a:gd name="connsiteX30" fmla="*/ 1916349 w 3375498"/>
              <a:gd name="connsiteY30" fmla="*/ 1371600 h 2940453"/>
              <a:gd name="connsiteX31" fmla="*/ 1906621 w 3375498"/>
              <a:gd name="connsiteY31" fmla="*/ 1342417 h 2940453"/>
              <a:gd name="connsiteX32" fmla="*/ 1896894 w 3375498"/>
              <a:gd name="connsiteY32" fmla="*/ 1177047 h 2940453"/>
              <a:gd name="connsiteX33" fmla="*/ 1799617 w 3375498"/>
              <a:gd name="connsiteY33" fmla="*/ 1118681 h 2940453"/>
              <a:gd name="connsiteX34" fmla="*/ 1770434 w 3375498"/>
              <a:gd name="connsiteY34" fmla="*/ 1108953 h 2940453"/>
              <a:gd name="connsiteX35" fmla="*/ 1585609 w 3375498"/>
              <a:gd name="connsiteY35" fmla="*/ 1118681 h 2940453"/>
              <a:gd name="connsiteX36" fmla="*/ 1575881 w 3375498"/>
              <a:gd name="connsiteY36" fmla="*/ 1147864 h 2940453"/>
              <a:gd name="connsiteX37" fmla="*/ 1546698 w 3375498"/>
              <a:gd name="connsiteY37" fmla="*/ 1206230 h 2940453"/>
              <a:gd name="connsiteX38" fmla="*/ 1556426 w 3375498"/>
              <a:gd name="connsiteY38" fmla="*/ 1235413 h 2940453"/>
              <a:gd name="connsiteX39" fmla="*/ 1614792 w 3375498"/>
              <a:gd name="connsiteY39" fmla="*/ 1284051 h 2940453"/>
              <a:gd name="connsiteX40" fmla="*/ 1624519 w 3375498"/>
              <a:gd name="connsiteY40" fmla="*/ 1313234 h 2940453"/>
              <a:gd name="connsiteX41" fmla="*/ 1566153 w 3375498"/>
              <a:gd name="connsiteY41" fmla="*/ 1332690 h 2940453"/>
              <a:gd name="connsiteX42" fmla="*/ 1575881 w 3375498"/>
              <a:gd name="connsiteY42" fmla="*/ 1371600 h 2940453"/>
              <a:gd name="connsiteX43" fmla="*/ 1595336 w 3375498"/>
              <a:gd name="connsiteY43" fmla="*/ 1391056 h 2940453"/>
              <a:gd name="connsiteX44" fmla="*/ 1605064 w 3375498"/>
              <a:gd name="connsiteY44" fmla="*/ 1420239 h 2940453"/>
              <a:gd name="connsiteX45" fmla="*/ 1595336 w 3375498"/>
              <a:gd name="connsiteY45" fmla="*/ 1449422 h 2940453"/>
              <a:gd name="connsiteX46" fmla="*/ 1478604 w 3375498"/>
              <a:gd name="connsiteY46" fmla="*/ 1507787 h 2940453"/>
              <a:gd name="connsiteX47" fmla="*/ 1449421 w 3375498"/>
              <a:gd name="connsiteY47" fmla="*/ 1517515 h 2940453"/>
              <a:gd name="connsiteX48" fmla="*/ 1322962 w 3375498"/>
              <a:gd name="connsiteY48" fmla="*/ 1527243 h 2940453"/>
              <a:gd name="connsiteX49" fmla="*/ 1361872 w 3375498"/>
              <a:gd name="connsiteY49" fmla="*/ 1614792 h 2940453"/>
              <a:gd name="connsiteX50" fmla="*/ 1381328 w 3375498"/>
              <a:gd name="connsiteY50" fmla="*/ 1634247 h 2940453"/>
              <a:gd name="connsiteX51" fmla="*/ 1400783 w 3375498"/>
              <a:gd name="connsiteY51" fmla="*/ 1663430 h 2940453"/>
              <a:gd name="connsiteX52" fmla="*/ 1459149 w 3375498"/>
              <a:gd name="connsiteY52" fmla="*/ 1692613 h 2940453"/>
              <a:gd name="connsiteX53" fmla="*/ 1488332 w 3375498"/>
              <a:gd name="connsiteY53" fmla="*/ 1712068 h 2940453"/>
              <a:gd name="connsiteX54" fmla="*/ 1507787 w 3375498"/>
              <a:gd name="connsiteY54" fmla="*/ 1731524 h 2940453"/>
              <a:gd name="connsiteX55" fmla="*/ 1536970 w 3375498"/>
              <a:gd name="connsiteY55" fmla="*/ 1741251 h 2940453"/>
              <a:gd name="connsiteX56" fmla="*/ 1556426 w 3375498"/>
              <a:gd name="connsiteY56" fmla="*/ 1760707 h 2940453"/>
              <a:gd name="connsiteX57" fmla="*/ 1507787 w 3375498"/>
              <a:gd name="connsiteY57" fmla="*/ 1799617 h 2940453"/>
              <a:gd name="connsiteX58" fmla="*/ 1488332 w 3375498"/>
              <a:gd name="connsiteY58" fmla="*/ 1819073 h 2940453"/>
              <a:gd name="connsiteX59" fmla="*/ 1517515 w 3375498"/>
              <a:gd name="connsiteY59" fmla="*/ 1955260 h 2940453"/>
              <a:gd name="connsiteX60" fmla="*/ 1527243 w 3375498"/>
              <a:gd name="connsiteY60" fmla="*/ 1984443 h 2940453"/>
              <a:gd name="connsiteX61" fmla="*/ 1536970 w 3375498"/>
              <a:gd name="connsiteY61" fmla="*/ 2013626 h 2940453"/>
              <a:gd name="connsiteX62" fmla="*/ 1624519 w 3375498"/>
              <a:gd name="connsiteY62" fmla="*/ 2052536 h 2940453"/>
              <a:gd name="connsiteX63" fmla="*/ 1653702 w 3375498"/>
              <a:gd name="connsiteY63" fmla="*/ 2062264 h 2940453"/>
              <a:gd name="connsiteX64" fmla="*/ 1643975 w 3375498"/>
              <a:gd name="connsiteY64" fmla="*/ 2130358 h 2940453"/>
              <a:gd name="connsiteX65" fmla="*/ 1634247 w 3375498"/>
              <a:gd name="connsiteY65" fmla="*/ 2159541 h 2940453"/>
              <a:gd name="connsiteX66" fmla="*/ 1653702 w 3375498"/>
              <a:gd name="connsiteY66" fmla="*/ 2237362 h 2940453"/>
              <a:gd name="connsiteX67" fmla="*/ 1692613 w 3375498"/>
              <a:gd name="connsiteY67" fmla="*/ 2276273 h 2940453"/>
              <a:gd name="connsiteX68" fmla="*/ 1731524 w 3375498"/>
              <a:gd name="connsiteY68" fmla="*/ 2324911 h 2940453"/>
              <a:gd name="connsiteX69" fmla="*/ 1673158 w 3375498"/>
              <a:gd name="connsiteY69" fmla="*/ 2441643 h 2940453"/>
              <a:gd name="connsiteX70" fmla="*/ 1643975 w 3375498"/>
              <a:gd name="connsiteY70" fmla="*/ 2451370 h 2940453"/>
              <a:gd name="connsiteX71" fmla="*/ 1624519 w 3375498"/>
              <a:gd name="connsiteY71" fmla="*/ 2470826 h 2940453"/>
              <a:gd name="connsiteX72" fmla="*/ 1566153 w 3375498"/>
              <a:gd name="connsiteY72" fmla="*/ 2490281 h 2940453"/>
              <a:gd name="connsiteX73" fmla="*/ 1459149 w 3375498"/>
              <a:gd name="connsiteY73" fmla="*/ 2509736 h 2940453"/>
              <a:gd name="connsiteX74" fmla="*/ 1429966 w 3375498"/>
              <a:gd name="connsiteY74" fmla="*/ 2519464 h 2940453"/>
              <a:gd name="connsiteX75" fmla="*/ 1196502 w 3375498"/>
              <a:gd name="connsiteY75" fmla="*/ 2500009 h 2940453"/>
              <a:gd name="connsiteX76" fmla="*/ 1167319 w 3375498"/>
              <a:gd name="connsiteY76" fmla="*/ 2480553 h 2940453"/>
              <a:gd name="connsiteX77" fmla="*/ 1138136 w 3375498"/>
              <a:gd name="connsiteY77" fmla="*/ 2470826 h 2940453"/>
              <a:gd name="connsiteX78" fmla="*/ 1118681 w 3375498"/>
              <a:gd name="connsiteY78" fmla="*/ 2451370 h 2940453"/>
              <a:gd name="connsiteX79" fmla="*/ 1060315 w 3375498"/>
              <a:gd name="connsiteY79" fmla="*/ 2422187 h 2940453"/>
              <a:gd name="connsiteX80" fmla="*/ 1040860 w 3375498"/>
              <a:gd name="connsiteY80" fmla="*/ 2393005 h 2940453"/>
              <a:gd name="connsiteX81" fmla="*/ 953311 w 3375498"/>
              <a:gd name="connsiteY81" fmla="*/ 2286000 h 2940453"/>
              <a:gd name="connsiteX82" fmla="*/ 933855 w 3375498"/>
              <a:gd name="connsiteY82" fmla="*/ 2227634 h 2940453"/>
              <a:gd name="connsiteX83" fmla="*/ 924128 w 3375498"/>
              <a:gd name="connsiteY83" fmla="*/ 2198451 h 2940453"/>
              <a:gd name="connsiteX84" fmla="*/ 933855 w 3375498"/>
              <a:gd name="connsiteY84" fmla="*/ 2130358 h 2940453"/>
              <a:gd name="connsiteX85" fmla="*/ 933855 w 3375498"/>
              <a:gd name="connsiteY85" fmla="*/ 2033081 h 2940453"/>
              <a:gd name="connsiteX86" fmla="*/ 817124 w 3375498"/>
              <a:gd name="connsiteY86" fmla="*/ 2003898 h 2940453"/>
              <a:gd name="connsiteX87" fmla="*/ 787941 w 3375498"/>
              <a:gd name="connsiteY87" fmla="*/ 1887166 h 2940453"/>
              <a:gd name="connsiteX88" fmla="*/ 768485 w 3375498"/>
              <a:gd name="connsiteY88" fmla="*/ 1906622 h 2940453"/>
              <a:gd name="connsiteX89" fmla="*/ 710119 w 3375498"/>
              <a:gd name="connsiteY89" fmla="*/ 1955260 h 2940453"/>
              <a:gd name="connsiteX90" fmla="*/ 700392 w 3375498"/>
              <a:gd name="connsiteY90" fmla="*/ 1984443 h 2940453"/>
              <a:gd name="connsiteX91" fmla="*/ 651753 w 3375498"/>
              <a:gd name="connsiteY91" fmla="*/ 2013626 h 2940453"/>
              <a:gd name="connsiteX92" fmla="*/ 612843 w 3375498"/>
              <a:gd name="connsiteY92" fmla="*/ 2003898 h 2940453"/>
              <a:gd name="connsiteX93" fmla="*/ 573932 w 3375498"/>
              <a:gd name="connsiteY93" fmla="*/ 1984443 h 2940453"/>
              <a:gd name="connsiteX94" fmla="*/ 554477 w 3375498"/>
              <a:gd name="connsiteY94" fmla="*/ 2013626 h 2940453"/>
              <a:gd name="connsiteX95" fmla="*/ 554477 w 3375498"/>
              <a:gd name="connsiteY95" fmla="*/ 2383277 h 2940453"/>
              <a:gd name="connsiteX96" fmla="*/ 535021 w 3375498"/>
              <a:gd name="connsiteY96" fmla="*/ 2402732 h 2940453"/>
              <a:gd name="connsiteX97" fmla="*/ 505838 w 3375498"/>
              <a:gd name="connsiteY97" fmla="*/ 2461098 h 2940453"/>
              <a:gd name="connsiteX98" fmla="*/ 496111 w 3375498"/>
              <a:gd name="connsiteY98" fmla="*/ 2490281 h 2940453"/>
              <a:gd name="connsiteX99" fmla="*/ 428017 w 3375498"/>
              <a:gd name="connsiteY99" fmla="*/ 2548647 h 2940453"/>
              <a:gd name="connsiteX100" fmla="*/ 398834 w 3375498"/>
              <a:gd name="connsiteY100" fmla="*/ 2558375 h 2940453"/>
              <a:gd name="connsiteX101" fmla="*/ 379379 w 3375498"/>
              <a:gd name="connsiteY101" fmla="*/ 2821022 h 2940453"/>
              <a:gd name="connsiteX102" fmla="*/ 350196 w 3375498"/>
              <a:gd name="connsiteY102" fmla="*/ 2879387 h 2940453"/>
              <a:gd name="connsiteX103" fmla="*/ 330741 w 3375498"/>
              <a:gd name="connsiteY103" fmla="*/ 2898843 h 2940453"/>
              <a:gd name="connsiteX104" fmla="*/ 272375 w 3375498"/>
              <a:gd name="connsiteY104" fmla="*/ 2918298 h 2940453"/>
              <a:gd name="connsiteX105" fmla="*/ 204281 w 3375498"/>
              <a:gd name="connsiteY105" fmla="*/ 2937753 h 2940453"/>
              <a:gd name="connsiteX106" fmla="*/ 9728 w 3375498"/>
              <a:gd name="connsiteY106" fmla="*/ 2937753 h 2940453"/>
              <a:gd name="connsiteX107" fmla="*/ 0 w 3375498"/>
              <a:gd name="connsiteY107" fmla="*/ 9728 h 2940453"/>
              <a:gd name="connsiteX108" fmla="*/ 3375498 w 3375498"/>
              <a:gd name="connsiteY108" fmla="*/ 0 h 2940453"/>
              <a:gd name="connsiteX109" fmla="*/ 3365770 w 3375498"/>
              <a:gd name="connsiteY109" fmla="*/ 2013626 h 29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375498" h="2940453">
                <a:moveTo>
                  <a:pt x="3365770" y="2013626"/>
                </a:moveTo>
                <a:lnTo>
                  <a:pt x="3365770" y="2013626"/>
                </a:lnTo>
                <a:cubicBezTo>
                  <a:pt x="3336587" y="2029839"/>
                  <a:pt x="3309892" y="2051707"/>
                  <a:pt x="3278221" y="2062264"/>
                </a:cubicBezTo>
                <a:cubicBezTo>
                  <a:pt x="3219853" y="2081720"/>
                  <a:pt x="3161491" y="2068750"/>
                  <a:pt x="3103124" y="2062264"/>
                </a:cubicBezTo>
                <a:cubicBezTo>
                  <a:pt x="3076502" y="2044516"/>
                  <a:pt x="3068138" y="2044344"/>
                  <a:pt x="3054485" y="2013626"/>
                </a:cubicBezTo>
                <a:cubicBezTo>
                  <a:pt x="3022905" y="1942571"/>
                  <a:pt x="3058927" y="1963226"/>
                  <a:pt x="3005847" y="1945532"/>
                </a:cubicBezTo>
                <a:cubicBezTo>
                  <a:pt x="2999702" y="1949628"/>
                  <a:pt x="2960066" y="1979749"/>
                  <a:pt x="2947481" y="1974715"/>
                </a:cubicBezTo>
                <a:cubicBezTo>
                  <a:pt x="2936626" y="1970373"/>
                  <a:pt x="2935329" y="1954661"/>
                  <a:pt x="2928026" y="1945532"/>
                </a:cubicBezTo>
                <a:cubicBezTo>
                  <a:pt x="2922297" y="1938370"/>
                  <a:pt x="2914441" y="1933123"/>
                  <a:pt x="2908570" y="1926077"/>
                </a:cubicBezTo>
                <a:cubicBezTo>
                  <a:pt x="2898191" y="1913622"/>
                  <a:pt x="2889115" y="1900136"/>
                  <a:pt x="2879387" y="1887166"/>
                </a:cubicBezTo>
                <a:cubicBezTo>
                  <a:pt x="2876145" y="1877438"/>
                  <a:pt x="2874936" y="1866776"/>
                  <a:pt x="2869660" y="1857983"/>
                </a:cubicBezTo>
                <a:cubicBezTo>
                  <a:pt x="2864941" y="1850119"/>
                  <a:pt x="2854306" y="1846731"/>
                  <a:pt x="2850204" y="1838528"/>
                </a:cubicBezTo>
                <a:cubicBezTo>
                  <a:pt x="2833750" y="1805620"/>
                  <a:pt x="2828137" y="1767101"/>
                  <a:pt x="2821021" y="1731524"/>
                </a:cubicBezTo>
                <a:cubicBezTo>
                  <a:pt x="2764051" y="1774252"/>
                  <a:pt x="2803913" y="1752220"/>
                  <a:pt x="2743200" y="1770434"/>
                </a:cubicBezTo>
                <a:cubicBezTo>
                  <a:pt x="2723557" y="1776327"/>
                  <a:pt x="2684834" y="1789890"/>
                  <a:pt x="2684834" y="1789890"/>
                </a:cubicBezTo>
                <a:cubicBezTo>
                  <a:pt x="2618690" y="1773353"/>
                  <a:pt x="2616966" y="1778901"/>
                  <a:pt x="2568102" y="1750979"/>
                </a:cubicBezTo>
                <a:cubicBezTo>
                  <a:pt x="2557951" y="1745179"/>
                  <a:pt x="2547717" y="1739223"/>
                  <a:pt x="2538919" y="1731524"/>
                </a:cubicBezTo>
                <a:cubicBezTo>
                  <a:pt x="2521664" y="1716425"/>
                  <a:pt x="2502999" y="1701963"/>
                  <a:pt x="2490281" y="1682885"/>
                </a:cubicBezTo>
                <a:cubicBezTo>
                  <a:pt x="2483796" y="1673157"/>
                  <a:pt x="2479624" y="1661401"/>
                  <a:pt x="2470826" y="1653702"/>
                </a:cubicBezTo>
                <a:cubicBezTo>
                  <a:pt x="2453229" y="1638305"/>
                  <a:pt x="2428994" y="1631326"/>
                  <a:pt x="2412460" y="1614792"/>
                </a:cubicBezTo>
                <a:cubicBezTo>
                  <a:pt x="2384737" y="1587069"/>
                  <a:pt x="2400635" y="1600423"/>
                  <a:pt x="2363821" y="1575881"/>
                </a:cubicBezTo>
                <a:cubicBezTo>
                  <a:pt x="2360579" y="1566153"/>
                  <a:pt x="2356911" y="1556557"/>
                  <a:pt x="2354094" y="1546698"/>
                </a:cubicBezTo>
                <a:cubicBezTo>
                  <a:pt x="2350421" y="1533843"/>
                  <a:pt x="2355490" y="1515203"/>
                  <a:pt x="2344366" y="1507787"/>
                </a:cubicBezTo>
                <a:cubicBezTo>
                  <a:pt x="2336735" y="1502700"/>
                  <a:pt x="2332775" y="1522524"/>
                  <a:pt x="2324911" y="1527243"/>
                </a:cubicBezTo>
                <a:cubicBezTo>
                  <a:pt x="2316118" y="1532519"/>
                  <a:pt x="2305456" y="1533728"/>
                  <a:pt x="2295728" y="1536970"/>
                </a:cubicBezTo>
                <a:cubicBezTo>
                  <a:pt x="2289243" y="1543455"/>
                  <a:pt x="2285436" y="1556059"/>
                  <a:pt x="2276272" y="1556426"/>
                </a:cubicBezTo>
                <a:cubicBezTo>
                  <a:pt x="2094610" y="1563693"/>
                  <a:pt x="2116168" y="1567909"/>
                  <a:pt x="2023353" y="1536970"/>
                </a:cubicBezTo>
                <a:cubicBezTo>
                  <a:pt x="2010383" y="1527242"/>
                  <a:pt x="1996898" y="1518166"/>
                  <a:pt x="1984443" y="1507787"/>
                </a:cubicBezTo>
                <a:cubicBezTo>
                  <a:pt x="1970173" y="1495895"/>
                  <a:pt x="1952925" y="1475784"/>
                  <a:pt x="1945532" y="1459149"/>
                </a:cubicBezTo>
                <a:cubicBezTo>
                  <a:pt x="1937203" y="1440409"/>
                  <a:pt x="1932562" y="1420238"/>
                  <a:pt x="1926077" y="1400783"/>
                </a:cubicBezTo>
                <a:lnTo>
                  <a:pt x="1916349" y="1371600"/>
                </a:lnTo>
                <a:lnTo>
                  <a:pt x="1906621" y="1342417"/>
                </a:lnTo>
                <a:cubicBezTo>
                  <a:pt x="1903379" y="1287294"/>
                  <a:pt x="1909684" y="1230764"/>
                  <a:pt x="1896894" y="1177047"/>
                </a:cubicBezTo>
                <a:cubicBezTo>
                  <a:pt x="1887685" y="1138369"/>
                  <a:pt x="1825964" y="1127463"/>
                  <a:pt x="1799617" y="1118681"/>
                </a:cubicBezTo>
                <a:lnTo>
                  <a:pt x="1770434" y="1108953"/>
                </a:lnTo>
                <a:cubicBezTo>
                  <a:pt x="1708826" y="1112196"/>
                  <a:pt x="1646105" y="1106582"/>
                  <a:pt x="1585609" y="1118681"/>
                </a:cubicBezTo>
                <a:cubicBezTo>
                  <a:pt x="1575554" y="1120692"/>
                  <a:pt x="1580467" y="1138693"/>
                  <a:pt x="1575881" y="1147864"/>
                </a:cubicBezTo>
                <a:cubicBezTo>
                  <a:pt x="1538166" y="1223294"/>
                  <a:pt x="1571150" y="1132877"/>
                  <a:pt x="1546698" y="1206230"/>
                </a:cubicBezTo>
                <a:cubicBezTo>
                  <a:pt x="1549941" y="1215958"/>
                  <a:pt x="1550738" y="1226881"/>
                  <a:pt x="1556426" y="1235413"/>
                </a:cubicBezTo>
                <a:cubicBezTo>
                  <a:pt x="1571406" y="1257884"/>
                  <a:pt x="1593258" y="1269695"/>
                  <a:pt x="1614792" y="1284051"/>
                </a:cubicBezTo>
                <a:cubicBezTo>
                  <a:pt x="1618034" y="1293779"/>
                  <a:pt x="1631770" y="1305983"/>
                  <a:pt x="1624519" y="1313234"/>
                </a:cubicBezTo>
                <a:cubicBezTo>
                  <a:pt x="1610018" y="1327735"/>
                  <a:pt x="1566153" y="1332690"/>
                  <a:pt x="1566153" y="1332690"/>
                </a:cubicBezTo>
                <a:cubicBezTo>
                  <a:pt x="1569396" y="1345660"/>
                  <a:pt x="1569902" y="1359642"/>
                  <a:pt x="1575881" y="1371600"/>
                </a:cubicBezTo>
                <a:cubicBezTo>
                  <a:pt x="1579983" y="1379803"/>
                  <a:pt x="1590617" y="1383192"/>
                  <a:pt x="1595336" y="1391056"/>
                </a:cubicBezTo>
                <a:cubicBezTo>
                  <a:pt x="1600612" y="1399849"/>
                  <a:pt x="1601821" y="1410511"/>
                  <a:pt x="1605064" y="1420239"/>
                </a:cubicBezTo>
                <a:cubicBezTo>
                  <a:pt x="1601821" y="1429967"/>
                  <a:pt x="1602587" y="1442171"/>
                  <a:pt x="1595336" y="1449422"/>
                </a:cubicBezTo>
                <a:cubicBezTo>
                  <a:pt x="1557621" y="1487137"/>
                  <a:pt x="1526075" y="1491963"/>
                  <a:pt x="1478604" y="1507787"/>
                </a:cubicBezTo>
                <a:cubicBezTo>
                  <a:pt x="1468876" y="1511030"/>
                  <a:pt x="1459645" y="1516729"/>
                  <a:pt x="1449421" y="1517515"/>
                </a:cubicBezTo>
                <a:lnTo>
                  <a:pt x="1322962" y="1527243"/>
                </a:lnTo>
                <a:cubicBezTo>
                  <a:pt x="1338387" y="1573519"/>
                  <a:pt x="1335446" y="1581761"/>
                  <a:pt x="1361872" y="1614792"/>
                </a:cubicBezTo>
                <a:cubicBezTo>
                  <a:pt x="1367601" y="1621954"/>
                  <a:pt x="1375599" y="1627085"/>
                  <a:pt x="1381328" y="1634247"/>
                </a:cubicBezTo>
                <a:cubicBezTo>
                  <a:pt x="1388631" y="1643376"/>
                  <a:pt x="1392516" y="1655163"/>
                  <a:pt x="1400783" y="1663430"/>
                </a:cubicBezTo>
                <a:cubicBezTo>
                  <a:pt x="1428659" y="1691306"/>
                  <a:pt x="1427504" y="1676791"/>
                  <a:pt x="1459149" y="1692613"/>
                </a:cubicBezTo>
                <a:cubicBezTo>
                  <a:pt x="1469606" y="1697841"/>
                  <a:pt x="1479203" y="1704765"/>
                  <a:pt x="1488332" y="1712068"/>
                </a:cubicBezTo>
                <a:cubicBezTo>
                  <a:pt x="1495494" y="1717797"/>
                  <a:pt x="1499923" y="1726805"/>
                  <a:pt x="1507787" y="1731524"/>
                </a:cubicBezTo>
                <a:cubicBezTo>
                  <a:pt x="1516580" y="1736800"/>
                  <a:pt x="1527242" y="1738009"/>
                  <a:pt x="1536970" y="1741251"/>
                </a:cubicBezTo>
                <a:cubicBezTo>
                  <a:pt x="1543455" y="1747736"/>
                  <a:pt x="1554627" y="1751713"/>
                  <a:pt x="1556426" y="1760707"/>
                </a:cubicBezTo>
                <a:cubicBezTo>
                  <a:pt x="1563736" y="1797257"/>
                  <a:pt x="1528918" y="1794335"/>
                  <a:pt x="1507787" y="1799617"/>
                </a:cubicBezTo>
                <a:cubicBezTo>
                  <a:pt x="1501302" y="1806102"/>
                  <a:pt x="1489245" y="1809947"/>
                  <a:pt x="1488332" y="1819073"/>
                </a:cubicBezTo>
                <a:cubicBezTo>
                  <a:pt x="1483613" y="1866269"/>
                  <a:pt x="1503122" y="1912081"/>
                  <a:pt x="1517515" y="1955260"/>
                </a:cubicBezTo>
                <a:lnTo>
                  <a:pt x="1527243" y="1984443"/>
                </a:lnTo>
                <a:cubicBezTo>
                  <a:pt x="1530485" y="1994171"/>
                  <a:pt x="1528438" y="2007938"/>
                  <a:pt x="1536970" y="2013626"/>
                </a:cubicBezTo>
                <a:cubicBezTo>
                  <a:pt x="1583217" y="2044457"/>
                  <a:pt x="1555061" y="2029383"/>
                  <a:pt x="1624519" y="2052536"/>
                </a:cubicBezTo>
                <a:lnTo>
                  <a:pt x="1653702" y="2062264"/>
                </a:lnTo>
                <a:cubicBezTo>
                  <a:pt x="1650460" y="2084962"/>
                  <a:pt x="1648472" y="2107875"/>
                  <a:pt x="1643975" y="2130358"/>
                </a:cubicBezTo>
                <a:cubicBezTo>
                  <a:pt x="1641964" y="2140413"/>
                  <a:pt x="1634247" y="2149287"/>
                  <a:pt x="1634247" y="2159541"/>
                </a:cubicBezTo>
                <a:cubicBezTo>
                  <a:pt x="1634247" y="2163211"/>
                  <a:pt x="1646027" y="2226617"/>
                  <a:pt x="1653702" y="2237362"/>
                </a:cubicBezTo>
                <a:cubicBezTo>
                  <a:pt x="1664363" y="2252288"/>
                  <a:pt x="1682438" y="2261011"/>
                  <a:pt x="1692613" y="2276273"/>
                </a:cubicBezTo>
                <a:cubicBezTo>
                  <a:pt x="1717155" y="2313087"/>
                  <a:pt x="1703801" y="2297189"/>
                  <a:pt x="1731524" y="2324911"/>
                </a:cubicBezTo>
                <a:cubicBezTo>
                  <a:pt x="1723970" y="2347571"/>
                  <a:pt x="1701442" y="2432216"/>
                  <a:pt x="1673158" y="2441643"/>
                </a:cubicBezTo>
                <a:lnTo>
                  <a:pt x="1643975" y="2451370"/>
                </a:lnTo>
                <a:cubicBezTo>
                  <a:pt x="1637490" y="2457855"/>
                  <a:pt x="1632722" y="2466724"/>
                  <a:pt x="1624519" y="2470826"/>
                </a:cubicBezTo>
                <a:cubicBezTo>
                  <a:pt x="1606176" y="2479997"/>
                  <a:pt x="1585608" y="2483796"/>
                  <a:pt x="1566153" y="2490281"/>
                </a:cubicBezTo>
                <a:cubicBezTo>
                  <a:pt x="1512166" y="2508277"/>
                  <a:pt x="1547152" y="2498736"/>
                  <a:pt x="1459149" y="2509736"/>
                </a:cubicBezTo>
                <a:cubicBezTo>
                  <a:pt x="1449421" y="2512979"/>
                  <a:pt x="1440220" y="2519464"/>
                  <a:pt x="1429966" y="2519464"/>
                </a:cubicBezTo>
                <a:cubicBezTo>
                  <a:pt x="1281619" y="2519464"/>
                  <a:pt x="1291435" y="2518994"/>
                  <a:pt x="1196502" y="2500009"/>
                </a:cubicBezTo>
                <a:cubicBezTo>
                  <a:pt x="1186774" y="2493524"/>
                  <a:pt x="1177776" y="2485782"/>
                  <a:pt x="1167319" y="2480553"/>
                </a:cubicBezTo>
                <a:cubicBezTo>
                  <a:pt x="1158148" y="2475967"/>
                  <a:pt x="1146929" y="2476102"/>
                  <a:pt x="1138136" y="2470826"/>
                </a:cubicBezTo>
                <a:cubicBezTo>
                  <a:pt x="1130272" y="2466107"/>
                  <a:pt x="1125843" y="2457099"/>
                  <a:pt x="1118681" y="2451370"/>
                </a:cubicBezTo>
                <a:cubicBezTo>
                  <a:pt x="1091744" y="2429820"/>
                  <a:pt x="1091137" y="2432461"/>
                  <a:pt x="1060315" y="2422187"/>
                </a:cubicBezTo>
                <a:cubicBezTo>
                  <a:pt x="1053830" y="2412460"/>
                  <a:pt x="1048559" y="2401803"/>
                  <a:pt x="1040860" y="2393005"/>
                </a:cubicBezTo>
                <a:cubicBezTo>
                  <a:pt x="1011563" y="2359524"/>
                  <a:pt x="968353" y="2331126"/>
                  <a:pt x="953311" y="2286000"/>
                </a:cubicBezTo>
                <a:lnTo>
                  <a:pt x="933855" y="2227634"/>
                </a:lnTo>
                <a:lnTo>
                  <a:pt x="924128" y="2198451"/>
                </a:lnTo>
                <a:cubicBezTo>
                  <a:pt x="927370" y="2175753"/>
                  <a:pt x="929358" y="2152841"/>
                  <a:pt x="933855" y="2130358"/>
                </a:cubicBezTo>
                <a:cubicBezTo>
                  <a:pt x="942017" y="2089547"/>
                  <a:pt x="964748" y="2088689"/>
                  <a:pt x="933855" y="2033081"/>
                </a:cubicBezTo>
                <a:cubicBezTo>
                  <a:pt x="919909" y="2007978"/>
                  <a:pt x="822175" y="2004529"/>
                  <a:pt x="817124" y="2003898"/>
                </a:cubicBezTo>
                <a:cubicBezTo>
                  <a:pt x="791431" y="1926821"/>
                  <a:pt x="801039" y="1965761"/>
                  <a:pt x="787941" y="1887166"/>
                </a:cubicBezTo>
                <a:cubicBezTo>
                  <a:pt x="781456" y="1893651"/>
                  <a:pt x="775531" y="1900750"/>
                  <a:pt x="768485" y="1906622"/>
                </a:cubicBezTo>
                <a:cubicBezTo>
                  <a:pt x="699106" y="1964439"/>
                  <a:pt x="754125" y="1911256"/>
                  <a:pt x="710119" y="1955260"/>
                </a:cubicBezTo>
                <a:cubicBezTo>
                  <a:pt x="706877" y="1964988"/>
                  <a:pt x="705668" y="1975650"/>
                  <a:pt x="700392" y="1984443"/>
                </a:cubicBezTo>
                <a:cubicBezTo>
                  <a:pt x="687040" y="2006697"/>
                  <a:pt x="674706" y="2005975"/>
                  <a:pt x="651753" y="2013626"/>
                </a:cubicBezTo>
                <a:cubicBezTo>
                  <a:pt x="638783" y="2010383"/>
                  <a:pt x="625361" y="2008592"/>
                  <a:pt x="612843" y="2003898"/>
                </a:cubicBezTo>
                <a:cubicBezTo>
                  <a:pt x="599265" y="1998806"/>
                  <a:pt x="588236" y="1982059"/>
                  <a:pt x="573932" y="1984443"/>
                </a:cubicBezTo>
                <a:cubicBezTo>
                  <a:pt x="562400" y="1986365"/>
                  <a:pt x="560962" y="2003898"/>
                  <a:pt x="554477" y="2013626"/>
                </a:cubicBezTo>
                <a:cubicBezTo>
                  <a:pt x="583176" y="2157128"/>
                  <a:pt x="577797" y="2111205"/>
                  <a:pt x="554477" y="2383277"/>
                </a:cubicBezTo>
                <a:cubicBezTo>
                  <a:pt x="553694" y="2392415"/>
                  <a:pt x="541506" y="2396247"/>
                  <a:pt x="535021" y="2402732"/>
                </a:cubicBezTo>
                <a:cubicBezTo>
                  <a:pt x="511030" y="2498704"/>
                  <a:pt x="543007" y="2399150"/>
                  <a:pt x="505838" y="2461098"/>
                </a:cubicBezTo>
                <a:cubicBezTo>
                  <a:pt x="500562" y="2469891"/>
                  <a:pt x="502071" y="2481937"/>
                  <a:pt x="496111" y="2490281"/>
                </a:cubicBezTo>
                <a:cubicBezTo>
                  <a:pt x="482814" y="2508897"/>
                  <a:pt x="450868" y="2537222"/>
                  <a:pt x="428017" y="2548647"/>
                </a:cubicBezTo>
                <a:cubicBezTo>
                  <a:pt x="418846" y="2553233"/>
                  <a:pt x="408562" y="2555132"/>
                  <a:pt x="398834" y="2558375"/>
                </a:cubicBezTo>
                <a:cubicBezTo>
                  <a:pt x="363141" y="2665461"/>
                  <a:pt x="399689" y="2546845"/>
                  <a:pt x="379379" y="2821022"/>
                </a:cubicBezTo>
                <a:cubicBezTo>
                  <a:pt x="377911" y="2840837"/>
                  <a:pt x="361706" y="2864999"/>
                  <a:pt x="350196" y="2879387"/>
                </a:cubicBezTo>
                <a:cubicBezTo>
                  <a:pt x="344467" y="2886549"/>
                  <a:pt x="338944" y="2894741"/>
                  <a:pt x="330741" y="2898843"/>
                </a:cubicBezTo>
                <a:cubicBezTo>
                  <a:pt x="312398" y="2908014"/>
                  <a:pt x="291830" y="2911813"/>
                  <a:pt x="272375" y="2918298"/>
                </a:cubicBezTo>
                <a:cubicBezTo>
                  <a:pt x="257271" y="2923333"/>
                  <a:pt x="218246" y="2937171"/>
                  <a:pt x="204281" y="2937753"/>
                </a:cubicBezTo>
                <a:cubicBezTo>
                  <a:pt x="139486" y="2940453"/>
                  <a:pt x="74579" y="2937753"/>
                  <a:pt x="9728" y="2937753"/>
                </a:cubicBezTo>
                <a:cubicBezTo>
                  <a:pt x="6485" y="1961745"/>
                  <a:pt x="3243" y="985736"/>
                  <a:pt x="0" y="9728"/>
                </a:cubicBezTo>
                <a:lnTo>
                  <a:pt x="3375498" y="0"/>
                </a:lnTo>
                <a:cubicBezTo>
                  <a:pt x="3372255" y="671209"/>
                  <a:pt x="3369013" y="1342417"/>
                  <a:pt x="3365770" y="2013626"/>
                </a:cubicBezTo>
                <a:close/>
              </a:path>
            </a:pathLst>
          </a:custGeom>
          <a:solidFill>
            <a:srgbClr val="2A6C5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990600" y="3581400"/>
            <a:ext cx="2825750" cy="2389188"/>
          </a:xfrm>
          <a:custGeom>
            <a:avLst/>
            <a:gdLst>
              <a:gd name="connsiteX0" fmla="*/ 53502 w 2825886"/>
              <a:gd name="connsiteY0" fmla="*/ 2389762 h 2389762"/>
              <a:gd name="connsiteX1" fmla="*/ 53502 w 2825886"/>
              <a:gd name="connsiteY1" fmla="*/ 1271081 h 2389762"/>
              <a:gd name="connsiteX2" fmla="*/ 374515 w 2825886"/>
              <a:gd name="connsiteY2" fmla="*/ 930613 h 2389762"/>
              <a:gd name="connsiteX3" fmla="*/ 802532 w 2825886"/>
              <a:gd name="connsiteY3" fmla="*/ 1290537 h 2389762"/>
              <a:gd name="connsiteX4" fmla="*/ 841443 w 2825886"/>
              <a:gd name="connsiteY4" fmla="*/ 356681 h 2389762"/>
              <a:gd name="connsiteX5" fmla="*/ 1502924 w 2825886"/>
              <a:gd name="connsiteY5" fmla="*/ 103762 h 2389762"/>
              <a:gd name="connsiteX6" fmla="*/ 2572966 w 2825886"/>
              <a:gd name="connsiteY6" fmla="*/ 979252 h 2389762"/>
              <a:gd name="connsiteX7" fmla="*/ 2816158 w 2825886"/>
              <a:gd name="connsiteY7" fmla="*/ 959796 h 2389762"/>
              <a:gd name="connsiteX8" fmla="*/ 2631332 w 2825886"/>
              <a:gd name="connsiteY8" fmla="*/ 823609 h 2389762"/>
              <a:gd name="connsiteX9" fmla="*/ 2504873 w 2825886"/>
              <a:gd name="connsiteY9" fmla="*/ 920886 h 2389762"/>
              <a:gd name="connsiteX10" fmla="*/ 2524328 w 2825886"/>
              <a:gd name="connsiteY10" fmla="*/ 930613 h 238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5886" h="2389762">
                <a:moveTo>
                  <a:pt x="53502" y="2389762"/>
                </a:moveTo>
                <a:cubicBezTo>
                  <a:pt x="26751" y="1952017"/>
                  <a:pt x="0" y="1514272"/>
                  <a:pt x="53502" y="1271081"/>
                </a:cubicBezTo>
                <a:cubicBezTo>
                  <a:pt x="107004" y="1027890"/>
                  <a:pt x="249677" y="927370"/>
                  <a:pt x="374515" y="930613"/>
                </a:cubicBezTo>
                <a:cubicBezTo>
                  <a:pt x="499353" y="933856"/>
                  <a:pt x="724711" y="1386192"/>
                  <a:pt x="802532" y="1290537"/>
                </a:cubicBezTo>
                <a:cubicBezTo>
                  <a:pt x="880353" y="1194882"/>
                  <a:pt x="724711" y="554477"/>
                  <a:pt x="841443" y="356681"/>
                </a:cubicBezTo>
                <a:cubicBezTo>
                  <a:pt x="958175" y="158885"/>
                  <a:pt x="1214337" y="0"/>
                  <a:pt x="1502924" y="103762"/>
                </a:cubicBezTo>
                <a:cubicBezTo>
                  <a:pt x="1791511" y="207524"/>
                  <a:pt x="2354094" y="836580"/>
                  <a:pt x="2572966" y="979252"/>
                </a:cubicBezTo>
                <a:cubicBezTo>
                  <a:pt x="2791838" y="1121924"/>
                  <a:pt x="2806430" y="985737"/>
                  <a:pt x="2816158" y="959796"/>
                </a:cubicBezTo>
                <a:cubicBezTo>
                  <a:pt x="2825886" y="933855"/>
                  <a:pt x="2683213" y="830094"/>
                  <a:pt x="2631332" y="823609"/>
                </a:cubicBezTo>
                <a:cubicBezTo>
                  <a:pt x="2579451" y="817124"/>
                  <a:pt x="2522707" y="903052"/>
                  <a:pt x="2504873" y="920886"/>
                </a:cubicBezTo>
                <a:cubicBezTo>
                  <a:pt x="2487039" y="938720"/>
                  <a:pt x="2505683" y="934666"/>
                  <a:pt x="2524328" y="930613"/>
                </a:cubicBezTo>
              </a:path>
            </a:pathLst>
          </a:cu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Freeform 18"/>
          <p:cNvSpPr/>
          <p:nvPr/>
        </p:nvSpPr>
        <p:spPr>
          <a:xfrm>
            <a:off x="4960938" y="3405188"/>
            <a:ext cx="3113087" cy="2509837"/>
          </a:xfrm>
          <a:custGeom>
            <a:avLst/>
            <a:gdLst>
              <a:gd name="connsiteX0" fmla="*/ 48639 w 3112851"/>
              <a:gd name="connsiteY0" fmla="*/ 2490281 h 2509736"/>
              <a:gd name="connsiteX1" fmla="*/ 0 w 3112851"/>
              <a:gd name="connsiteY1" fmla="*/ 1731523 h 2509736"/>
              <a:gd name="connsiteX2" fmla="*/ 29183 w 3112851"/>
              <a:gd name="connsiteY2" fmla="*/ 1108953 h 2509736"/>
              <a:gd name="connsiteX3" fmla="*/ 496111 w 3112851"/>
              <a:gd name="connsiteY3" fmla="*/ 943583 h 2509736"/>
              <a:gd name="connsiteX4" fmla="*/ 885217 w 3112851"/>
              <a:gd name="connsiteY4" fmla="*/ 1264596 h 2509736"/>
              <a:gd name="connsiteX5" fmla="*/ 904673 w 3112851"/>
              <a:gd name="connsiteY5" fmla="*/ 262647 h 2509736"/>
              <a:gd name="connsiteX6" fmla="*/ 1177047 w 3112851"/>
              <a:gd name="connsiteY6" fmla="*/ 38910 h 2509736"/>
              <a:gd name="connsiteX7" fmla="*/ 1848256 w 3112851"/>
              <a:gd name="connsiteY7" fmla="*/ 0 h 2509736"/>
              <a:gd name="connsiteX8" fmla="*/ 2178996 w 3112851"/>
              <a:gd name="connsiteY8" fmla="*/ 223736 h 2509736"/>
              <a:gd name="connsiteX9" fmla="*/ 2441643 w 3112851"/>
              <a:gd name="connsiteY9" fmla="*/ 661481 h 2509736"/>
              <a:gd name="connsiteX10" fmla="*/ 2937754 w 3112851"/>
              <a:gd name="connsiteY10" fmla="*/ 914400 h 2509736"/>
              <a:gd name="connsiteX11" fmla="*/ 3112851 w 3112851"/>
              <a:gd name="connsiteY11" fmla="*/ 1070042 h 2509736"/>
              <a:gd name="connsiteX12" fmla="*/ 2811294 w 3112851"/>
              <a:gd name="connsiteY12" fmla="*/ 1546698 h 2509736"/>
              <a:gd name="connsiteX13" fmla="*/ 2305456 w 3112851"/>
              <a:gd name="connsiteY13" fmla="*/ 1468876 h 2509736"/>
              <a:gd name="connsiteX14" fmla="*/ 2431915 w 3112851"/>
              <a:gd name="connsiteY14" fmla="*/ 826851 h 2509736"/>
              <a:gd name="connsiteX15" fmla="*/ 2247090 w 3112851"/>
              <a:gd name="connsiteY15" fmla="*/ 758757 h 2509736"/>
              <a:gd name="connsiteX16" fmla="*/ 1721796 w 3112851"/>
              <a:gd name="connsiteY16" fmla="*/ 787940 h 2509736"/>
              <a:gd name="connsiteX17" fmla="*/ 1614792 w 3112851"/>
              <a:gd name="connsiteY17" fmla="*/ 214008 h 2509736"/>
              <a:gd name="connsiteX18" fmla="*/ 1177047 w 3112851"/>
              <a:gd name="connsiteY18" fmla="*/ 379379 h 2509736"/>
              <a:gd name="connsiteX19" fmla="*/ 1060315 w 3112851"/>
              <a:gd name="connsiteY19" fmla="*/ 1225685 h 2509736"/>
              <a:gd name="connsiteX20" fmla="*/ 1313234 w 3112851"/>
              <a:gd name="connsiteY20" fmla="*/ 1566153 h 2509736"/>
              <a:gd name="connsiteX21" fmla="*/ 1070043 w 3112851"/>
              <a:gd name="connsiteY21" fmla="*/ 1741251 h 2509736"/>
              <a:gd name="connsiteX22" fmla="*/ 593388 w 3112851"/>
              <a:gd name="connsiteY22" fmla="*/ 1235413 h 2509736"/>
              <a:gd name="connsiteX23" fmla="*/ 272375 w 3112851"/>
              <a:gd name="connsiteY23" fmla="*/ 1264596 h 2509736"/>
              <a:gd name="connsiteX24" fmla="*/ 175098 w 3112851"/>
              <a:gd name="connsiteY24" fmla="*/ 1780162 h 2509736"/>
              <a:gd name="connsiteX25" fmla="*/ 175098 w 3112851"/>
              <a:gd name="connsiteY25" fmla="*/ 2509736 h 2509736"/>
              <a:gd name="connsiteX26" fmla="*/ 48639 w 3112851"/>
              <a:gd name="connsiteY26" fmla="*/ 2490281 h 250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12851" h="2509736">
                <a:moveTo>
                  <a:pt x="48639" y="2490281"/>
                </a:moveTo>
                <a:lnTo>
                  <a:pt x="0" y="1731523"/>
                </a:lnTo>
                <a:lnTo>
                  <a:pt x="29183" y="1108953"/>
                </a:lnTo>
                <a:lnTo>
                  <a:pt x="496111" y="943583"/>
                </a:lnTo>
                <a:lnTo>
                  <a:pt x="885217" y="1264596"/>
                </a:lnTo>
                <a:lnTo>
                  <a:pt x="904673" y="262647"/>
                </a:lnTo>
                <a:lnTo>
                  <a:pt x="1177047" y="38910"/>
                </a:lnTo>
                <a:lnTo>
                  <a:pt x="1848256" y="0"/>
                </a:lnTo>
                <a:lnTo>
                  <a:pt x="2178996" y="223736"/>
                </a:lnTo>
                <a:lnTo>
                  <a:pt x="2441643" y="661481"/>
                </a:lnTo>
                <a:lnTo>
                  <a:pt x="2937754" y="914400"/>
                </a:lnTo>
                <a:lnTo>
                  <a:pt x="3112851" y="1070042"/>
                </a:lnTo>
                <a:lnTo>
                  <a:pt x="2811294" y="1546698"/>
                </a:lnTo>
                <a:lnTo>
                  <a:pt x="2305456" y="1468876"/>
                </a:lnTo>
                <a:lnTo>
                  <a:pt x="2431915" y="826851"/>
                </a:lnTo>
                <a:lnTo>
                  <a:pt x="2247090" y="758757"/>
                </a:lnTo>
                <a:lnTo>
                  <a:pt x="1721796" y="787940"/>
                </a:lnTo>
                <a:lnTo>
                  <a:pt x="1614792" y="214008"/>
                </a:lnTo>
                <a:lnTo>
                  <a:pt x="1177047" y="379379"/>
                </a:lnTo>
                <a:lnTo>
                  <a:pt x="1060315" y="1225685"/>
                </a:lnTo>
                <a:lnTo>
                  <a:pt x="1313234" y="1566153"/>
                </a:lnTo>
                <a:lnTo>
                  <a:pt x="1070043" y="1741251"/>
                </a:lnTo>
                <a:lnTo>
                  <a:pt x="593388" y="1235413"/>
                </a:lnTo>
                <a:lnTo>
                  <a:pt x="272375" y="1264596"/>
                </a:lnTo>
                <a:lnTo>
                  <a:pt x="175098" y="1780162"/>
                </a:lnTo>
                <a:lnTo>
                  <a:pt x="175098" y="2509736"/>
                </a:lnTo>
                <a:lnTo>
                  <a:pt x="48639" y="2490281"/>
                </a:lnTo>
                <a:close/>
              </a:path>
            </a:pathLst>
          </a:custGeom>
          <a:solidFill>
            <a:srgbClr val="00B050">
              <a:alpha val="20000"/>
            </a:srgbClr>
          </a:solid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514350"/>
            <a:ext cx="3048000" cy="1466850"/>
          </a:xfrm>
        </p:spPr>
        <p:txBody>
          <a:bodyPr/>
          <a:lstStyle/>
          <a:p>
            <a:pPr eaLnBrk="1" hangingPunct="1"/>
            <a:r>
              <a:rPr lang="en-US" sz="3200" b="1" smtClean="0"/>
              <a:t>Bylaws and State Planning Goals</a:t>
            </a:r>
          </a:p>
        </p:txBody>
      </p:sp>
      <p:sp>
        <p:nvSpPr>
          <p:cNvPr id="3" name="Text Placeholder 2"/>
          <p:cNvSpPr>
            <a:spLocks noGrp="1"/>
          </p:cNvSpPr>
          <p:nvPr>
            <p:ph type="body" idx="2"/>
          </p:nvPr>
        </p:nvSpPr>
        <p:spPr>
          <a:xfrm>
            <a:off x="685800" y="2133600"/>
            <a:ext cx="2743200" cy="4114800"/>
          </a:xfrm>
        </p:spPr>
        <p:txBody>
          <a:bodyPr>
            <a:normAutofit lnSpcReduction="10000"/>
          </a:bodyPr>
          <a:lstStyle/>
          <a:p>
            <a:pPr eaLnBrk="1" fontAlgn="auto" hangingPunct="1">
              <a:spcAft>
                <a:spcPts val="0"/>
              </a:spcAft>
              <a:buClr>
                <a:schemeClr val="accent3"/>
              </a:buClr>
              <a:buFont typeface="Wingdings 2"/>
              <a:buNone/>
              <a:defRPr/>
            </a:pPr>
            <a:r>
              <a:rPr lang="en-US" sz="2000" dirty="0" smtClean="0"/>
              <a:t>Vermont law also states (24 VSA section 4410) that bylaws (both zoning and subdivision) “are adopted for the purposes set forth in section 4302”, the most relevant being, “(6) to maintain and improve the quality of air, water, wildlife and land resources.” </a:t>
            </a: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r>
              <a:rPr lang="en-US" sz="2000" dirty="0" smtClean="0"/>
              <a:t>So, do they?</a:t>
            </a:r>
            <a:endParaRPr lang="en-US" sz="2000" dirty="0"/>
          </a:p>
        </p:txBody>
      </p:sp>
      <p:pic>
        <p:nvPicPr>
          <p:cNvPr id="8196" name="Content Placeholder 4" descr="CFPP 018.jpg"/>
          <p:cNvPicPr>
            <a:picLocks noGrp="1" noChangeAspect="1"/>
          </p:cNvPicPr>
          <p:nvPr>
            <p:ph sz="half" idx="1"/>
          </p:nvPr>
        </p:nvPicPr>
        <p:blipFill>
          <a:blip r:embed="rId3" cstate="print"/>
          <a:srcRect/>
          <a:stretch>
            <a:fillRect/>
          </a:stretch>
        </p:blipFill>
        <p:spPr>
          <a:xfrm>
            <a:off x="3429000" y="2438400"/>
            <a:ext cx="5111750" cy="383381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1"/>
          <p:cNvSpPr>
            <a:spLocks noGrp="1"/>
          </p:cNvSpPr>
          <p:nvPr>
            <p:ph type="title"/>
          </p:nvPr>
        </p:nvSpPr>
        <p:spPr>
          <a:xfrm>
            <a:off x="457200" y="704850"/>
            <a:ext cx="8229600" cy="1143000"/>
          </a:xfrm>
        </p:spPr>
        <p:txBody>
          <a:bodyPr/>
          <a:lstStyle/>
          <a:p>
            <a:pPr eaLnBrk="1" hangingPunct="1"/>
            <a:r>
              <a:rPr lang="en-US" sz="1600" smtClean="0"/>
              <a:t>Graphics from </a:t>
            </a:r>
            <a:r>
              <a:rPr lang="en-US" sz="1600" u="sng" smtClean="0"/>
              <a:t>Dealing with Change in the Connecticut River Valley: A Design Manual for Conservation and Development</a:t>
            </a:r>
            <a:r>
              <a:rPr lang="en-US" sz="1600" smtClean="0"/>
              <a:t>, by Prof. Robert Yaro, Randall Arendt, Harry Dodson and Elizabeth Brabec, pgs 52-3.</a:t>
            </a:r>
          </a:p>
        </p:txBody>
      </p:sp>
      <p:sp>
        <p:nvSpPr>
          <p:cNvPr id="45059" name="Text Placeholder 12"/>
          <p:cNvSpPr>
            <a:spLocks noGrp="1"/>
          </p:cNvSpPr>
          <p:nvPr>
            <p:ph type="body" idx="1"/>
          </p:nvPr>
        </p:nvSpPr>
        <p:spPr>
          <a:xfrm>
            <a:off x="457200" y="1855788"/>
            <a:ext cx="4191000" cy="658812"/>
          </a:xfrm>
        </p:spPr>
        <p:txBody>
          <a:bodyPr/>
          <a:lstStyle/>
          <a:p>
            <a:pPr eaLnBrk="1" hangingPunct="1"/>
            <a:r>
              <a:rPr lang="en-US" smtClean="0"/>
              <a:t>You can let them go here . . .</a:t>
            </a:r>
          </a:p>
        </p:txBody>
      </p:sp>
      <p:sp>
        <p:nvSpPr>
          <p:cNvPr id="45060" name="Text Placeholder 14"/>
          <p:cNvSpPr>
            <a:spLocks noGrp="1"/>
          </p:cNvSpPr>
          <p:nvPr>
            <p:ph type="body" sz="half" idx="3"/>
          </p:nvPr>
        </p:nvSpPr>
        <p:spPr>
          <a:xfrm>
            <a:off x="4645025" y="1860550"/>
            <a:ext cx="4041775" cy="654050"/>
          </a:xfrm>
        </p:spPr>
        <p:txBody>
          <a:bodyPr/>
          <a:lstStyle/>
          <a:p>
            <a:pPr eaLnBrk="1" hangingPunct="1"/>
            <a:r>
              <a:rPr lang="en-US" smtClean="0"/>
              <a:t>or tell them they can’t.</a:t>
            </a:r>
          </a:p>
        </p:txBody>
      </p:sp>
      <p:pic>
        <p:nvPicPr>
          <p:cNvPr id="45061" name="Picture 5"/>
          <p:cNvPicPr>
            <a:picLocks noGrp="1" noChangeAspect="1" noChangeArrowheads="1"/>
          </p:cNvPicPr>
          <p:nvPr>
            <p:ph sz="quarter" idx="2"/>
          </p:nvPr>
        </p:nvPicPr>
        <p:blipFill>
          <a:blip r:embed="rId2" cstate="print"/>
          <a:srcRect/>
          <a:stretch>
            <a:fillRect/>
          </a:stretch>
        </p:blipFill>
        <p:spPr>
          <a:xfrm>
            <a:off x="962025" y="2514600"/>
            <a:ext cx="3030538" cy="3846513"/>
          </a:xfrm>
        </p:spPr>
      </p:pic>
      <p:pic>
        <p:nvPicPr>
          <p:cNvPr id="45062" name="Picture 6"/>
          <p:cNvPicPr>
            <a:picLocks noGrp="1" noChangeAspect="1" noChangeArrowheads="1"/>
          </p:cNvPicPr>
          <p:nvPr>
            <p:ph sz="quarter" idx="4"/>
          </p:nvPr>
        </p:nvPicPr>
        <p:blipFill>
          <a:blip r:embed="rId3" cstate="print"/>
          <a:srcRect/>
          <a:stretch>
            <a:fillRect/>
          </a:stretch>
        </p:blipFill>
        <p:spPr>
          <a:xfrm>
            <a:off x="5199063" y="2514600"/>
            <a:ext cx="2933700" cy="384651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
          <p:cNvSpPr>
            <a:spLocks noGrp="1"/>
          </p:cNvSpPr>
          <p:nvPr>
            <p:ph type="sldNum" sz="quarter" idx="12"/>
          </p:nvPr>
        </p:nvSpPr>
        <p:spPr/>
        <p:txBody>
          <a:bodyPr/>
          <a:lstStyle/>
          <a:p>
            <a:pPr>
              <a:defRPr/>
            </a:pPr>
            <a:fld id="{7D87573D-A595-4859-A4D0-B86957962759}" type="slidenum">
              <a:rPr lang="en-US" altLang="en-US"/>
              <a:pPr>
                <a:defRPr/>
              </a:pPr>
              <a:t>41</a:t>
            </a:fld>
            <a:endParaRPr lang="en-US" altLang="en-US"/>
          </a:p>
        </p:txBody>
      </p:sp>
      <p:sp>
        <p:nvSpPr>
          <p:cNvPr id="46083" name="Rectangle 2"/>
          <p:cNvSpPr>
            <a:spLocks noGrp="1" noChangeArrowheads="1"/>
          </p:cNvSpPr>
          <p:nvPr>
            <p:ph type="title"/>
          </p:nvPr>
        </p:nvSpPr>
        <p:spPr>
          <a:xfrm>
            <a:off x="457200" y="838200"/>
            <a:ext cx="7543800" cy="865188"/>
          </a:xfrm>
        </p:spPr>
        <p:txBody>
          <a:bodyPr/>
          <a:lstStyle/>
          <a:p>
            <a:pPr eaLnBrk="1" hangingPunct="1"/>
            <a:r>
              <a:rPr lang="en-US" smtClean="0"/>
              <a:t>Clustering and Density:</a:t>
            </a:r>
            <a:endParaRPr lang="en-US" sz="2800" smtClean="0"/>
          </a:p>
        </p:txBody>
      </p:sp>
      <p:sp>
        <p:nvSpPr>
          <p:cNvPr id="46084" name="Rectangle 3"/>
          <p:cNvSpPr>
            <a:spLocks noGrp="1" noChangeArrowheads="1"/>
          </p:cNvSpPr>
          <p:nvPr>
            <p:ph type="body" idx="1"/>
          </p:nvPr>
        </p:nvSpPr>
        <p:spPr>
          <a:xfrm>
            <a:off x="381000" y="1752600"/>
            <a:ext cx="8229600" cy="4302125"/>
          </a:xfrm>
        </p:spPr>
        <p:txBody>
          <a:bodyPr/>
          <a:lstStyle/>
          <a:p>
            <a:pPr eaLnBrk="1" hangingPunct="1"/>
            <a:r>
              <a:rPr lang="en-US" sz="2000" smtClean="0"/>
              <a:t>Density is an idea that gives you the SAME number of buildings per original parcel, while not requiring large lots and ensuring the remainder stays undeveloped.</a:t>
            </a:r>
          </a:p>
          <a:p>
            <a:pPr eaLnBrk="1" hangingPunct="1"/>
            <a:r>
              <a:rPr lang="en-US" sz="2000" smtClean="0"/>
              <a:t>Can lessen development costs and still preserve land value, while meeting conservation objectives.</a:t>
            </a:r>
          </a:p>
        </p:txBody>
      </p:sp>
      <p:sp>
        <p:nvSpPr>
          <p:cNvPr id="46085" name="Rectangle 4"/>
          <p:cNvSpPr>
            <a:spLocks noChangeArrowheads="1"/>
          </p:cNvSpPr>
          <p:nvPr/>
        </p:nvSpPr>
        <p:spPr bwMode="auto">
          <a:xfrm>
            <a:off x="609600" y="3810000"/>
            <a:ext cx="2971800" cy="2438400"/>
          </a:xfrm>
          <a:prstGeom prst="rect">
            <a:avLst/>
          </a:prstGeom>
          <a:solidFill>
            <a:srgbClr val="92D050"/>
          </a:solidFill>
          <a:ln w="9525">
            <a:solidFill>
              <a:schemeClr val="tx1"/>
            </a:solidFill>
            <a:miter lim="800000"/>
            <a:headEnd/>
            <a:tailEnd/>
          </a:ln>
        </p:spPr>
        <p:txBody>
          <a:bodyPr wrap="none" anchor="ctr"/>
          <a:lstStyle/>
          <a:p>
            <a:endParaRPr lang="en-US">
              <a:latin typeface="Constantia" pitchFamily="18" charset="0"/>
            </a:endParaRPr>
          </a:p>
        </p:txBody>
      </p:sp>
      <p:sp>
        <p:nvSpPr>
          <p:cNvPr id="46086" name="Text Box 5"/>
          <p:cNvSpPr txBox="1">
            <a:spLocks noChangeArrowheads="1"/>
          </p:cNvSpPr>
          <p:nvPr/>
        </p:nvSpPr>
        <p:spPr bwMode="auto">
          <a:xfrm>
            <a:off x="4114800" y="3962400"/>
            <a:ext cx="533400" cy="366713"/>
          </a:xfrm>
          <a:prstGeom prst="rect">
            <a:avLst/>
          </a:prstGeom>
          <a:noFill/>
          <a:ln w="9525">
            <a:noFill/>
            <a:miter lim="800000"/>
            <a:headEnd/>
            <a:tailEnd/>
          </a:ln>
        </p:spPr>
        <p:txBody>
          <a:bodyPr>
            <a:spAutoFit/>
          </a:bodyPr>
          <a:lstStyle/>
          <a:p>
            <a:pPr>
              <a:spcBef>
                <a:spcPct val="50000"/>
              </a:spcBef>
            </a:pPr>
            <a:r>
              <a:rPr lang="en-US">
                <a:latin typeface="Constantia" pitchFamily="18" charset="0"/>
              </a:rPr>
              <a:t>OR</a:t>
            </a:r>
          </a:p>
        </p:txBody>
      </p:sp>
      <p:sp>
        <p:nvSpPr>
          <p:cNvPr id="46087" name="Rectangle 6"/>
          <p:cNvSpPr>
            <a:spLocks noChangeArrowheads="1"/>
          </p:cNvSpPr>
          <p:nvPr/>
        </p:nvSpPr>
        <p:spPr bwMode="auto">
          <a:xfrm>
            <a:off x="5029200" y="3810000"/>
            <a:ext cx="2819400" cy="2438400"/>
          </a:xfrm>
          <a:prstGeom prst="rect">
            <a:avLst/>
          </a:prstGeom>
          <a:solidFill>
            <a:srgbClr val="92D050"/>
          </a:solidFill>
          <a:ln w="9525">
            <a:solidFill>
              <a:schemeClr val="tx1"/>
            </a:solidFill>
            <a:miter lim="800000"/>
            <a:headEnd/>
            <a:tailEnd/>
          </a:ln>
        </p:spPr>
        <p:txBody>
          <a:bodyPr wrap="none" anchor="ctr"/>
          <a:lstStyle/>
          <a:p>
            <a:endParaRPr lang="en-US">
              <a:latin typeface="Constantia" pitchFamily="18" charset="0"/>
            </a:endParaRPr>
          </a:p>
        </p:txBody>
      </p:sp>
      <p:grpSp>
        <p:nvGrpSpPr>
          <p:cNvPr id="2" name="Group 13"/>
          <p:cNvGrpSpPr>
            <a:grpSpLocks/>
          </p:cNvGrpSpPr>
          <p:nvPr/>
        </p:nvGrpSpPr>
        <p:grpSpPr bwMode="auto">
          <a:xfrm>
            <a:off x="1219200" y="4191000"/>
            <a:ext cx="381000" cy="304800"/>
            <a:chOff x="1536" y="2448"/>
            <a:chExt cx="816" cy="432"/>
          </a:xfrm>
        </p:grpSpPr>
        <p:sp>
          <p:nvSpPr>
            <p:cNvPr id="46132" name="Rectangle 14"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33" name="AutoShape 15"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34" name="Rectangle 16"/>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35" name="Rectangle 17"/>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36" name="Rectangle 18"/>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114743" name="AutoShape 55" descr="Wide downward diagonal"/>
          <p:cNvSpPr>
            <a:spLocks noChangeArrowheads="1"/>
          </p:cNvSpPr>
          <p:nvPr/>
        </p:nvSpPr>
        <p:spPr bwMode="auto">
          <a:xfrm rot="10800000">
            <a:off x="5029200" y="3810000"/>
            <a:ext cx="2819400" cy="2362200"/>
          </a:xfrm>
          <a:prstGeom prst="rtTriangle">
            <a:avLst/>
          </a:prstGeom>
          <a:solidFill>
            <a:srgbClr val="2A6C5C"/>
          </a:solidFill>
          <a:ln w="9525">
            <a:solidFill>
              <a:schemeClr val="tx1"/>
            </a:solidFill>
            <a:miter lim="800000"/>
            <a:headEnd/>
            <a:tailEnd/>
          </a:ln>
        </p:spPr>
        <p:txBody>
          <a:bodyPr wrap="none" anchor="ctr"/>
          <a:lstStyle/>
          <a:p>
            <a:endParaRPr lang="en-US">
              <a:latin typeface="Constantia" pitchFamily="18" charset="0"/>
            </a:endParaRPr>
          </a:p>
        </p:txBody>
      </p:sp>
      <p:grpSp>
        <p:nvGrpSpPr>
          <p:cNvPr id="3" name="Group 56"/>
          <p:cNvGrpSpPr>
            <a:grpSpLocks/>
          </p:cNvGrpSpPr>
          <p:nvPr/>
        </p:nvGrpSpPr>
        <p:grpSpPr bwMode="auto">
          <a:xfrm>
            <a:off x="2590800" y="5257800"/>
            <a:ext cx="381000" cy="304800"/>
            <a:chOff x="1536" y="2448"/>
            <a:chExt cx="816" cy="432"/>
          </a:xfrm>
        </p:grpSpPr>
        <p:sp>
          <p:nvSpPr>
            <p:cNvPr id="46127" name="Rectangle 57"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28" name="AutoShape 58"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29" name="Rectangle 59"/>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30" name="Rectangle 60"/>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31" name="Rectangle 61"/>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4" name="Group 62"/>
          <p:cNvGrpSpPr>
            <a:grpSpLocks/>
          </p:cNvGrpSpPr>
          <p:nvPr/>
        </p:nvGrpSpPr>
        <p:grpSpPr bwMode="auto">
          <a:xfrm>
            <a:off x="1219200" y="5257800"/>
            <a:ext cx="381000" cy="304800"/>
            <a:chOff x="1536" y="2448"/>
            <a:chExt cx="816" cy="432"/>
          </a:xfrm>
        </p:grpSpPr>
        <p:sp>
          <p:nvSpPr>
            <p:cNvPr id="46122" name="Rectangle 63"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23" name="AutoShape 64"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24" name="Rectangle 65"/>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25" name="Rectangle 66"/>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26" name="Rectangle 67"/>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5" name="Group 68"/>
          <p:cNvGrpSpPr>
            <a:grpSpLocks/>
          </p:cNvGrpSpPr>
          <p:nvPr/>
        </p:nvGrpSpPr>
        <p:grpSpPr bwMode="auto">
          <a:xfrm>
            <a:off x="2514600" y="4191000"/>
            <a:ext cx="381000" cy="304800"/>
            <a:chOff x="1536" y="2448"/>
            <a:chExt cx="816" cy="432"/>
          </a:xfrm>
        </p:grpSpPr>
        <p:sp>
          <p:nvSpPr>
            <p:cNvPr id="46117" name="Rectangle 69"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18" name="AutoShape 70"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19" name="Rectangle 71"/>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20" name="Rectangle 72"/>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21" name="Rectangle 73"/>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6" name="Group 74"/>
          <p:cNvGrpSpPr>
            <a:grpSpLocks/>
          </p:cNvGrpSpPr>
          <p:nvPr/>
        </p:nvGrpSpPr>
        <p:grpSpPr bwMode="auto">
          <a:xfrm>
            <a:off x="5257800" y="4724400"/>
            <a:ext cx="381000" cy="304800"/>
            <a:chOff x="1536" y="2448"/>
            <a:chExt cx="816" cy="432"/>
          </a:xfrm>
        </p:grpSpPr>
        <p:sp>
          <p:nvSpPr>
            <p:cNvPr id="46112" name="Rectangle 75"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13" name="AutoShape 76"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14" name="Rectangle 77"/>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15" name="Rectangle 78"/>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16" name="Rectangle 79"/>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7" name="Group 80"/>
          <p:cNvGrpSpPr>
            <a:grpSpLocks/>
          </p:cNvGrpSpPr>
          <p:nvPr/>
        </p:nvGrpSpPr>
        <p:grpSpPr bwMode="auto">
          <a:xfrm>
            <a:off x="6477000" y="5638800"/>
            <a:ext cx="381000" cy="304800"/>
            <a:chOff x="1536" y="2448"/>
            <a:chExt cx="816" cy="432"/>
          </a:xfrm>
        </p:grpSpPr>
        <p:sp>
          <p:nvSpPr>
            <p:cNvPr id="46107" name="Rectangle 81"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08" name="AutoShape 82"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09" name="Rectangle 83"/>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10" name="Rectangle 84"/>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11" name="Rectangle 85"/>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8" name="Group 86"/>
          <p:cNvGrpSpPr>
            <a:grpSpLocks/>
          </p:cNvGrpSpPr>
          <p:nvPr/>
        </p:nvGrpSpPr>
        <p:grpSpPr bwMode="auto">
          <a:xfrm>
            <a:off x="5257800" y="5562600"/>
            <a:ext cx="381000" cy="304800"/>
            <a:chOff x="1536" y="2448"/>
            <a:chExt cx="816" cy="432"/>
          </a:xfrm>
        </p:grpSpPr>
        <p:sp>
          <p:nvSpPr>
            <p:cNvPr id="46102" name="Rectangle 87"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03" name="AutoShape 88"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104" name="Rectangle 89"/>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05" name="Rectangle 90"/>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06" name="Rectangle 91"/>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9" name="Group 92"/>
          <p:cNvGrpSpPr>
            <a:grpSpLocks/>
          </p:cNvGrpSpPr>
          <p:nvPr/>
        </p:nvGrpSpPr>
        <p:grpSpPr bwMode="auto">
          <a:xfrm>
            <a:off x="5943600" y="5029200"/>
            <a:ext cx="381000" cy="304800"/>
            <a:chOff x="1536" y="2448"/>
            <a:chExt cx="816" cy="432"/>
          </a:xfrm>
        </p:grpSpPr>
        <p:sp>
          <p:nvSpPr>
            <p:cNvPr id="46097" name="Rectangle 93"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098" name="AutoShape 94"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6099" name="Rectangle 95"/>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6100" name="Rectangle 96"/>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6101" name="Rectangle 97"/>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14743"/>
                                        </p:tgtEl>
                                        <p:attrNameLst>
                                          <p:attrName>style.visibility</p:attrName>
                                        </p:attrNameLst>
                                      </p:cBhvr>
                                      <p:to>
                                        <p:strVal val="visible"/>
                                      </p:to>
                                    </p:set>
                                    <p:animEffect transition="in" filter="fade">
                                      <p:cBhvr>
                                        <p:cTn id="34" dur="2000"/>
                                        <p:tgtEl>
                                          <p:spTgt spid="114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Clustering and Density</a:t>
            </a:r>
          </a:p>
        </p:txBody>
      </p:sp>
      <p:sp>
        <p:nvSpPr>
          <p:cNvPr id="47107" name="Content Placeholder 2"/>
          <p:cNvSpPr>
            <a:spLocks noGrp="1"/>
          </p:cNvSpPr>
          <p:nvPr>
            <p:ph idx="1"/>
          </p:nvPr>
        </p:nvSpPr>
        <p:spPr/>
        <p:txBody>
          <a:bodyPr/>
          <a:lstStyle/>
          <a:p>
            <a:pPr eaLnBrk="1" hangingPunct="1"/>
            <a:r>
              <a:rPr lang="en-US" smtClean="0"/>
              <a:t>Bonuses can be added to make additional conservation  even more attractive.</a:t>
            </a:r>
          </a:p>
        </p:txBody>
      </p:sp>
      <p:sp>
        <p:nvSpPr>
          <p:cNvPr id="47108" name="Rectangle 4"/>
          <p:cNvSpPr>
            <a:spLocks noChangeArrowheads="1"/>
          </p:cNvSpPr>
          <p:nvPr/>
        </p:nvSpPr>
        <p:spPr bwMode="auto">
          <a:xfrm>
            <a:off x="990600" y="2895600"/>
            <a:ext cx="2057400" cy="3048000"/>
          </a:xfrm>
          <a:prstGeom prst="rect">
            <a:avLst/>
          </a:prstGeom>
          <a:solidFill>
            <a:srgbClr val="00B050"/>
          </a:solidFill>
          <a:ln w="9525">
            <a:solidFill>
              <a:schemeClr val="tx1"/>
            </a:solidFill>
            <a:miter lim="800000"/>
            <a:headEnd/>
            <a:tailEnd/>
          </a:ln>
        </p:spPr>
        <p:txBody>
          <a:bodyPr wrap="none" anchor="ctr"/>
          <a:lstStyle/>
          <a:p>
            <a:endParaRPr lang="en-US">
              <a:latin typeface="Constantia" pitchFamily="18" charset="0"/>
            </a:endParaRPr>
          </a:p>
        </p:txBody>
      </p:sp>
      <p:sp>
        <p:nvSpPr>
          <p:cNvPr id="47109" name="Text Box 5"/>
          <p:cNvSpPr txBox="1">
            <a:spLocks noChangeArrowheads="1"/>
          </p:cNvSpPr>
          <p:nvPr/>
        </p:nvSpPr>
        <p:spPr bwMode="auto">
          <a:xfrm>
            <a:off x="4343400" y="3962400"/>
            <a:ext cx="533400" cy="366713"/>
          </a:xfrm>
          <a:prstGeom prst="rect">
            <a:avLst/>
          </a:prstGeom>
          <a:noFill/>
          <a:ln w="9525">
            <a:noFill/>
            <a:miter lim="800000"/>
            <a:headEnd/>
            <a:tailEnd/>
          </a:ln>
        </p:spPr>
        <p:txBody>
          <a:bodyPr>
            <a:spAutoFit/>
          </a:bodyPr>
          <a:lstStyle/>
          <a:p>
            <a:pPr>
              <a:spcBef>
                <a:spcPct val="50000"/>
              </a:spcBef>
            </a:pPr>
            <a:r>
              <a:rPr lang="en-US"/>
              <a:t>OR</a:t>
            </a:r>
          </a:p>
        </p:txBody>
      </p:sp>
      <p:sp>
        <p:nvSpPr>
          <p:cNvPr id="47110" name="Rectangle 6"/>
          <p:cNvSpPr>
            <a:spLocks noChangeArrowheads="1"/>
          </p:cNvSpPr>
          <p:nvPr/>
        </p:nvSpPr>
        <p:spPr bwMode="auto">
          <a:xfrm>
            <a:off x="3657600" y="2895600"/>
            <a:ext cx="1981200" cy="3048000"/>
          </a:xfrm>
          <a:prstGeom prst="rect">
            <a:avLst/>
          </a:prstGeom>
          <a:solidFill>
            <a:srgbClr val="00B050"/>
          </a:solidFill>
          <a:ln w="9525">
            <a:solidFill>
              <a:schemeClr val="tx1"/>
            </a:solidFill>
            <a:miter lim="800000"/>
            <a:headEnd/>
            <a:tailEnd/>
          </a:ln>
        </p:spPr>
        <p:txBody>
          <a:bodyPr wrap="none" anchor="ctr"/>
          <a:lstStyle/>
          <a:p>
            <a:endParaRPr lang="en-US">
              <a:latin typeface="Constantia" pitchFamily="18" charset="0"/>
            </a:endParaRPr>
          </a:p>
        </p:txBody>
      </p:sp>
      <p:grpSp>
        <p:nvGrpSpPr>
          <p:cNvPr id="2" name="Group 7"/>
          <p:cNvGrpSpPr>
            <a:grpSpLocks/>
          </p:cNvGrpSpPr>
          <p:nvPr/>
        </p:nvGrpSpPr>
        <p:grpSpPr bwMode="auto">
          <a:xfrm>
            <a:off x="1752600" y="3505200"/>
            <a:ext cx="381000" cy="304800"/>
            <a:chOff x="1536" y="2448"/>
            <a:chExt cx="816" cy="432"/>
          </a:xfrm>
        </p:grpSpPr>
        <p:sp>
          <p:nvSpPr>
            <p:cNvPr id="47181" name="Rectangle 8"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82" name="AutoShape 9"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83" name="Rectangle 10"/>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84" name="Rectangle 11"/>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85" name="Rectangle 12"/>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3" name="Group 20"/>
          <p:cNvGrpSpPr>
            <a:grpSpLocks/>
          </p:cNvGrpSpPr>
          <p:nvPr/>
        </p:nvGrpSpPr>
        <p:grpSpPr bwMode="auto">
          <a:xfrm>
            <a:off x="1828800" y="4724400"/>
            <a:ext cx="381000" cy="304800"/>
            <a:chOff x="1536" y="2448"/>
            <a:chExt cx="816" cy="432"/>
          </a:xfrm>
        </p:grpSpPr>
        <p:sp>
          <p:nvSpPr>
            <p:cNvPr id="47176" name="Rectangle 21"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77" name="AutoShape 22"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78" name="Rectangle 23"/>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79" name="Rectangle 24"/>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80" name="Rectangle 25"/>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4" name="Group 32"/>
          <p:cNvGrpSpPr>
            <a:grpSpLocks/>
          </p:cNvGrpSpPr>
          <p:nvPr/>
        </p:nvGrpSpPr>
        <p:grpSpPr bwMode="auto">
          <a:xfrm>
            <a:off x="4648200" y="5257800"/>
            <a:ext cx="381000" cy="304800"/>
            <a:chOff x="1536" y="2448"/>
            <a:chExt cx="816" cy="432"/>
          </a:xfrm>
        </p:grpSpPr>
        <p:sp>
          <p:nvSpPr>
            <p:cNvPr id="47171" name="Rectangle 33"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72" name="AutoShape 34"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73" name="Rectangle 35"/>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74" name="Rectangle 36"/>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75" name="Rectangle 37"/>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5" name="Group 38"/>
          <p:cNvGrpSpPr>
            <a:grpSpLocks/>
          </p:cNvGrpSpPr>
          <p:nvPr/>
        </p:nvGrpSpPr>
        <p:grpSpPr bwMode="auto">
          <a:xfrm>
            <a:off x="6781800" y="4724400"/>
            <a:ext cx="381000" cy="304800"/>
            <a:chOff x="1536" y="2448"/>
            <a:chExt cx="816" cy="432"/>
          </a:xfrm>
        </p:grpSpPr>
        <p:sp>
          <p:nvSpPr>
            <p:cNvPr id="47166" name="Rectangle 39"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67" name="AutoShape 40"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68" name="Rectangle 41"/>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69" name="Rectangle 42"/>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70" name="Rectangle 43"/>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6" name="Group 44"/>
          <p:cNvGrpSpPr>
            <a:grpSpLocks/>
          </p:cNvGrpSpPr>
          <p:nvPr/>
        </p:nvGrpSpPr>
        <p:grpSpPr bwMode="auto">
          <a:xfrm>
            <a:off x="3962400" y="4876800"/>
            <a:ext cx="381000" cy="304800"/>
            <a:chOff x="1536" y="2448"/>
            <a:chExt cx="816" cy="432"/>
          </a:xfrm>
        </p:grpSpPr>
        <p:sp>
          <p:nvSpPr>
            <p:cNvPr id="47161" name="Rectangle 45"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62" name="AutoShape 46"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63" name="Rectangle 47"/>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64" name="Rectangle 48"/>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65" name="Rectangle 49"/>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7" name="Group 50"/>
          <p:cNvGrpSpPr>
            <a:grpSpLocks/>
          </p:cNvGrpSpPr>
          <p:nvPr/>
        </p:nvGrpSpPr>
        <p:grpSpPr bwMode="auto">
          <a:xfrm>
            <a:off x="3886200" y="4114800"/>
            <a:ext cx="381000" cy="304800"/>
            <a:chOff x="1536" y="2448"/>
            <a:chExt cx="816" cy="432"/>
          </a:xfrm>
        </p:grpSpPr>
        <p:sp>
          <p:nvSpPr>
            <p:cNvPr id="47156" name="Rectangle 51"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57" name="AutoShape 52"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58" name="Rectangle 53"/>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59" name="Rectangle 54"/>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60" name="Rectangle 55"/>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47117" name="Rectangle 56"/>
          <p:cNvSpPr>
            <a:spLocks noChangeArrowheads="1"/>
          </p:cNvSpPr>
          <p:nvPr/>
        </p:nvSpPr>
        <p:spPr bwMode="auto">
          <a:xfrm>
            <a:off x="6248400" y="2895600"/>
            <a:ext cx="1981200" cy="3048000"/>
          </a:xfrm>
          <a:prstGeom prst="rect">
            <a:avLst/>
          </a:prstGeom>
          <a:solidFill>
            <a:srgbClr val="00B050"/>
          </a:solidFill>
          <a:ln w="9525">
            <a:solidFill>
              <a:schemeClr val="tx1"/>
            </a:solidFill>
            <a:miter lim="800000"/>
            <a:headEnd/>
            <a:tailEnd/>
          </a:ln>
        </p:spPr>
        <p:txBody>
          <a:bodyPr wrap="none" anchor="ctr"/>
          <a:lstStyle/>
          <a:p>
            <a:endParaRPr lang="en-US">
              <a:latin typeface="Constantia" pitchFamily="18" charset="0"/>
            </a:endParaRPr>
          </a:p>
        </p:txBody>
      </p:sp>
      <p:grpSp>
        <p:nvGrpSpPr>
          <p:cNvPr id="8" name="Group 57"/>
          <p:cNvGrpSpPr>
            <a:grpSpLocks/>
          </p:cNvGrpSpPr>
          <p:nvPr/>
        </p:nvGrpSpPr>
        <p:grpSpPr bwMode="auto">
          <a:xfrm>
            <a:off x="7239000" y="5181600"/>
            <a:ext cx="381000" cy="304800"/>
            <a:chOff x="1536" y="2448"/>
            <a:chExt cx="816" cy="432"/>
          </a:xfrm>
        </p:grpSpPr>
        <p:sp>
          <p:nvSpPr>
            <p:cNvPr id="47151" name="Rectangle 58"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52" name="AutoShape 59"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53" name="Rectangle 60"/>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54" name="Rectangle 61"/>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55" name="Rectangle 62"/>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9" name="Group 63"/>
          <p:cNvGrpSpPr>
            <a:grpSpLocks/>
          </p:cNvGrpSpPr>
          <p:nvPr/>
        </p:nvGrpSpPr>
        <p:grpSpPr bwMode="auto">
          <a:xfrm>
            <a:off x="6400800" y="5486400"/>
            <a:ext cx="381000" cy="304800"/>
            <a:chOff x="1536" y="2448"/>
            <a:chExt cx="816" cy="432"/>
          </a:xfrm>
        </p:grpSpPr>
        <p:sp>
          <p:nvSpPr>
            <p:cNvPr id="47146" name="Rectangle 64"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47" name="AutoShape 65"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48" name="Rectangle 66"/>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49" name="Rectangle 67"/>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50" name="Rectangle 68"/>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10" name="Group 69"/>
          <p:cNvGrpSpPr>
            <a:grpSpLocks/>
          </p:cNvGrpSpPr>
          <p:nvPr/>
        </p:nvGrpSpPr>
        <p:grpSpPr bwMode="auto">
          <a:xfrm>
            <a:off x="6934200" y="5486400"/>
            <a:ext cx="381000" cy="304800"/>
            <a:chOff x="1536" y="2448"/>
            <a:chExt cx="816" cy="432"/>
          </a:xfrm>
        </p:grpSpPr>
        <p:sp>
          <p:nvSpPr>
            <p:cNvPr id="47141" name="Rectangle 70"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42" name="AutoShape 71"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43" name="Rectangle 72"/>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44" name="Rectangle 73"/>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45" name="Rectangle 74"/>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11" name="Group 75"/>
          <p:cNvGrpSpPr>
            <a:grpSpLocks/>
          </p:cNvGrpSpPr>
          <p:nvPr/>
        </p:nvGrpSpPr>
        <p:grpSpPr bwMode="auto">
          <a:xfrm>
            <a:off x="6629400" y="5181600"/>
            <a:ext cx="381000" cy="304800"/>
            <a:chOff x="1536" y="2448"/>
            <a:chExt cx="816" cy="432"/>
          </a:xfrm>
        </p:grpSpPr>
        <p:sp>
          <p:nvSpPr>
            <p:cNvPr id="47136" name="Rectangle 76"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37" name="AutoShape 77"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38" name="Rectangle 78"/>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39" name="Rectangle 79"/>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40" name="Rectangle 80"/>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grpSp>
        <p:nvGrpSpPr>
          <p:cNvPr id="12" name="Group 81"/>
          <p:cNvGrpSpPr>
            <a:grpSpLocks/>
          </p:cNvGrpSpPr>
          <p:nvPr/>
        </p:nvGrpSpPr>
        <p:grpSpPr bwMode="auto">
          <a:xfrm>
            <a:off x="7543800" y="5486400"/>
            <a:ext cx="381000" cy="304800"/>
            <a:chOff x="1536" y="2448"/>
            <a:chExt cx="816" cy="432"/>
          </a:xfrm>
        </p:grpSpPr>
        <p:sp>
          <p:nvSpPr>
            <p:cNvPr id="47131" name="Rectangle 82"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32" name="AutoShape 83"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33" name="Rectangle 84"/>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34" name="Rectangle 85"/>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35" name="Rectangle 86"/>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sp>
        <p:nvSpPr>
          <p:cNvPr id="47123" name="Rectangle 88" descr="Wide downward diagonal"/>
          <p:cNvSpPr>
            <a:spLocks noChangeArrowheads="1"/>
          </p:cNvSpPr>
          <p:nvPr/>
        </p:nvSpPr>
        <p:spPr bwMode="auto">
          <a:xfrm>
            <a:off x="3657600" y="2895600"/>
            <a:ext cx="1981200" cy="1600200"/>
          </a:xfrm>
          <a:prstGeom prst="rect">
            <a:avLst/>
          </a:prstGeom>
          <a:solidFill>
            <a:srgbClr val="2A6C5C"/>
          </a:solidFill>
          <a:ln w="9525">
            <a:solidFill>
              <a:schemeClr val="tx1"/>
            </a:solidFill>
            <a:miter lim="800000"/>
            <a:headEnd/>
            <a:tailEnd/>
          </a:ln>
        </p:spPr>
        <p:txBody>
          <a:bodyPr wrap="none" anchor="ctr"/>
          <a:lstStyle/>
          <a:p>
            <a:endParaRPr lang="en-US">
              <a:latin typeface="Constantia" pitchFamily="18" charset="0"/>
            </a:endParaRPr>
          </a:p>
        </p:txBody>
      </p:sp>
      <p:sp>
        <p:nvSpPr>
          <p:cNvPr id="47124" name="Rectangle 89" descr="Wide downward diagonal"/>
          <p:cNvSpPr>
            <a:spLocks noChangeArrowheads="1"/>
          </p:cNvSpPr>
          <p:nvPr/>
        </p:nvSpPr>
        <p:spPr bwMode="auto">
          <a:xfrm>
            <a:off x="6248400" y="2895600"/>
            <a:ext cx="1981200" cy="2209800"/>
          </a:xfrm>
          <a:prstGeom prst="rect">
            <a:avLst/>
          </a:prstGeom>
          <a:solidFill>
            <a:srgbClr val="2A6C5C"/>
          </a:solidFill>
          <a:ln w="9525">
            <a:solidFill>
              <a:schemeClr val="tx1"/>
            </a:solidFill>
            <a:miter lim="800000"/>
            <a:headEnd/>
            <a:tailEnd/>
          </a:ln>
        </p:spPr>
        <p:txBody>
          <a:bodyPr wrap="none" anchor="ctr"/>
          <a:lstStyle/>
          <a:p>
            <a:endParaRPr lang="en-US">
              <a:latin typeface="Constantia" pitchFamily="18" charset="0"/>
            </a:endParaRPr>
          </a:p>
        </p:txBody>
      </p:sp>
      <p:grpSp>
        <p:nvGrpSpPr>
          <p:cNvPr id="13" name="Group 90"/>
          <p:cNvGrpSpPr>
            <a:grpSpLocks/>
          </p:cNvGrpSpPr>
          <p:nvPr/>
        </p:nvGrpSpPr>
        <p:grpSpPr bwMode="auto">
          <a:xfrm>
            <a:off x="5029200" y="4953000"/>
            <a:ext cx="381000" cy="304800"/>
            <a:chOff x="1536" y="2448"/>
            <a:chExt cx="816" cy="432"/>
          </a:xfrm>
        </p:grpSpPr>
        <p:sp>
          <p:nvSpPr>
            <p:cNvPr id="47126" name="Rectangle 91" descr="Light horizontal"/>
            <p:cNvSpPr>
              <a:spLocks noChangeArrowheads="1"/>
            </p:cNvSpPr>
            <p:nvPr/>
          </p:nvSpPr>
          <p:spPr bwMode="auto">
            <a:xfrm>
              <a:off x="1632" y="2640"/>
              <a:ext cx="624" cy="240"/>
            </a:xfrm>
            <a:prstGeom prst="rect">
              <a:avLst/>
            </a:prstGeom>
            <a:pattFill prst="ltHorz">
              <a:fgClr>
                <a:schemeClr val="tx2"/>
              </a:fgClr>
              <a:bgClr>
                <a:schemeClr val="bg1"/>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27" name="AutoShape 92" descr="Diagonal brick"/>
            <p:cNvSpPr>
              <a:spLocks noChangeArrowheads="1"/>
            </p:cNvSpPr>
            <p:nvPr/>
          </p:nvSpPr>
          <p:spPr bwMode="auto">
            <a:xfrm>
              <a:off x="1536" y="2448"/>
              <a:ext cx="816" cy="192"/>
            </a:xfrm>
            <a:prstGeom prst="triangle">
              <a:avLst>
                <a:gd name="adj" fmla="val 50000"/>
              </a:avLst>
            </a:prstGeom>
            <a:pattFill prst="diagBrick">
              <a:fgClr>
                <a:schemeClr val="tx1"/>
              </a:fgClr>
              <a:bgClr>
                <a:schemeClr val="bg2"/>
              </a:bgClr>
            </a:pattFill>
            <a:ln w="9525">
              <a:solidFill>
                <a:schemeClr val="tx1"/>
              </a:solidFill>
              <a:miter lim="800000"/>
              <a:headEnd/>
              <a:tailEnd/>
            </a:ln>
          </p:spPr>
          <p:txBody>
            <a:bodyPr wrap="none" anchor="ctr"/>
            <a:lstStyle/>
            <a:p>
              <a:endParaRPr lang="en-US">
                <a:latin typeface="Constantia" pitchFamily="18" charset="0"/>
              </a:endParaRPr>
            </a:p>
          </p:txBody>
        </p:sp>
        <p:sp>
          <p:nvSpPr>
            <p:cNvPr id="47128" name="Rectangle 93"/>
            <p:cNvSpPr>
              <a:spLocks noChangeArrowheads="1"/>
            </p:cNvSpPr>
            <p:nvPr/>
          </p:nvSpPr>
          <p:spPr bwMode="auto">
            <a:xfrm>
              <a:off x="2064" y="2688"/>
              <a:ext cx="144" cy="96"/>
            </a:xfrm>
            <a:prstGeom prst="rect">
              <a:avLst/>
            </a:prstGeom>
            <a:solidFill>
              <a:schemeClr val="tx1"/>
            </a:solidFill>
            <a:ln w="9525">
              <a:solidFill>
                <a:schemeClr val="tx1"/>
              </a:solidFill>
              <a:miter lim="800000"/>
              <a:headEnd/>
              <a:tailEnd/>
            </a:ln>
          </p:spPr>
          <p:txBody>
            <a:bodyPr wrap="none" anchor="ctr"/>
            <a:lstStyle/>
            <a:p>
              <a:endParaRPr lang="en-US">
                <a:latin typeface="Constantia" pitchFamily="18" charset="0"/>
              </a:endParaRPr>
            </a:p>
          </p:txBody>
        </p:sp>
        <p:sp>
          <p:nvSpPr>
            <p:cNvPr id="47129" name="Rectangle 94"/>
            <p:cNvSpPr>
              <a:spLocks noChangeArrowheads="1"/>
            </p:cNvSpPr>
            <p:nvPr/>
          </p:nvSpPr>
          <p:spPr bwMode="auto">
            <a:xfrm>
              <a:off x="1680" y="2688"/>
              <a:ext cx="144" cy="192"/>
            </a:xfrm>
            <a:prstGeom prst="rect">
              <a:avLst/>
            </a:prstGeom>
            <a:solidFill>
              <a:schemeClr val="bg1"/>
            </a:solidFill>
            <a:ln w="9525">
              <a:solidFill>
                <a:schemeClr val="tx1"/>
              </a:solidFill>
              <a:miter lim="800000"/>
              <a:headEnd/>
              <a:tailEnd/>
            </a:ln>
          </p:spPr>
          <p:txBody>
            <a:bodyPr wrap="none" anchor="ctr"/>
            <a:lstStyle/>
            <a:p>
              <a:endParaRPr lang="en-US">
                <a:latin typeface="Constantia" pitchFamily="18" charset="0"/>
              </a:endParaRPr>
            </a:p>
          </p:txBody>
        </p:sp>
        <p:sp>
          <p:nvSpPr>
            <p:cNvPr id="47130" name="Rectangle 95"/>
            <p:cNvSpPr>
              <a:spLocks noChangeArrowheads="1"/>
            </p:cNvSpPr>
            <p:nvPr/>
          </p:nvSpPr>
          <p:spPr bwMode="auto">
            <a:xfrm>
              <a:off x="1920" y="2688"/>
              <a:ext cx="96" cy="192"/>
            </a:xfrm>
            <a:prstGeom prst="rect">
              <a:avLst/>
            </a:prstGeom>
            <a:solidFill>
              <a:schemeClr val="tx2"/>
            </a:solidFill>
            <a:ln w="9525">
              <a:solidFill>
                <a:schemeClr val="tx1"/>
              </a:solidFill>
              <a:miter lim="800000"/>
              <a:headEnd/>
              <a:tailEnd/>
            </a:ln>
          </p:spPr>
          <p:txBody>
            <a:bodyPr wrap="none" anchor="ctr"/>
            <a:lstStyle/>
            <a:p>
              <a:endParaRPr lang="en-US">
                <a:latin typeface="Constantia"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04850"/>
          </a:xfrm>
        </p:spPr>
        <p:txBody>
          <a:bodyPr>
            <a:normAutofit fontScale="90000"/>
          </a:bodyPr>
          <a:lstStyle/>
          <a:p>
            <a:pPr algn="ctr" eaLnBrk="1" fontAlgn="auto" hangingPunct="1">
              <a:spcAft>
                <a:spcPts val="0"/>
              </a:spcAft>
              <a:defRPr/>
            </a:pPr>
            <a:r>
              <a:rPr lang="en-US" dirty="0" smtClean="0"/>
              <a:t>Resources</a:t>
            </a:r>
            <a:endParaRPr lang="en-US" dirty="0"/>
          </a:p>
        </p:txBody>
      </p:sp>
      <p:sp>
        <p:nvSpPr>
          <p:cNvPr id="3" name="Content Placeholder 2"/>
          <p:cNvSpPr>
            <a:spLocks noGrp="1"/>
          </p:cNvSpPr>
          <p:nvPr>
            <p:ph idx="1"/>
          </p:nvPr>
        </p:nvSpPr>
        <p:spPr>
          <a:xfrm>
            <a:off x="457200" y="1219200"/>
            <a:ext cx="8229600" cy="5105400"/>
          </a:xfrm>
        </p:spPr>
        <p:txBody>
          <a:bodyPr>
            <a:noAutofit/>
          </a:bodyPr>
          <a:lstStyle/>
          <a:p>
            <a:pPr marL="274320" indent="-274320" eaLnBrk="1" fontAlgn="auto" hangingPunct="1">
              <a:spcAft>
                <a:spcPts val="0"/>
              </a:spcAft>
              <a:buClr>
                <a:schemeClr val="accent3"/>
              </a:buClr>
              <a:buFont typeface="Wingdings 2"/>
              <a:buNone/>
              <a:defRPr/>
            </a:pPr>
            <a:r>
              <a:rPr lang="en-US" sz="1050" b="1" u="sng" dirty="0" smtClean="0"/>
              <a:t>Publications</a:t>
            </a:r>
          </a:p>
          <a:p>
            <a:pPr marL="274320" indent="-274320" eaLnBrk="1" fontAlgn="auto" hangingPunct="1">
              <a:spcAft>
                <a:spcPts val="0"/>
              </a:spcAft>
              <a:buClr>
                <a:schemeClr val="accent3"/>
              </a:buClr>
              <a:buFont typeface="Wingdings 2"/>
              <a:buNone/>
              <a:defRPr/>
            </a:pPr>
            <a:r>
              <a:rPr lang="en-US" sz="1050" dirty="0" smtClean="0"/>
              <a:t> </a:t>
            </a:r>
          </a:p>
          <a:p>
            <a:pPr marL="274320" indent="-274320" eaLnBrk="1" fontAlgn="auto" hangingPunct="1">
              <a:spcAft>
                <a:spcPts val="0"/>
              </a:spcAft>
              <a:buClr>
                <a:schemeClr val="accent3"/>
              </a:buClr>
              <a:buFont typeface="Wingdings 2"/>
              <a:buChar char=""/>
              <a:defRPr/>
            </a:pPr>
            <a:r>
              <a:rPr lang="en-US" sz="1050" u="sng" dirty="0" smtClean="0"/>
              <a:t>Chittenden County Natural Areas Planning Guide</a:t>
            </a:r>
            <a:r>
              <a:rPr lang="en-US" sz="1050" dirty="0" smtClean="0"/>
              <a:t>, Chittenden County RPC, September 2009.</a:t>
            </a:r>
          </a:p>
          <a:p>
            <a:pPr marL="274320" indent="-274320" eaLnBrk="1" fontAlgn="auto" hangingPunct="1">
              <a:spcAft>
                <a:spcPts val="0"/>
              </a:spcAft>
              <a:buClr>
                <a:schemeClr val="accent3"/>
              </a:buClr>
              <a:buFont typeface="Wingdings 2"/>
              <a:buChar char=""/>
              <a:defRPr/>
            </a:pPr>
            <a:r>
              <a:rPr lang="en-US" sz="1050" u="sng" dirty="0" smtClean="0"/>
              <a:t>Conserving Vermont’s Natural Heritage</a:t>
            </a:r>
            <a:r>
              <a:rPr lang="en-US" sz="1050" dirty="0" smtClean="0"/>
              <a:t>, Vermont Fish and Wildlife Department, 2004.</a:t>
            </a:r>
          </a:p>
          <a:p>
            <a:pPr marL="274320" indent="-274320" eaLnBrk="1" fontAlgn="auto" hangingPunct="1">
              <a:spcAft>
                <a:spcPts val="0"/>
              </a:spcAft>
              <a:buClr>
                <a:schemeClr val="accent3"/>
              </a:buClr>
              <a:buFont typeface="Wingdings 2"/>
              <a:buChar char=""/>
              <a:defRPr/>
            </a:pPr>
            <a:r>
              <a:rPr lang="en-US" sz="1050" u="sng" dirty="0" smtClean="0"/>
              <a:t>Practical Ecology</a:t>
            </a:r>
            <a:r>
              <a:rPr lang="en-US" sz="1050" dirty="0" smtClean="0"/>
              <a:t>, Dan Perlman &amp; Jeffrey Milder, 2005.</a:t>
            </a:r>
          </a:p>
          <a:p>
            <a:pPr marL="274320" indent="-274320" eaLnBrk="1" fontAlgn="auto" hangingPunct="1">
              <a:spcAft>
                <a:spcPts val="0"/>
              </a:spcAft>
              <a:buClr>
                <a:schemeClr val="accent3"/>
              </a:buClr>
              <a:buFont typeface="Wingdings 2"/>
              <a:buChar char=""/>
              <a:defRPr/>
            </a:pPr>
            <a:r>
              <a:rPr lang="en-US" sz="1050" u="sng" dirty="0" smtClean="0"/>
              <a:t>Connecticut River Management Plan, Water Resources Plan</a:t>
            </a:r>
            <a:r>
              <a:rPr lang="en-US" sz="1050" dirty="0" smtClean="0"/>
              <a:t>, Upper Valley Section of the Connecticut River Joint Commissions, 2009.</a:t>
            </a:r>
          </a:p>
          <a:p>
            <a:pPr marL="274320" indent="-274320" eaLnBrk="1" fontAlgn="auto" hangingPunct="1">
              <a:spcAft>
                <a:spcPts val="0"/>
              </a:spcAft>
              <a:buClr>
                <a:schemeClr val="accent3"/>
              </a:buClr>
              <a:buFont typeface="Wingdings 2"/>
              <a:buChar char=""/>
              <a:defRPr/>
            </a:pPr>
            <a:r>
              <a:rPr lang="en-US" sz="1050" u="sng" dirty="0" smtClean="0"/>
              <a:t>Visualizing Density</a:t>
            </a:r>
            <a:r>
              <a:rPr lang="en-US" sz="1050" dirty="0" smtClean="0"/>
              <a:t>, Julie Campoli and Alex S. MacLean, 2007.</a:t>
            </a:r>
          </a:p>
          <a:p>
            <a:pPr marL="274320" indent="-274320" eaLnBrk="1" fontAlgn="auto" hangingPunct="1">
              <a:spcAft>
                <a:spcPts val="0"/>
              </a:spcAft>
              <a:buClr>
                <a:schemeClr val="accent3"/>
              </a:buClr>
              <a:buFont typeface="Wingdings 2"/>
              <a:buChar char=""/>
              <a:defRPr/>
            </a:pPr>
            <a:r>
              <a:rPr lang="en-US" sz="1050" u="sng" dirty="0" smtClean="0"/>
              <a:t>Rural by Design: Maintaining Small Town Character</a:t>
            </a:r>
            <a:r>
              <a:rPr lang="en-US" sz="1050" dirty="0" smtClean="0"/>
              <a:t>, Randall Arendt, 1994.</a:t>
            </a:r>
          </a:p>
          <a:p>
            <a:pPr marL="274320" indent="-274320" eaLnBrk="1" fontAlgn="auto" hangingPunct="1">
              <a:spcAft>
                <a:spcPts val="0"/>
              </a:spcAft>
              <a:buClr>
                <a:schemeClr val="accent3"/>
              </a:buClr>
              <a:buFont typeface="Wingdings 2"/>
              <a:buNone/>
              <a:defRPr/>
            </a:pPr>
            <a:endParaRPr lang="en-US" sz="1050" dirty="0" smtClean="0"/>
          </a:p>
          <a:p>
            <a:pPr marL="274320" indent="-274320" eaLnBrk="1" fontAlgn="auto" hangingPunct="1">
              <a:spcAft>
                <a:spcPts val="0"/>
              </a:spcAft>
              <a:buClr>
                <a:schemeClr val="accent3"/>
              </a:buClr>
              <a:buFont typeface="Wingdings 2"/>
              <a:buNone/>
              <a:defRPr/>
            </a:pPr>
            <a:r>
              <a:rPr lang="en-US" sz="1050" b="1" u="sng" dirty="0" smtClean="0"/>
              <a:t>Websites </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Native Plants - </a:t>
            </a:r>
            <a:r>
              <a:rPr lang="en-US" sz="1050" dirty="0" smtClean="0">
                <a:solidFill>
                  <a:schemeClr val="tx1">
                    <a:lumMod val="95000"/>
                    <a:lumOff val="5000"/>
                  </a:schemeClr>
                </a:solidFill>
                <a:hlinkClick r:id="rId2"/>
              </a:rPr>
              <a:t>http://www.wildflower.org/collections/collection.php?collection=VT</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dirty="0" err="1" smtClean="0">
                <a:solidFill>
                  <a:schemeClr val="tx1">
                    <a:lumMod val="95000"/>
                    <a:lumOff val="5000"/>
                  </a:schemeClr>
                </a:solidFill>
              </a:rPr>
              <a:t>Stormwater</a:t>
            </a:r>
            <a:r>
              <a:rPr lang="en-US" sz="1050" dirty="0" smtClean="0">
                <a:solidFill>
                  <a:schemeClr val="tx1">
                    <a:lumMod val="95000"/>
                    <a:lumOff val="5000"/>
                  </a:schemeClr>
                </a:solidFill>
              </a:rPr>
              <a:t> -  </a:t>
            </a:r>
            <a:r>
              <a:rPr lang="en-US" sz="1050" dirty="0" smtClean="0">
                <a:solidFill>
                  <a:schemeClr val="tx1">
                    <a:lumMod val="95000"/>
                    <a:lumOff val="5000"/>
                  </a:schemeClr>
                </a:solidFill>
                <a:hlinkClick r:id="rId3"/>
              </a:rPr>
              <a:t>http://www.unh.edu/erg/cstev/</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Bylaws - </a:t>
            </a:r>
            <a:r>
              <a:rPr lang="en-US" sz="1050" dirty="0" smtClean="0">
                <a:solidFill>
                  <a:schemeClr val="tx1">
                    <a:lumMod val="95000"/>
                    <a:lumOff val="5000"/>
                  </a:schemeClr>
                </a:solidFill>
                <a:hlinkClick r:id="rId4"/>
              </a:rPr>
              <a:t>http://www.vtfishandwildlife.com/cwp_zoning.cfm</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b="1" u="sng" dirty="0" smtClean="0">
                <a:solidFill>
                  <a:schemeClr val="tx1">
                    <a:lumMod val="95000"/>
                    <a:lumOff val="5000"/>
                  </a:schemeClr>
                </a:solidFill>
              </a:rPr>
              <a:t>Natural Resources Contacts</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RIPARIAN BUFFERS  	Mike Kline, Fluvial Geomorphologist, River Management Program</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Vermont DEC, Waterbury, Vermont, (802) 241-3774  </a:t>
            </a:r>
            <a:r>
              <a:rPr lang="en-US" sz="1050" u="sng" dirty="0" smtClean="0">
                <a:solidFill>
                  <a:schemeClr val="tx2"/>
                </a:solidFill>
                <a:hlinkClick r:id="rId5"/>
              </a:rPr>
              <a:t>mike.kline@state.vt.us</a:t>
            </a:r>
            <a:r>
              <a:rPr lang="en-US" sz="1050" dirty="0" smtClean="0">
                <a:solidFill>
                  <a:schemeClr val="tx1">
                    <a:lumMod val="95000"/>
                    <a:lumOff val="5000"/>
                  </a:schemeClr>
                </a:solidFill>
              </a:rPr>
              <a:t> </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WETLANDS 		Rebecca Chalmers, Wetlands Ecologist</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Vermont DEC, Barre, Vermont, (802) 476-2678  </a:t>
            </a:r>
            <a:r>
              <a:rPr lang="en-US" sz="1050" u="sng" dirty="0" smtClean="0">
                <a:solidFill>
                  <a:schemeClr val="tx1">
                    <a:lumMod val="95000"/>
                    <a:lumOff val="5000"/>
                  </a:schemeClr>
                </a:solidFill>
                <a:hlinkClick r:id="rId6"/>
              </a:rPr>
              <a:t>rebecca.chalmers@state.vt.us</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WILDLIFE		Forrest Hammond, Wildlife Biologist</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Vermont Dept. of Fish and Wildlife, Springfield, Vermont, (802) 885-8832 </a:t>
            </a:r>
            <a:r>
              <a:rPr lang="en-US" sz="1050" u="sng" dirty="0" smtClean="0">
                <a:solidFill>
                  <a:schemeClr val="tx1">
                    <a:lumMod val="95000"/>
                    <a:lumOff val="5000"/>
                  </a:schemeClr>
                </a:solidFill>
                <a:hlinkClick r:id="rId7"/>
              </a:rPr>
              <a:t>forrest.hammond@state.vt.us</a:t>
            </a:r>
            <a:endParaRPr lang="en-US" sz="1050" dirty="0" smtClean="0">
              <a:solidFill>
                <a:schemeClr val="tx1">
                  <a:lumMod val="95000"/>
                  <a:lumOff val="5000"/>
                </a:schemeClr>
              </a:solidFill>
            </a:endParaRP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Kim Royar, Wildlife Biologist</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Vermont Dept. of Fish &amp; Wildlife, Springfield, Vermont, (802) 885-8831  </a:t>
            </a:r>
            <a:r>
              <a:rPr lang="en-US" sz="1050" u="sng" dirty="0" smtClean="0">
                <a:solidFill>
                  <a:schemeClr val="tx1">
                    <a:lumMod val="95000"/>
                    <a:lumOff val="5000"/>
                  </a:schemeClr>
                </a:solidFill>
                <a:hlinkClick r:id="rId8"/>
              </a:rPr>
              <a:t>kim.royar@state.vt.us</a:t>
            </a:r>
            <a:r>
              <a:rPr lang="en-US" sz="1050" dirty="0" smtClean="0">
                <a:solidFill>
                  <a:schemeClr val="tx1">
                    <a:lumMod val="95000"/>
                    <a:lumOff val="5000"/>
                  </a:schemeClr>
                </a:solidFill>
              </a:rPr>
              <a:t> </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NATURAL COMMUNITIES	Eric Sorenson, Ecologist, Non-Game &amp; Natural Heritage Program</a:t>
            </a:r>
          </a:p>
          <a:p>
            <a:pPr marL="274320" indent="-274320" eaLnBrk="1" fontAlgn="auto" hangingPunct="1">
              <a:spcAft>
                <a:spcPts val="0"/>
              </a:spcAft>
              <a:buClr>
                <a:schemeClr val="accent3"/>
              </a:buClr>
              <a:buFont typeface="Wingdings 2"/>
              <a:buNone/>
              <a:defRPr/>
            </a:pPr>
            <a:r>
              <a:rPr lang="en-US" sz="1050" dirty="0" smtClean="0">
                <a:solidFill>
                  <a:schemeClr val="tx1">
                    <a:lumMod val="95000"/>
                    <a:lumOff val="5000"/>
                  </a:schemeClr>
                </a:solidFill>
              </a:rPr>
              <a:t>			Vermont Dept. of Fish and Wildlife, Waterbury, Vermont, (802) 241-3714  </a:t>
            </a:r>
            <a:r>
              <a:rPr lang="en-US" sz="1050" u="sng" dirty="0" smtClean="0">
                <a:solidFill>
                  <a:schemeClr val="tx1">
                    <a:lumMod val="95000"/>
                    <a:lumOff val="5000"/>
                  </a:schemeClr>
                </a:solidFill>
                <a:hlinkClick r:id="rId9"/>
              </a:rPr>
              <a:t>eric.sorenson@state.vt.us</a:t>
            </a:r>
            <a:endParaRPr lang="en-US" sz="105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7772400" cy="926592"/>
          </a:xfrm>
        </p:spPr>
        <p:txBody>
          <a:bodyPr/>
          <a:lstStyle/>
          <a:p>
            <a:pPr eaLnBrk="1" fontAlgn="auto" hangingPunct="1">
              <a:spcAft>
                <a:spcPts val="0"/>
              </a:spcAft>
              <a:defRPr/>
            </a:pPr>
            <a:r>
              <a:rPr smtClean="0"/>
              <a:t>Questions?</a:t>
            </a:r>
            <a:endParaRPr/>
          </a:p>
        </p:txBody>
      </p:sp>
      <p:sp>
        <p:nvSpPr>
          <p:cNvPr id="3" name="Content Placeholder 2"/>
          <p:cNvSpPr>
            <a:spLocks noGrp="1"/>
          </p:cNvSpPr>
          <p:nvPr>
            <p:ph type="body" idx="1"/>
          </p:nvPr>
        </p:nvSpPr>
        <p:spPr>
          <a:xfrm>
            <a:off x="530225" y="2705100"/>
            <a:ext cx="7772400" cy="3162300"/>
          </a:xfrm>
        </p:spPr>
        <p:txBody>
          <a:bodyPr>
            <a:normAutofit lnSpcReduction="10000"/>
          </a:bodyPr>
          <a:lstStyle/>
          <a:p>
            <a:pPr eaLnBrk="1" fontAlgn="auto" hangingPunct="1">
              <a:spcAft>
                <a:spcPts val="0"/>
              </a:spcAft>
              <a:buClr>
                <a:schemeClr val="accent3"/>
              </a:buClr>
              <a:buFont typeface="Wingdings 2"/>
              <a:buNone/>
              <a:defRPr/>
            </a:pPr>
            <a:r>
              <a:rPr lang="en-US" u="sng" dirty="0" smtClean="0"/>
              <a:t>Contact Information</a:t>
            </a:r>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r>
              <a:rPr lang="en-US" dirty="0" smtClean="0"/>
              <a:t>Pete Fellows, GIS Manager, CFM</a:t>
            </a:r>
          </a:p>
          <a:p>
            <a:pPr eaLnBrk="1" fontAlgn="auto" hangingPunct="1">
              <a:spcAft>
                <a:spcPts val="0"/>
              </a:spcAft>
              <a:buClr>
                <a:schemeClr val="accent3"/>
              </a:buClr>
              <a:buFont typeface="Wingdings 2"/>
              <a:buNone/>
              <a:defRPr/>
            </a:pPr>
            <a:r>
              <a:rPr lang="en-US" dirty="0" smtClean="0"/>
              <a:t>	</a:t>
            </a:r>
            <a:r>
              <a:rPr lang="en-US" dirty="0" smtClean="0">
                <a:hlinkClick r:id="rId2"/>
              </a:rPr>
              <a:t>pfellows@trorc.org</a:t>
            </a:r>
            <a:endParaRPr lang="en-US" dirty="0" smtClean="0"/>
          </a:p>
          <a:p>
            <a:pPr eaLnBrk="1" fontAlgn="auto" hangingPunct="1">
              <a:spcAft>
                <a:spcPts val="0"/>
              </a:spcAft>
              <a:buClr>
                <a:schemeClr val="accent3"/>
              </a:buClr>
              <a:buFont typeface="Wingdings 2"/>
              <a:buNone/>
              <a:defRPr/>
            </a:pPr>
            <a:r>
              <a:rPr lang="en-US" dirty="0" smtClean="0"/>
              <a:t>Kevin Geiger, Senior Planner, CFM AICP</a:t>
            </a:r>
          </a:p>
          <a:p>
            <a:pPr eaLnBrk="1" fontAlgn="auto" hangingPunct="1">
              <a:spcAft>
                <a:spcPts val="0"/>
              </a:spcAft>
              <a:buClr>
                <a:schemeClr val="accent3"/>
              </a:buClr>
              <a:buFont typeface="Wingdings 2"/>
              <a:buNone/>
              <a:defRPr/>
            </a:pPr>
            <a:r>
              <a:rPr lang="en-US" dirty="0" smtClean="0"/>
              <a:t>	</a:t>
            </a:r>
            <a:r>
              <a:rPr lang="en-US" dirty="0" smtClean="0">
                <a:hlinkClick r:id="rId3"/>
              </a:rPr>
              <a:t>kgeiger@trorc.org</a:t>
            </a:r>
            <a:endParaRPr lang="en-US" dirty="0" smtClean="0"/>
          </a:p>
          <a:p>
            <a:pPr eaLnBrk="1" fontAlgn="auto" hangingPunct="1">
              <a:spcAft>
                <a:spcPts val="0"/>
              </a:spcAft>
              <a:buClr>
                <a:schemeClr val="accent3"/>
              </a:buClr>
              <a:buFont typeface="Wingdings 2"/>
              <a:buNone/>
              <a:defRPr/>
            </a:pPr>
            <a:endParaRPr lang="en-US" dirty="0" smtClean="0"/>
          </a:p>
          <a:p>
            <a:pPr eaLnBrk="1" fontAlgn="auto" hangingPunct="1">
              <a:spcAft>
                <a:spcPts val="0"/>
              </a:spcAft>
              <a:buClr>
                <a:schemeClr val="accent3"/>
              </a:buClr>
              <a:buFont typeface="Wingdings 2"/>
              <a:buNone/>
              <a:defRPr/>
            </a:pPr>
            <a:r>
              <a:rPr lang="en-US" dirty="0" smtClean="0"/>
              <a:t>	802-457-3188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514350"/>
            <a:ext cx="2743200" cy="1162050"/>
          </a:xfrm>
        </p:spPr>
        <p:txBody>
          <a:bodyPr/>
          <a:lstStyle/>
          <a:p>
            <a:pPr eaLnBrk="1" hangingPunct="1"/>
            <a:r>
              <a:rPr lang="en-US" sz="4000" b="1" smtClean="0"/>
              <a:t>Subdivisions</a:t>
            </a:r>
            <a:r>
              <a:rPr lang="en-US" smtClean="0"/>
              <a:t> </a:t>
            </a:r>
          </a:p>
        </p:txBody>
      </p:sp>
      <p:sp>
        <p:nvSpPr>
          <p:cNvPr id="9219" name="Text Placeholder 2"/>
          <p:cNvSpPr>
            <a:spLocks noGrp="1"/>
          </p:cNvSpPr>
          <p:nvPr>
            <p:ph type="body" idx="2"/>
          </p:nvPr>
        </p:nvSpPr>
        <p:spPr>
          <a:xfrm>
            <a:off x="685800" y="1905000"/>
            <a:ext cx="2743200" cy="4343400"/>
          </a:xfrm>
        </p:spPr>
        <p:txBody>
          <a:bodyPr/>
          <a:lstStyle/>
          <a:p>
            <a:pPr eaLnBrk="1" hangingPunct="1"/>
            <a:r>
              <a:rPr lang="en-US" sz="2000" smtClean="0"/>
              <a:t>Municipalities that adopt subdivision bylaws must include “standards for the protection of natural resources and cultural features and the preservation of open space, as appropriate in the municipality.”  (24 VSA section 4481)</a:t>
            </a:r>
          </a:p>
          <a:p>
            <a:pPr eaLnBrk="1" hangingPunct="1"/>
            <a:endParaRPr lang="en-US" smtClean="0"/>
          </a:p>
        </p:txBody>
      </p:sp>
      <p:pic>
        <p:nvPicPr>
          <p:cNvPr id="9220" name="Content Placeholder 6" descr="roy house lots sign.jpg"/>
          <p:cNvPicPr>
            <a:picLocks noGrp="1" noChangeAspect="1"/>
          </p:cNvPicPr>
          <p:nvPr>
            <p:ph sz="half" idx="1"/>
          </p:nvPr>
        </p:nvPicPr>
        <p:blipFill>
          <a:blip r:embed="rId2" cstate="print"/>
          <a:srcRect l="7452" t="25838" r="124" b="14534"/>
          <a:stretch>
            <a:fillRect/>
          </a:stretch>
        </p:blipFill>
        <p:spPr>
          <a:xfrm>
            <a:off x="3657600" y="2667000"/>
            <a:ext cx="5029200" cy="2667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14350"/>
            <a:ext cx="3048000" cy="1162050"/>
          </a:xfrm>
        </p:spPr>
        <p:txBody>
          <a:bodyPr/>
          <a:lstStyle/>
          <a:p>
            <a:pPr eaLnBrk="1" hangingPunct="1"/>
            <a:r>
              <a:rPr lang="en-US" sz="3600" b="1" smtClean="0"/>
              <a:t>Nature’s Value</a:t>
            </a:r>
          </a:p>
        </p:txBody>
      </p:sp>
      <p:sp>
        <p:nvSpPr>
          <p:cNvPr id="3" name="Text Placeholder 2"/>
          <p:cNvSpPr>
            <a:spLocks noGrp="1"/>
          </p:cNvSpPr>
          <p:nvPr>
            <p:ph type="body" idx="2"/>
          </p:nvPr>
        </p:nvSpPr>
        <p:spPr>
          <a:xfrm>
            <a:off x="685800" y="1676400"/>
            <a:ext cx="7848600" cy="1143000"/>
          </a:xfrm>
        </p:spPr>
        <p:txBody>
          <a:bodyPr>
            <a:normAutofit lnSpcReduction="10000"/>
          </a:bodyPr>
          <a:lstStyle/>
          <a:p>
            <a:pPr eaLnBrk="1" fontAlgn="auto" hangingPunct="1">
              <a:spcAft>
                <a:spcPts val="0"/>
              </a:spcAft>
              <a:buClr>
                <a:schemeClr val="accent3"/>
              </a:buClr>
              <a:buFont typeface="Wingdings 2"/>
              <a:buNone/>
              <a:defRPr/>
            </a:pPr>
            <a:r>
              <a:rPr lang="en-US" sz="2400" dirty="0" smtClean="0"/>
              <a:t>Natural systems provide “green infrastructure” or “environmental services” that are often not recognized because they are “free”, at least until you lose them.</a:t>
            </a:r>
            <a:endParaRPr lang="en-US" sz="2400" dirty="0"/>
          </a:p>
        </p:txBody>
      </p:sp>
      <p:sp>
        <p:nvSpPr>
          <p:cNvPr id="4" name="Content Placeholder 3"/>
          <p:cNvSpPr>
            <a:spLocks noGrp="1"/>
          </p:cNvSpPr>
          <p:nvPr>
            <p:ph sz="half" idx="1"/>
          </p:nvPr>
        </p:nvSpPr>
        <p:spPr>
          <a:xfrm>
            <a:off x="685800" y="2895600"/>
            <a:ext cx="3124200" cy="3124200"/>
          </a:xfrm>
        </p:spPr>
        <p:txBody>
          <a:bodyPr>
            <a:normAutofit fontScale="70000" lnSpcReduction="20000"/>
          </a:bodyPr>
          <a:lstStyle/>
          <a:p>
            <a:pPr marL="514350" indent="-514350" eaLnBrk="1" fontAlgn="auto" hangingPunct="1">
              <a:spcAft>
                <a:spcPts val="0"/>
              </a:spcAft>
              <a:buClr>
                <a:schemeClr val="accent3"/>
              </a:buClr>
              <a:buFont typeface="Wingdings 2"/>
              <a:buChar char=""/>
              <a:defRPr/>
            </a:pPr>
            <a:r>
              <a:rPr lang="en-US" dirty="0" smtClean="0"/>
              <a:t>Most drinking water in Vermont is not treated to make it drinkable, because Nature has already done so.</a:t>
            </a:r>
          </a:p>
          <a:p>
            <a:pPr marL="514350" indent="-514350" eaLnBrk="1" fontAlgn="auto" hangingPunct="1">
              <a:spcAft>
                <a:spcPts val="0"/>
              </a:spcAft>
              <a:buClr>
                <a:schemeClr val="accent3"/>
              </a:buClr>
              <a:buFont typeface="Wingdings 2"/>
              <a:buChar char=""/>
              <a:defRPr/>
            </a:pPr>
            <a:r>
              <a:rPr lang="en-US" dirty="0" smtClean="0"/>
              <a:t>Nature absorbs our effluent and emissions.</a:t>
            </a:r>
          </a:p>
          <a:p>
            <a:pPr marL="514350" indent="-514350" eaLnBrk="1" fontAlgn="auto" hangingPunct="1">
              <a:spcAft>
                <a:spcPts val="0"/>
              </a:spcAft>
              <a:buClr>
                <a:schemeClr val="accent3"/>
              </a:buClr>
              <a:buFont typeface="Wingdings 2"/>
              <a:buChar char=""/>
              <a:defRPr/>
            </a:pPr>
            <a:r>
              <a:rPr lang="en-US" dirty="0" smtClean="0"/>
              <a:t>Soil, rain and sunlight provide the basis for our food and wood.</a:t>
            </a:r>
          </a:p>
          <a:p>
            <a:pPr marL="274320" indent="-274320" eaLnBrk="1" fontAlgn="auto" hangingPunct="1">
              <a:spcAft>
                <a:spcPts val="0"/>
              </a:spcAft>
              <a:buClr>
                <a:schemeClr val="accent3"/>
              </a:buClr>
              <a:buFont typeface="Wingdings 2"/>
              <a:buNone/>
              <a:defRPr/>
            </a:pPr>
            <a:endParaRPr lang="en-US" dirty="0"/>
          </a:p>
        </p:txBody>
      </p:sp>
      <p:pic>
        <p:nvPicPr>
          <p:cNvPr id="10245" name="Picture 4" descr="US_Dollar.jpg"/>
          <p:cNvPicPr>
            <a:picLocks noChangeAspect="1"/>
          </p:cNvPicPr>
          <p:nvPr/>
        </p:nvPicPr>
        <p:blipFill>
          <a:blip r:embed="rId2" cstate="print"/>
          <a:srcRect/>
          <a:stretch>
            <a:fillRect/>
          </a:stretch>
        </p:blipFill>
        <p:spPr bwMode="auto">
          <a:xfrm>
            <a:off x="4038600" y="2895600"/>
            <a:ext cx="3886200" cy="3200400"/>
          </a:xfrm>
          <a:prstGeom prst="rect">
            <a:avLst/>
          </a:prstGeom>
          <a:noFill/>
          <a:ln w="9525">
            <a:noFill/>
            <a:miter lim="800000"/>
            <a:headEnd/>
            <a:tailEnd/>
          </a:ln>
        </p:spPr>
      </p:pic>
      <p:pic>
        <p:nvPicPr>
          <p:cNvPr id="7" name="Picture 6" descr="IMG_0615.JPG"/>
          <p:cNvPicPr>
            <a:picLocks noChangeAspect="1"/>
          </p:cNvPicPr>
          <p:nvPr/>
        </p:nvPicPr>
        <p:blipFill>
          <a:blip r:embed="rId3" cstate="print"/>
          <a:stretch>
            <a:fillRect/>
          </a:stretch>
        </p:blipFill>
        <p:spPr>
          <a:xfrm rot="252733">
            <a:off x="4499260" y="3385209"/>
            <a:ext cx="3041199" cy="2280899"/>
          </a:xfrm>
          <a:prstGeom prst="rect">
            <a:avLst/>
          </a:prstGeom>
          <a:effectLst>
            <a:innerShdw blurRad="63500" dist="50800" dir="16200000">
              <a:prstClr val="black">
                <a:alpha val="50000"/>
              </a:prstClr>
            </a:innerShdw>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914400"/>
            <a:ext cx="5638800" cy="838200"/>
          </a:xfrm>
        </p:spPr>
        <p:txBody>
          <a:bodyPr/>
          <a:lstStyle/>
          <a:p>
            <a:pPr eaLnBrk="1" hangingPunct="1"/>
            <a:r>
              <a:rPr lang="en-US" sz="3200" b="1" smtClean="0"/>
              <a:t>Vermont and its Quality of Life</a:t>
            </a:r>
          </a:p>
        </p:txBody>
      </p:sp>
      <p:sp>
        <p:nvSpPr>
          <p:cNvPr id="11267" name="Text Placeholder 2"/>
          <p:cNvSpPr>
            <a:spLocks noGrp="1"/>
          </p:cNvSpPr>
          <p:nvPr>
            <p:ph type="body" idx="2"/>
          </p:nvPr>
        </p:nvSpPr>
        <p:spPr>
          <a:xfrm>
            <a:off x="685800" y="2133600"/>
            <a:ext cx="3581400" cy="4114800"/>
          </a:xfrm>
        </p:spPr>
        <p:txBody>
          <a:bodyPr/>
          <a:lstStyle/>
          <a:p>
            <a:pPr eaLnBrk="1" hangingPunct="1"/>
            <a:r>
              <a:rPr lang="en-US" sz="1800" smtClean="0"/>
              <a:t>Vermont is renowned for its rural landscape.  National Geographic Traveler magazine named the state one of "the World's Greatest Destinations."   This beauty drives tourism, an important industry, but also drives us to live here.</a:t>
            </a:r>
          </a:p>
          <a:p>
            <a:pPr eaLnBrk="1" hangingPunct="1"/>
            <a:endParaRPr lang="en-US" sz="1800" smtClean="0"/>
          </a:p>
          <a:p>
            <a:pPr eaLnBrk="1" hangingPunct="1"/>
            <a:r>
              <a:rPr lang="en-US" sz="1800" smtClean="0"/>
              <a:t>But this gift is ours to save or lose.</a:t>
            </a:r>
          </a:p>
          <a:p>
            <a:pPr eaLnBrk="1" hangingPunct="1"/>
            <a:endParaRPr lang="en-US" sz="1800" smtClean="0"/>
          </a:p>
          <a:p>
            <a:pPr eaLnBrk="1" hangingPunct="1"/>
            <a:r>
              <a:rPr lang="en-US" sz="1800" smtClean="0"/>
              <a:t>In 2004, the entire state was listed on the National Trust for Historic Preservation list of America's 11 Most Endangered Historic Places.</a:t>
            </a:r>
          </a:p>
        </p:txBody>
      </p:sp>
      <p:pic>
        <p:nvPicPr>
          <p:cNvPr id="5" name="Content Placeholder 4" descr="DSC00031.JPG"/>
          <p:cNvPicPr>
            <a:picLocks noGrp="1" noChangeAspect="1"/>
          </p:cNvPicPr>
          <p:nvPr>
            <p:ph sz="half" idx="1"/>
          </p:nvPr>
        </p:nvPicPr>
        <p:blipFill>
          <a:blip r:embed="rId2" cstate="print"/>
          <a:stretch>
            <a:fillRect/>
          </a:stretch>
        </p:blipFill>
        <p:spPr>
          <a:xfrm>
            <a:off x="4343400" y="2209800"/>
            <a:ext cx="4502150" cy="3376613"/>
          </a:xfrm>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2895600"/>
          </a:xfrm>
        </p:spPr>
        <p:txBody>
          <a:bodyPr>
            <a:normAutofit fontScale="90000"/>
          </a:bodyPr>
          <a:lstStyle/>
          <a:p>
            <a:pPr eaLnBrk="1" fontAlgn="auto" hangingPunct="1">
              <a:spcAft>
                <a:spcPts val="0"/>
              </a:spcAft>
              <a:defRPr/>
            </a:pPr>
            <a:r>
              <a:rPr lang="en-US" b="1" dirty="0" smtClean="0"/>
              <a:t>How</a:t>
            </a:r>
            <a:r>
              <a:rPr lang="en-US" dirty="0" smtClean="0"/>
              <a:t> can ecological values be protected during development review in </a:t>
            </a:r>
            <a:r>
              <a:rPr lang="en-US" u="sng" dirty="0" smtClean="0"/>
              <a:t>zoning bylaws</a:t>
            </a:r>
            <a:r>
              <a:rPr lang="en-US" dirty="0" smtClean="0"/>
              <a:t>?</a:t>
            </a:r>
            <a:br>
              <a:rPr lang="en-US" dirty="0" smtClean="0"/>
            </a:br>
            <a:endParaRPr lang="en-US" dirty="0"/>
          </a:p>
        </p:txBody>
      </p:sp>
      <p:sp>
        <p:nvSpPr>
          <p:cNvPr id="12291" name="Content Placeholder 2"/>
          <p:cNvSpPr>
            <a:spLocks noGrp="1"/>
          </p:cNvSpPr>
          <p:nvPr>
            <p:ph idx="1"/>
          </p:nvPr>
        </p:nvSpPr>
        <p:spPr>
          <a:xfrm>
            <a:off x="457200" y="2819400"/>
            <a:ext cx="8229600" cy="3505200"/>
          </a:xfrm>
        </p:spPr>
        <p:txBody>
          <a:bodyPr/>
          <a:lstStyle/>
          <a:p>
            <a:pPr eaLnBrk="1" hangingPunct="1"/>
            <a:endParaRPr lang="en-US" smtClean="0"/>
          </a:p>
          <a:p>
            <a:pPr eaLnBrk="1" hangingPunct="1"/>
            <a:r>
              <a:rPr lang="en-US" smtClean="0"/>
              <a:t>Districts</a:t>
            </a:r>
          </a:p>
          <a:p>
            <a:pPr eaLnBrk="1" hangingPunct="1"/>
            <a:r>
              <a:rPr lang="en-US" smtClean="0"/>
              <a:t>Overlays</a:t>
            </a:r>
          </a:p>
          <a:p>
            <a:pPr eaLnBrk="1" hangingPunct="1"/>
            <a:r>
              <a:rPr lang="en-US" smtClean="0"/>
              <a:t>General Standards</a:t>
            </a:r>
          </a:p>
          <a:p>
            <a:pPr eaLnBrk="1" hangingPunct="1"/>
            <a:r>
              <a:rPr lang="en-US" smtClean="0"/>
              <a:t>Site Plan Standards</a:t>
            </a:r>
          </a:p>
          <a:p>
            <a:pPr eaLnBrk="1" hangingPunct="1"/>
            <a:r>
              <a:rPr lang="en-US" smtClean="0"/>
              <a:t>Conditional Use Standards </a:t>
            </a:r>
          </a:p>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762000"/>
            <a:ext cx="8229600" cy="1295400"/>
          </a:xfrm>
        </p:spPr>
        <p:txBody>
          <a:bodyPr/>
          <a:lstStyle/>
          <a:p>
            <a:pPr eaLnBrk="1" hangingPunct="1"/>
            <a:r>
              <a:rPr lang="en-US" sz="4000" b="1" smtClean="0"/>
              <a:t>A district is a defined area of land that has the same regulations throughout. </a:t>
            </a:r>
            <a:endParaRPr lang="en-US" sz="4000" smtClean="0"/>
          </a:p>
        </p:txBody>
      </p:sp>
      <p:sp>
        <p:nvSpPr>
          <p:cNvPr id="3" name="Content Placeholder 2"/>
          <p:cNvSpPr>
            <a:spLocks noGrp="1"/>
          </p:cNvSpPr>
          <p:nvPr>
            <p:ph idx="1"/>
          </p:nvPr>
        </p:nvSpPr>
        <p:spPr>
          <a:xfrm>
            <a:off x="457200" y="2057400"/>
            <a:ext cx="8229600" cy="4267200"/>
          </a:xfrm>
        </p:spPr>
        <p:txBody>
          <a:bodyPr>
            <a:normAutofit fontScale="92500"/>
          </a:bodyPr>
          <a:lstStyle/>
          <a:p>
            <a:pPr marL="274320" indent="-274320" eaLnBrk="1" fontAlgn="auto" hangingPunct="1">
              <a:spcAft>
                <a:spcPts val="0"/>
              </a:spcAft>
              <a:buClr>
                <a:schemeClr val="accent3"/>
              </a:buClr>
              <a:buFont typeface="Wingdings 2"/>
              <a:buNone/>
              <a:defRPr/>
            </a:pPr>
            <a:r>
              <a:rPr lang="en-US" dirty="0" smtClean="0"/>
              <a:t>	Districts begin with a purpose statement that establishes what the district is trying to achieve and is used in conditional use review as well. </a:t>
            </a:r>
          </a:p>
          <a:p>
            <a:pPr marL="274320" indent="-274320" eaLnBrk="1" fontAlgn="auto" hangingPunct="1">
              <a:spcAft>
                <a:spcPts val="0"/>
              </a:spcAft>
              <a:buClr>
                <a:schemeClr val="accent3"/>
              </a:buClr>
              <a:buFont typeface="Wingdings 2"/>
              <a:buNone/>
              <a:defRPr/>
            </a:pPr>
            <a:endParaRPr lang="en-US" u="sng" dirty="0" smtClean="0"/>
          </a:p>
          <a:p>
            <a:pPr marL="274320" indent="-274320" eaLnBrk="1" fontAlgn="auto" hangingPunct="1">
              <a:spcAft>
                <a:spcPts val="0"/>
              </a:spcAft>
              <a:buClr>
                <a:schemeClr val="accent3"/>
              </a:buClr>
              <a:buFont typeface="Wingdings 2"/>
              <a:buNone/>
              <a:defRPr/>
            </a:pPr>
            <a:r>
              <a:rPr lang="en-US" u="sng" dirty="0" smtClean="0"/>
              <a:t>Common district boundaries:</a:t>
            </a:r>
          </a:p>
          <a:p>
            <a:pPr marL="274320" indent="-274320" eaLnBrk="1" fontAlgn="auto" hangingPunct="1">
              <a:spcAft>
                <a:spcPts val="0"/>
              </a:spcAft>
              <a:buClr>
                <a:schemeClr val="accent3"/>
              </a:buClr>
              <a:buFont typeface="Wingdings 2"/>
              <a:buChar char=""/>
              <a:defRPr/>
            </a:pPr>
            <a:r>
              <a:rPr lang="en-US" dirty="0" smtClean="0"/>
              <a:t>Roads (and set buffers from roads)</a:t>
            </a:r>
          </a:p>
          <a:p>
            <a:pPr marL="274320" indent="-274320" eaLnBrk="1" fontAlgn="auto" hangingPunct="1">
              <a:spcAft>
                <a:spcPts val="0"/>
              </a:spcAft>
              <a:buClr>
                <a:schemeClr val="accent3"/>
              </a:buClr>
              <a:buFont typeface="Wingdings 2"/>
              <a:buChar char=""/>
              <a:defRPr/>
            </a:pPr>
            <a:r>
              <a:rPr lang="en-US" dirty="0" smtClean="0"/>
              <a:t>Streams</a:t>
            </a:r>
          </a:p>
          <a:p>
            <a:pPr marL="274320" indent="-274320" eaLnBrk="1" fontAlgn="auto" hangingPunct="1">
              <a:spcAft>
                <a:spcPts val="0"/>
              </a:spcAft>
              <a:buClr>
                <a:schemeClr val="accent3"/>
              </a:buClr>
              <a:buFont typeface="Wingdings 2"/>
              <a:buChar char=""/>
              <a:defRPr/>
            </a:pPr>
            <a:r>
              <a:rPr lang="en-US" dirty="0" smtClean="0"/>
              <a:t>parcel boundaries</a:t>
            </a:r>
          </a:p>
          <a:p>
            <a:pPr marL="274320" indent="-274320" eaLnBrk="1" fontAlgn="auto" hangingPunct="1">
              <a:spcAft>
                <a:spcPts val="0"/>
              </a:spcAft>
              <a:buClr>
                <a:schemeClr val="accent3"/>
              </a:buClr>
              <a:buFont typeface="Wingdings 2"/>
              <a:buNone/>
              <a:defRPr/>
            </a:pPr>
            <a:r>
              <a:rPr lang="en-US" u="sng" dirty="0" smtClean="0"/>
              <a:t>Less common boundaries: </a:t>
            </a:r>
          </a:p>
          <a:p>
            <a:pPr marL="274320" indent="-274320" eaLnBrk="1" fontAlgn="auto" hangingPunct="1">
              <a:spcAft>
                <a:spcPts val="0"/>
              </a:spcAft>
              <a:buClr>
                <a:schemeClr val="accent3"/>
              </a:buClr>
              <a:buFont typeface="Wingdings 2"/>
              <a:buChar char=""/>
              <a:defRPr/>
            </a:pPr>
            <a:r>
              <a:rPr lang="en-US" dirty="0" smtClean="0"/>
              <a:t>contour lines, resource-based lines and hand-drawn lines.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Flow</Template>
  <TotalTime>1204</TotalTime>
  <Words>2362</Words>
  <Application>Microsoft Office PowerPoint</Application>
  <PresentationFormat>On-screen Show (4:3)</PresentationFormat>
  <Paragraphs>322</Paragraphs>
  <Slides>44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Constantia</vt:lpstr>
      <vt:lpstr>Wingdings 2</vt:lpstr>
      <vt:lpstr>Flow</vt:lpstr>
      <vt:lpstr>Putting Ecological Considerations into Zoning and Subdivision Bylaws</vt:lpstr>
      <vt:lpstr>Why should bylaws be used to protect natural resources and ecosystems?</vt:lpstr>
      <vt:lpstr>Town Plans and Bylaws</vt:lpstr>
      <vt:lpstr>Bylaws and State Planning Goals</vt:lpstr>
      <vt:lpstr>Subdivisions </vt:lpstr>
      <vt:lpstr>Nature’s Value</vt:lpstr>
      <vt:lpstr>Vermont and its Quality of Life</vt:lpstr>
      <vt:lpstr>How can ecological values be protected during development review in zoning bylaws? </vt:lpstr>
      <vt:lpstr>A district is a defined area of land that has the same regulations throughout. </vt:lpstr>
      <vt:lpstr>Using districts to protect ecological values  </vt:lpstr>
      <vt:lpstr>Conservation District</vt:lpstr>
      <vt:lpstr>Rural Lands Districts</vt:lpstr>
      <vt:lpstr>Using overlays to protect ecological values  </vt:lpstr>
      <vt:lpstr>Lake Overlay</vt:lpstr>
      <vt:lpstr>Basic Flood Plain Overlay</vt:lpstr>
      <vt:lpstr> Specificity (to scare you!)</vt:lpstr>
      <vt:lpstr>General Standards</vt:lpstr>
      <vt:lpstr>General Standards</vt:lpstr>
      <vt:lpstr>District-Specific Standards</vt:lpstr>
      <vt:lpstr>Site Plan Standards</vt:lpstr>
      <vt:lpstr>Parking: reducing a project’s impacts on the environment</vt:lpstr>
      <vt:lpstr>Landscaping: putting nature into the built environment</vt:lpstr>
      <vt:lpstr>Conditional Use Approval Standards</vt:lpstr>
      <vt:lpstr>Conditional Use Approval Standards</vt:lpstr>
      <vt:lpstr>How can ecological values be protected during development review in subdivision bylaws?</vt:lpstr>
      <vt:lpstr>What is a Subdivision Bylaw?</vt:lpstr>
      <vt:lpstr>While zoning bylaws are mostly about the “what”, subdivision is about the “where”.</vt:lpstr>
      <vt:lpstr>Where to begin?</vt:lpstr>
      <vt:lpstr>Subdivision Review </vt:lpstr>
      <vt:lpstr>Subdivision Review </vt:lpstr>
      <vt:lpstr>Road Standard Examples</vt:lpstr>
      <vt:lpstr>Stormwater Management  </vt:lpstr>
      <vt:lpstr>Subdivision Review </vt:lpstr>
      <vt:lpstr>Overall Suitability</vt:lpstr>
      <vt:lpstr>Fragmentation</vt:lpstr>
      <vt:lpstr>Fragmentation</vt:lpstr>
      <vt:lpstr>Fragmentation Standards</vt:lpstr>
      <vt:lpstr>From Randall Arendt’s Rural By Design, page 21.</vt:lpstr>
      <vt:lpstr>Site Restrictions</vt:lpstr>
      <vt:lpstr>Graphics from Dealing with Change in the Connecticut River Valley: A Design Manual for Conservation and Development, by Prof. Robert Yaro, Randall Arendt, Harry Dodson and Elizabeth Brabec, pgs 52-3.</vt:lpstr>
      <vt:lpstr>Clustering and Density:</vt:lpstr>
      <vt:lpstr>Clustering and Density</vt:lpstr>
      <vt:lpstr>Resources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Bylaws and Ecosystem Protection</dc:title>
  <dc:creator>keving</dc:creator>
  <cp:lastModifiedBy>sally</cp:lastModifiedBy>
  <cp:revision>100</cp:revision>
  <dcterms:created xsi:type="dcterms:W3CDTF">2010-05-04T12:11:40Z</dcterms:created>
  <dcterms:modified xsi:type="dcterms:W3CDTF">2011-04-29T19:38:02Z</dcterms:modified>
</cp:coreProperties>
</file>