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5.xml" ContentType="application/vnd.openxmlformats-officedocument.presentationml.comment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6.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3"/>
  </p:notesMasterIdLst>
  <p:handoutMasterIdLst>
    <p:handoutMasterId r:id="rId54"/>
  </p:handoutMasterIdLst>
  <p:sldIdLst>
    <p:sldId id="256" r:id="rId2"/>
    <p:sldId id="263" r:id="rId3"/>
    <p:sldId id="293" r:id="rId4"/>
    <p:sldId id="290" r:id="rId5"/>
    <p:sldId id="291" r:id="rId6"/>
    <p:sldId id="305" r:id="rId7"/>
    <p:sldId id="265" r:id="rId8"/>
    <p:sldId id="306" r:id="rId9"/>
    <p:sldId id="268" r:id="rId10"/>
    <p:sldId id="303" r:id="rId11"/>
    <p:sldId id="266" r:id="rId12"/>
    <p:sldId id="267" r:id="rId13"/>
    <p:sldId id="307" r:id="rId14"/>
    <p:sldId id="269" r:id="rId15"/>
    <p:sldId id="313" r:id="rId16"/>
    <p:sldId id="310" r:id="rId17"/>
    <p:sldId id="257" r:id="rId18"/>
    <p:sldId id="258" r:id="rId19"/>
    <p:sldId id="259" r:id="rId20"/>
    <p:sldId id="260" r:id="rId21"/>
    <p:sldId id="262" r:id="rId22"/>
    <p:sldId id="261" r:id="rId23"/>
    <p:sldId id="308" r:id="rId24"/>
    <p:sldId id="271" r:id="rId25"/>
    <p:sldId id="272" r:id="rId26"/>
    <p:sldId id="292" r:id="rId27"/>
    <p:sldId id="299" r:id="rId28"/>
    <p:sldId id="273" r:id="rId29"/>
    <p:sldId id="274" r:id="rId30"/>
    <p:sldId id="277" r:id="rId31"/>
    <p:sldId id="315" r:id="rId32"/>
    <p:sldId id="314" r:id="rId33"/>
    <p:sldId id="278" r:id="rId34"/>
    <p:sldId id="279" r:id="rId35"/>
    <p:sldId id="280" r:id="rId36"/>
    <p:sldId id="281" r:id="rId37"/>
    <p:sldId id="286" r:id="rId38"/>
    <p:sldId id="287" r:id="rId39"/>
    <p:sldId id="298" r:id="rId40"/>
    <p:sldId id="297" r:id="rId41"/>
    <p:sldId id="300" r:id="rId42"/>
    <p:sldId id="296" r:id="rId43"/>
    <p:sldId id="284" r:id="rId44"/>
    <p:sldId id="288" r:id="rId45"/>
    <p:sldId id="276" r:id="rId46"/>
    <p:sldId id="295" r:id="rId47"/>
    <p:sldId id="285" r:id="rId48"/>
    <p:sldId id="311" r:id="rId49"/>
    <p:sldId id="289" r:id="rId50"/>
    <p:sldId id="294" r:id="rId51"/>
    <p:sldId id="31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ta Brunswick" initials="GB" lastIdx="8" clrIdx="0">
    <p:extLst>
      <p:ext uri="{19B8F6BF-5375-455C-9EA6-DF929625EA0E}">
        <p15:presenceInfo xmlns:p15="http://schemas.microsoft.com/office/powerpoint/2012/main" userId="S-1-5-21-3477907150-2995703354-2693921491-1172" providerId="AD"/>
      </p:ext>
    </p:extLst>
  </p:cmAuthor>
  <p:cmAuthor id="2" name="Ingulsrud, Faith" initials="IF" lastIdx="20" clrIdx="1">
    <p:extLst>
      <p:ext uri="{19B8F6BF-5375-455C-9EA6-DF929625EA0E}">
        <p15:presenceInfo xmlns:p15="http://schemas.microsoft.com/office/powerpoint/2012/main" userId="S-1-5-21-3705532613-2034232594-4028613033-2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2300" autoAdjust="0"/>
  </p:normalViewPr>
  <p:slideViewPr>
    <p:cSldViewPr>
      <p:cViewPr varScale="1">
        <p:scale>
          <a:sx n="120" d="100"/>
          <a:sy n="120" d="100"/>
        </p:scale>
        <p:origin x="13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2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2-19T10:32:09.374" idx="2">
    <p:pos x="10" y="10"/>
    <p:text>This is an alternative to the original planning process slide.  Choose which you prefer.  I like this one better because of the little sketches but the process is a little different with a focus on the land use plan.</p:text>
    <p:extLst mod="1">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15T10:17:16.487" idx="1">
    <p:pos x="2477" y="764"/>
    <p:text>8 years</p:text>
    <p:extLst>
      <p:ext uri="{C676402C-5697-4E1C-873F-D02D1690AC5C}">
        <p15:threadingInfo xmlns:p15="http://schemas.microsoft.com/office/powerpoint/2012/main" timeZoneBias="300"/>
      </p:ext>
    </p:extLst>
  </p:cm>
  <p:cm authorId="1" dt="2016-12-15T10:20:29.757" idx="4">
    <p:pos x="10" y="10"/>
    <p:text>Don't mention confirmation here.  Perhaps a separate slide on confirmation and regional approval and can highlight implementation change.  If separate slide on regional approval and confirmation could also include or just reference approval of enhanced energy plans.</p:text>
    <p:extLst>
      <p:ext uri="{C676402C-5697-4E1C-873F-D02D1690AC5C}">
        <p15:threadingInfo xmlns:p15="http://schemas.microsoft.com/office/powerpoint/2012/main" timeZoneBias="300"/>
      </p:ext>
    </p:extLst>
  </p:cm>
  <p:cm authorId="2" dt="2016-12-20T10:17:40.183" idx="8">
    <p:pos x="10" y="106"/>
    <p:text>Yes - I think a separate slide on confirmation is good and explain the consultation process.  I will leave to you since you know more about it.</p:text>
    <p:extLst>
      <p:ext uri="{C676402C-5697-4E1C-873F-D02D1690AC5C}">
        <p15:threadingInfo xmlns:p15="http://schemas.microsoft.com/office/powerpoint/2012/main" timeZoneBias="300">
          <p15:parentCm authorId="1" idx="4"/>
        </p15:threadingInfo>
      </p:ext>
    </p:extLst>
  </p:cm>
  <p:cm authorId="2" dt="2016-12-20T10:19:41.724" idx="9">
    <p:pos x="10" y="202"/>
    <p:text>Also, I removed note on the CIP.  That is way to confusing to discuss in this context.</p:text>
    <p:extLst>
      <p:ext uri="{C676402C-5697-4E1C-873F-D02D1690AC5C}">
        <p15:threadingInfo xmlns:p15="http://schemas.microsoft.com/office/powerpoint/2012/main" timeZoneBias="30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12-22T16:19:17.916" idx="20">
    <p:pos x="10" y="10"/>
    <p:text>DHCD will have an updated cover and a better quality image available for this slide in January.</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12-20T10:47:17.927" idx="10">
    <p:pos x="10" y="10"/>
    <p:text>The notes didn't describe the slide so I created the next slide to go with the note that were on this slide and added new notes here.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12-15T10:19:32.074" idx="3">
    <p:pos x="10" y="10"/>
    <p:text>Reinforce implemenation of plan as something that will be looked for during confirmation/regional approval.</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12-20T16:41:37.334" idx="19">
    <p:pos x="10" y="10"/>
    <p:text>Shortened the list to make it more readable and not repeat items presented earlier.  A handout could consolidate links to all resources</p:text>
    <p:extLst>
      <p:ext uri="{C676402C-5697-4E1C-873F-D02D1690AC5C}">
        <p15:threadingInfo xmlns:p15="http://schemas.microsoft.com/office/powerpoint/2012/main" timeZoneBias="300"/>
      </p:ext>
    </p:extLst>
  </p:cm>
</p:cmLst>
</file>

<file path=ppt/diagrams/_rels/data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iagrams/_rels/drawing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F3A00-C056-44E1-9414-9EBA7F031AC3}" type="doc">
      <dgm:prSet loTypeId="urn:microsoft.com/office/officeart/2005/8/layout/radial3" loCatId="cycle" qsTypeId="urn:microsoft.com/office/officeart/2005/8/quickstyle/simple1" qsCatId="simple" csTypeId="urn:microsoft.com/office/officeart/2005/8/colors/accent1_2" csCatId="accent1" phldr="1"/>
      <dgm:spPr/>
    </dgm:pt>
    <dgm:pt modelId="{47ABFCB0-F3F5-414B-B243-5EBDA91BD049}">
      <dgm:prSet phldrT="[Text]"/>
      <dgm:spPr/>
      <dgm:t>
        <a:bodyPr/>
        <a:lstStyle/>
        <a:p>
          <a:r>
            <a:rPr lang="en-US" dirty="0"/>
            <a:t>Vibrant Sustainable  Community</a:t>
          </a:r>
        </a:p>
      </dgm:t>
    </dgm:pt>
    <dgm:pt modelId="{BC07EBF6-8A0A-4FED-A07E-98D497943085}" type="parTrans" cxnId="{E38E24E0-8212-43BC-B0A7-46AC18DFDC9B}">
      <dgm:prSet/>
      <dgm:spPr/>
      <dgm:t>
        <a:bodyPr/>
        <a:lstStyle/>
        <a:p>
          <a:endParaRPr lang="en-US"/>
        </a:p>
      </dgm:t>
    </dgm:pt>
    <dgm:pt modelId="{A1BB1A69-DAAC-4AA2-86C3-8B96FBE05361}" type="sibTrans" cxnId="{E38E24E0-8212-43BC-B0A7-46AC18DFDC9B}">
      <dgm:prSet/>
      <dgm:spPr/>
      <dgm:t>
        <a:bodyPr/>
        <a:lstStyle/>
        <a:p>
          <a:endParaRPr lang="en-US"/>
        </a:p>
      </dgm:t>
    </dgm:pt>
    <dgm:pt modelId="{DF8F12CB-1743-4A1A-BC4B-C87B26DFCDCC}">
      <dgm:prSet phldrT="[Text]" phldr="1"/>
      <dgm:spPr/>
      <dgm:t>
        <a:bodyPr/>
        <a:lstStyle/>
        <a:p>
          <a:endParaRPr lang="en-US"/>
        </a:p>
      </dgm:t>
    </dgm:pt>
    <dgm:pt modelId="{3F62CDE0-7DF0-4F6F-AB33-268D73B5B142}" type="parTrans" cxnId="{747AC1FE-319A-4893-AE89-7859DE870966}">
      <dgm:prSet/>
      <dgm:spPr/>
      <dgm:t>
        <a:bodyPr/>
        <a:lstStyle/>
        <a:p>
          <a:endParaRPr lang="en-US"/>
        </a:p>
      </dgm:t>
    </dgm:pt>
    <dgm:pt modelId="{0D216BFB-821E-416E-821D-0CD9DC64BCC5}" type="sibTrans" cxnId="{747AC1FE-319A-4893-AE89-7859DE870966}">
      <dgm:prSet/>
      <dgm:spPr/>
      <dgm:t>
        <a:bodyPr/>
        <a:lstStyle/>
        <a:p>
          <a:endParaRPr lang="en-US"/>
        </a:p>
      </dgm:t>
    </dgm:pt>
    <dgm:pt modelId="{333EA328-C7FC-4C9C-81C2-EDB316EAA35D}">
      <dgm:prSet phldrT="[Text]" phldr="1"/>
      <dgm:spPr/>
      <dgm:t>
        <a:bodyPr/>
        <a:lstStyle/>
        <a:p>
          <a:endParaRPr lang="en-US"/>
        </a:p>
      </dgm:t>
    </dgm:pt>
    <dgm:pt modelId="{6025F151-0D3E-4DCB-B0BC-A0D3DE14B03D}" type="parTrans" cxnId="{5B1BF583-BDF7-4640-B4E6-00D3D730AF36}">
      <dgm:prSet/>
      <dgm:spPr/>
      <dgm:t>
        <a:bodyPr/>
        <a:lstStyle/>
        <a:p>
          <a:endParaRPr lang="en-US"/>
        </a:p>
      </dgm:t>
    </dgm:pt>
    <dgm:pt modelId="{74CA9C83-F75C-4B7A-89F7-295069192C88}" type="sibTrans" cxnId="{5B1BF583-BDF7-4640-B4E6-00D3D730AF36}">
      <dgm:prSet/>
      <dgm:spPr/>
      <dgm:t>
        <a:bodyPr/>
        <a:lstStyle/>
        <a:p>
          <a:endParaRPr lang="en-US"/>
        </a:p>
      </dgm:t>
    </dgm:pt>
    <dgm:pt modelId="{85FE8F97-18ED-4A1C-8632-BF45829E1255}">
      <dgm:prSet/>
      <dgm:spPr/>
      <dgm:t>
        <a:bodyPr/>
        <a:lstStyle/>
        <a:p>
          <a:endParaRPr lang="en-US"/>
        </a:p>
      </dgm:t>
    </dgm:pt>
    <dgm:pt modelId="{8E8E6D5F-1E2A-47CC-89F4-A85695657E30}" type="parTrans" cxnId="{DF71281A-1444-4A82-8985-421B75B8AD1C}">
      <dgm:prSet/>
      <dgm:spPr/>
      <dgm:t>
        <a:bodyPr/>
        <a:lstStyle/>
        <a:p>
          <a:endParaRPr lang="en-US"/>
        </a:p>
      </dgm:t>
    </dgm:pt>
    <dgm:pt modelId="{012924FD-C074-4C09-8CE4-6088191ADC04}" type="sibTrans" cxnId="{DF71281A-1444-4A82-8985-421B75B8AD1C}">
      <dgm:prSet/>
      <dgm:spPr/>
      <dgm:t>
        <a:bodyPr/>
        <a:lstStyle/>
        <a:p>
          <a:endParaRPr lang="en-US"/>
        </a:p>
      </dgm:t>
    </dgm:pt>
    <dgm:pt modelId="{8CA1754A-FA00-4BCE-B285-315967E91D3A}">
      <dgm:prSet/>
      <dgm:spPr/>
      <dgm:t>
        <a:bodyPr/>
        <a:lstStyle/>
        <a:p>
          <a:endParaRPr lang="en-US"/>
        </a:p>
      </dgm:t>
    </dgm:pt>
    <dgm:pt modelId="{F2E1ACEF-319E-4731-8E25-1F6F4ED30EE5}" type="parTrans" cxnId="{BCAB6F69-C501-49D4-BB39-5B4EF5C754B1}">
      <dgm:prSet/>
      <dgm:spPr/>
      <dgm:t>
        <a:bodyPr/>
        <a:lstStyle/>
        <a:p>
          <a:endParaRPr lang="en-US"/>
        </a:p>
      </dgm:t>
    </dgm:pt>
    <dgm:pt modelId="{02524700-8FDF-4419-A1C4-DDCF6BF024A0}" type="sibTrans" cxnId="{BCAB6F69-C501-49D4-BB39-5B4EF5C754B1}">
      <dgm:prSet/>
      <dgm:spPr/>
      <dgm:t>
        <a:bodyPr/>
        <a:lstStyle/>
        <a:p>
          <a:endParaRPr lang="en-US"/>
        </a:p>
      </dgm:t>
    </dgm:pt>
    <dgm:pt modelId="{2E2BFA95-254B-43C1-AD07-3F84BBE4E65A}">
      <dgm:prSet/>
      <dgm:spPr/>
      <dgm:t>
        <a:bodyPr/>
        <a:lstStyle/>
        <a:p>
          <a:endParaRPr lang="en-US"/>
        </a:p>
      </dgm:t>
    </dgm:pt>
    <dgm:pt modelId="{03567BD9-C87D-4D64-9D69-70899B9EF510}" type="parTrans" cxnId="{3B365655-FC02-42EA-97A7-7F5F494E1264}">
      <dgm:prSet/>
      <dgm:spPr/>
      <dgm:t>
        <a:bodyPr/>
        <a:lstStyle/>
        <a:p>
          <a:endParaRPr lang="en-US"/>
        </a:p>
      </dgm:t>
    </dgm:pt>
    <dgm:pt modelId="{73B5F277-00AC-4E38-96F2-0B7F77A3FF12}" type="sibTrans" cxnId="{3B365655-FC02-42EA-97A7-7F5F494E1264}">
      <dgm:prSet/>
      <dgm:spPr/>
      <dgm:t>
        <a:bodyPr/>
        <a:lstStyle/>
        <a:p>
          <a:endParaRPr lang="en-US"/>
        </a:p>
      </dgm:t>
    </dgm:pt>
    <dgm:pt modelId="{A581E65B-BE3B-401D-8E9A-5B704E536ECE}">
      <dgm:prSet/>
      <dgm:spPr/>
      <dgm:t>
        <a:bodyPr/>
        <a:lstStyle/>
        <a:p>
          <a:endParaRPr lang="en-US"/>
        </a:p>
      </dgm:t>
    </dgm:pt>
    <dgm:pt modelId="{8F3F10E8-E396-4453-8D13-776D02C8DC1F}" type="parTrans" cxnId="{7B7B78B2-B8BA-40DC-9398-FCE6A26CA87A}">
      <dgm:prSet/>
      <dgm:spPr/>
      <dgm:t>
        <a:bodyPr/>
        <a:lstStyle/>
        <a:p>
          <a:endParaRPr lang="en-US"/>
        </a:p>
      </dgm:t>
    </dgm:pt>
    <dgm:pt modelId="{2137DAFD-3638-471D-BB70-BF9488467CBB}" type="sibTrans" cxnId="{7B7B78B2-B8BA-40DC-9398-FCE6A26CA87A}">
      <dgm:prSet/>
      <dgm:spPr/>
      <dgm:t>
        <a:bodyPr/>
        <a:lstStyle/>
        <a:p>
          <a:endParaRPr lang="en-US"/>
        </a:p>
      </dgm:t>
    </dgm:pt>
    <dgm:pt modelId="{DCFD9A39-5CA6-41A4-8E5C-A77864F42DB7}">
      <dgm:prSet/>
      <dgm:spPr/>
      <dgm:t>
        <a:bodyPr/>
        <a:lstStyle/>
        <a:p>
          <a:r>
            <a:rPr lang="en-US" dirty="0"/>
            <a:t>Compact Centers</a:t>
          </a:r>
        </a:p>
      </dgm:t>
    </dgm:pt>
    <dgm:pt modelId="{084DFACE-4012-4132-BDD7-9DD80F370FE9}" type="parTrans" cxnId="{05D883C0-7C12-4888-AC95-B6FC85C464C8}">
      <dgm:prSet/>
      <dgm:spPr/>
      <dgm:t>
        <a:bodyPr/>
        <a:lstStyle/>
        <a:p>
          <a:endParaRPr lang="en-US"/>
        </a:p>
      </dgm:t>
    </dgm:pt>
    <dgm:pt modelId="{9CC16D99-37B1-492F-BAB4-C7E14688D420}" type="sibTrans" cxnId="{05D883C0-7C12-4888-AC95-B6FC85C464C8}">
      <dgm:prSet/>
      <dgm:spPr/>
      <dgm:t>
        <a:bodyPr/>
        <a:lstStyle/>
        <a:p>
          <a:endParaRPr lang="en-US"/>
        </a:p>
      </dgm:t>
    </dgm:pt>
    <dgm:pt modelId="{5CB113AC-A998-4D33-BEC9-C824046EC5E6}">
      <dgm:prSet/>
      <dgm:spPr/>
      <dgm:t>
        <a:bodyPr/>
        <a:lstStyle/>
        <a:p>
          <a:r>
            <a:rPr lang="en-US" dirty="0"/>
            <a:t>Strong Diverse</a:t>
          </a:r>
        </a:p>
        <a:p>
          <a:r>
            <a:rPr lang="en-US" dirty="0"/>
            <a:t>Economy</a:t>
          </a:r>
        </a:p>
      </dgm:t>
    </dgm:pt>
    <dgm:pt modelId="{F9971576-AAD1-4A84-A10A-4F071C17A8D5}" type="parTrans" cxnId="{3328250B-95E8-4102-A6E9-33EC5FF21DA3}">
      <dgm:prSet/>
      <dgm:spPr/>
      <dgm:t>
        <a:bodyPr/>
        <a:lstStyle/>
        <a:p>
          <a:endParaRPr lang="en-US"/>
        </a:p>
      </dgm:t>
    </dgm:pt>
    <dgm:pt modelId="{262EDD1D-64F4-468F-BCA6-04D5CEC2911C}" type="sibTrans" cxnId="{3328250B-95E8-4102-A6E9-33EC5FF21DA3}">
      <dgm:prSet/>
      <dgm:spPr/>
      <dgm:t>
        <a:bodyPr/>
        <a:lstStyle/>
        <a:p>
          <a:endParaRPr lang="en-US"/>
        </a:p>
      </dgm:t>
    </dgm:pt>
    <dgm:pt modelId="{F73E96F4-9083-4610-A15E-23535859F7F2}">
      <dgm:prSet/>
      <dgm:spPr/>
      <dgm:t>
        <a:bodyPr/>
        <a:lstStyle/>
        <a:p>
          <a:r>
            <a:rPr lang="en-US" dirty="0"/>
            <a:t>Education and Vocational Training</a:t>
          </a:r>
        </a:p>
      </dgm:t>
    </dgm:pt>
    <dgm:pt modelId="{939C852D-1A6A-4AAF-97E8-DB11AD6D761F}" type="parTrans" cxnId="{E650F202-03FD-4AE4-8340-ACE3EDC099B0}">
      <dgm:prSet/>
      <dgm:spPr/>
      <dgm:t>
        <a:bodyPr/>
        <a:lstStyle/>
        <a:p>
          <a:endParaRPr lang="en-US"/>
        </a:p>
      </dgm:t>
    </dgm:pt>
    <dgm:pt modelId="{A20EEA34-E14B-4732-B9E4-58E5F3E12AC7}" type="sibTrans" cxnId="{E650F202-03FD-4AE4-8340-ACE3EDC099B0}">
      <dgm:prSet/>
      <dgm:spPr/>
      <dgm:t>
        <a:bodyPr/>
        <a:lstStyle/>
        <a:p>
          <a:endParaRPr lang="en-US"/>
        </a:p>
      </dgm:t>
    </dgm:pt>
    <dgm:pt modelId="{280F32C9-2300-4FD7-B131-1B29BAB383F9}">
      <dgm:prSet/>
      <dgm:spPr/>
      <dgm:t>
        <a:bodyPr/>
        <a:lstStyle/>
        <a:p>
          <a:r>
            <a:rPr lang="en-US" dirty="0"/>
            <a:t>Available Child Care</a:t>
          </a:r>
        </a:p>
      </dgm:t>
    </dgm:pt>
    <dgm:pt modelId="{C8DE95C0-9172-431D-ADC0-9BA928DFBFFF}" type="parTrans" cxnId="{AC0B268B-3A79-4515-A7C8-5D2384A922AE}">
      <dgm:prSet/>
      <dgm:spPr/>
      <dgm:t>
        <a:bodyPr/>
        <a:lstStyle/>
        <a:p>
          <a:endParaRPr lang="en-US"/>
        </a:p>
      </dgm:t>
    </dgm:pt>
    <dgm:pt modelId="{86E81F65-6788-4F5B-B2E0-C8F94D93BFFE}" type="sibTrans" cxnId="{AC0B268B-3A79-4515-A7C8-5D2384A922AE}">
      <dgm:prSet/>
      <dgm:spPr/>
      <dgm:t>
        <a:bodyPr/>
        <a:lstStyle/>
        <a:p>
          <a:endParaRPr lang="en-US"/>
        </a:p>
      </dgm:t>
    </dgm:pt>
    <dgm:pt modelId="{584F631D-CF9D-4246-852F-DDDFEFF3A91B}">
      <dgm:prSet/>
      <dgm:spPr/>
      <dgm:t>
        <a:bodyPr/>
        <a:lstStyle/>
        <a:p>
          <a:r>
            <a:rPr lang="en-US" dirty="0"/>
            <a:t>Efficient Public Facilities and Services</a:t>
          </a:r>
        </a:p>
      </dgm:t>
    </dgm:pt>
    <dgm:pt modelId="{F7B53A2E-7C9E-4A2A-844E-1E1497A7C90C}" type="parTrans" cxnId="{C1C6CE70-CB80-423A-9F1F-B858E4393472}">
      <dgm:prSet/>
      <dgm:spPr/>
      <dgm:t>
        <a:bodyPr/>
        <a:lstStyle/>
        <a:p>
          <a:endParaRPr lang="en-US"/>
        </a:p>
      </dgm:t>
    </dgm:pt>
    <dgm:pt modelId="{26CC148E-7A26-44FD-B0A8-9DC0F772D3E1}" type="sibTrans" cxnId="{C1C6CE70-CB80-423A-9F1F-B858E4393472}">
      <dgm:prSet/>
      <dgm:spPr/>
      <dgm:t>
        <a:bodyPr/>
        <a:lstStyle/>
        <a:p>
          <a:endParaRPr lang="en-US"/>
        </a:p>
      </dgm:t>
    </dgm:pt>
    <dgm:pt modelId="{93C99393-53CE-49A8-B3B1-B090FD8DD00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Recreational Opportunities</a:t>
          </a:r>
        </a:p>
        <a:p>
          <a:pPr defTabSz="711200">
            <a:lnSpc>
              <a:spcPct val="90000"/>
            </a:lnSpc>
            <a:spcBef>
              <a:spcPct val="0"/>
            </a:spcBef>
            <a:spcAft>
              <a:spcPct val="35000"/>
            </a:spcAft>
          </a:pPr>
          <a:endParaRPr lang="en-US" dirty="0"/>
        </a:p>
      </dgm:t>
    </dgm:pt>
    <dgm:pt modelId="{BFC9DA8B-F940-4C5F-927D-E2C2FDF57DBC}" type="parTrans" cxnId="{CCE73825-0BA1-4E1E-A549-46F56FBA02E0}">
      <dgm:prSet/>
      <dgm:spPr/>
      <dgm:t>
        <a:bodyPr/>
        <a:lstStyle/>
        <a:p>
          <a:endParaRPr lang="en-US"/>
        </a:p>
      </dgm:t>
    </dgm:pt>
    <dgm:pt modelId="{5C3CB550-4504-41DA-A497-FD80E5CCB155}" type="sibTrans" cxnId="{CCE73825-0BA1-4E1E-A549-46F56FBA02E0}">
      <dgm:prSet/>
      <dgm:spPr/>
      <dgm:t>
        <a:bodyPr/>
        <a:lstStyle/>
        <a:p>
          <a:endParaRPr lang="en-US"/>
        </a:p>
      </dgm:t>
    </dgm:pt>
    <dgm:pt modelId="{3B5D9F14-30A4-4FAD-BA29-8D03ED02361A}">
      <dgm:prSet/>
      <dgm:spPr/>
      <dgm:t>
        <a:bodyPr/>
        <a:lstStyle/>
        <a:p>
          <a:r>
            <a:rPr lang="en-US" dirty="0"/>
            <a:t>Quality Housing</a:t>
          </a:r>
        </a:p>
        <a:p>
          <a:r>
            <a:rPr lang="en-US" dirty="0"/>
            <a:t>Available</a:t>
          </a:r>
        </a:p>
      </dgm:t>
    </dgm:pt>
    <dgm:pt modelId="{A81AF7D5-25E4-4296-B537-E71D55232BEE}" type="parTrans" cxnId="{1652A7EC-3878-449C-A44B-6A0A0220AE55}">
      <dgm:prSet/>
      <dgm:spPr/>
      <dgm:t>
        <a:bodyPr/>
        <a:lstStyle/>
        <a:p>
          <a:endParaRPr lang="en-US"/>
        </a:p>
      </dgm:t>
    </dgm:pt>
    <dgm:pt modelId="{2B87C567-1F7E-4677-B2CF-F1FBA4B0BE95}" type="sibTrans" cxnId="{1652A7EC-3878-449C-A44B-6A0A0220AE55}">
      <dgm:prSet/>
      <dgm:spPr/>
      <dgm:t>
        <a:bodyPr/>
        <a:lstStyle/>
        <a:p>
          <a:endParaRPr lang="en-US"/>
        </a:p>
      </dgm:t>
    </dgm:pt>
    <dgm:pt modelId="{62EAA03D-3CA5-468D-9548-8653270F56ED}">
      <dgm:prSet/>
      <dgm:spPr/>
      <dgm:t>
        <a:bodyPr/>
        <a:lstStyle/>
        <a:p>
          <a:r>
            <a:rPr lang="en-US" dirty="0"/>
            <a:t>Efficient Energy Use and Renewable Resources</a:t>
          </a:r>
        </a:p>
      </dgm:t>
    </dgm:pt>
    <dgm:pt modelId="{1F428D86-4C3A-4E40-BD54-37DAFF3B9210}" type="parTrans" cxnId="{044926D2-8DFF-4868-AE31-E237F6DF7AC3}">
      <dgm:prSet/>
      <dgm:spPr/>
      <dgm:t>
        <a:bodyPr/>
        <a:lstStyle/>
        <a:p>
          <a:endParaRPr lang="en-US"/>
        </a:p>
      </dgm:t>
    </dgm:pt>
    <dgm:pt modelId="{2DF3AF06-9C79-41E9-9F0C-6C5C4DE8B626}" type="sibTrans" cxnId="{044926D2-8DFF-4868-AE31-E237F6DF7AC3}">
      <dgm:prSet/>
      <dgm:spPr/>
      <dgm:t>
        <a:bodyPr/>
        <a:lstStyle/>
        <a:p>
          <a:endParaRPr lang="en-US"/>
        </a:p>
      </dgm:t>
    </dgm:pt>
    <dgm:pt modelId="{3D1E91DE-3183-4EAF-A772-3191F71DE42E}">
      <dgm:prSet/>
      <dgm:spPr/>
      <dgm:t>
        <a:bodyPr/>
        <a:lstStyle/>
        <a:p>
          <a:r>
            <a:rPr lang="en-US" dirty="0"/>
            <a:t>Agricultural and Forest Industries</a:t>
          </a:r>
        </a:p>
      </dgm:t>
    </dgm:pt>
    <dgm:pt modelId="{B0C780D7-938B-4308-9968-C9FCECA491F4}" type="parTrans" cxnId="{1D0380B6-C11D-464D-8EC3-5DD66D9D92E8}">
      <dgm:prSet/>
      <dgm:spPr/>
      <dgm:t>
        <a:bodyPr/>
        <a:lstStyle/>
        <a:p>
          <a:endParaRPr lang="en-US"/>
        </a:p>
      </dgm:t>
    </dgm:pt>
    <dgm:pt modelId="{20B404C0-04B0-4B13-8D4D-40DF963244AA}" type="sibTrans" cxnId="{1D0380B6-C11D-464D-8EC3-5DD66D9D92E8}">
      <dgm:prSet/>
      <dgm:spPr/>
      <dgm:t>
        <a:bodyPr/>
        <a:lstStyle/>
        <a:p>
          <a:endParaRPr lang="en-US"/>
        </a:p>
      </dgm:t>
    </dgm:pt>
    <dgm:pt modelId="{7F2F99FE-D790-4744-A1DB-40A856F69A96}">
      <dgm:prSet/>
      <dgm:spPr/>
      <dgm:t>
        <a:bodyPr/>
        <a:lstStyle/>
        <a:p>
          <a:r>
            <a:rPr lang="en-US" dirty="0"/>
            <a:t>Flood Resiliency</a:t>
          </a:r>
        </a:p>
      </dgm:t>
    </dgm:pt>
    <dgm:pt modelId="{1F234A58-F8E4-4A6F-B657-AAA7B5B9B268}" type="parTrans" cxnId="{6CADCD0A-4E5C-444C-ACDA-8ABA38E4A484}">
      <dgm:prSet/>
      <dgm:spPr/>
      <dgm:t>
        <a:bodyPr/>
        <a:lstStyle/>
        <a:p>
          <a:endParaRPr lang="en-US"/>
        </a:p>
      </dgm:t>
    </dgm:pt>
    <dgm:pt modelId="{8C9FD5E4-A1B5-4C0E-A0EB-286ED5914DC7}" type="sibTrans" cxnId="{6CADCD0A-4E5C-444C-ACDA-8ABA38E4A484}">
      <dgm:prSet/>
      <dgm:spPr/>
      <dgm:t>
        <a:bodyPr/>
        <a:lstStyle/>
        <a:p>
          <a:endParaRPr lang="en-US"/>
        </a:p>
      </dgm:t>
    </dgm:pt>
    <dgm:pt modelId="{3C0E1EE2-FD71-479C-A1E9-2A12988406D1}">
      <dgm:prSet/>
      <dgm:spPr/>
      <dgm:t>
        <a:bodyPr/>
        <a:lstStyle/>
        <a:p>
          <a:r>
            <a:rPr lang="en-US" dirty="0"/>
            <a:t>Use Natural Resources Efficiently</a:t>
          </a:r>
        </a:p>
      </dgm:t>
    </dgm:pt>
    <dgm:pt modelId="{CAB41F8A-7A02-4D85-9C2A-D51DD9839B6A}" type="parTrans" cxnId="{4CDD20AC-07BE-4D4D-B932-776E6821F773}">
      <dgm:prSet/>
      <dgm:spPr/>
      <dgm:t>
        <a:bodyPr/>
        <a:lstStyle/>
        <a:p>
          <a:endParaRPr lang="en-US"/>
        </a:p>
      </dgm:t>
    </dgm:pt>
    <dgm:pt modelId="{6D44CE53-4376-4FF7-8D61-167A0B32E210}" type="sibTrans" cxnId="{4CDD20AC-07BE-4D4D-B932-776E6821F773}">
      <dgm:prSet/>
      <dgm:spPr/>
      <dgm:t>
        <a:bodyPr/>
        <a:lstStyle/>
        <a:p>
          <a:endParaRPr lang="en-US"/>
        </a:p>
      </dgm:t>
    </dgm:pt>
    <dgm:pt modelId="{12192994-8C24-4555-96A0-E054255E43F6}">
      <dgm:prSet/>
      <dgm:spPr/>
      <dgm:t>
        <a:bodyPr/>
        <a:lstStyle/>
        <a:p>
          <a:r>
            <a:rPr lang="en-US" dirty="0"/>
            <a:t>Preserve Natural Resources</a:t>
          </a:r>
        </a:p>
      </dgm:t>
    </dgm:pt>
    <dgm:pt modelId="{5D3DB2A4-79AE-4371-A3BB-D70F303C580C}" type="parTrans" cxnId="{EC280DFB-FC7D-46B4-9539-A378BE1D1F27}">
      <dgm:prSet/>
      <dgm:spPr/>
      <dgm:t>
        <a:bodyPr/>
        <a:lstStyle/>
        <a:p>
          <a:endParaRPr lang="en-US"/>
        </a:p>
      </dgm:t>
    </dgm:pt>
    <dgm:pt modelId="{A71354CC-957A-4233-9522-5011087085E2}" type="sibTrans" cxnId="{EC280DFB-FC7D-46B4-9539-A378BE1D1F27}">
      <dgm:prSet/>
      <dgm:spPr/>
      <dgm:t>
        <a:bodyPr/>
        <a:lstStyle/>
        <a:p>
          <a:endParaRPr lang="en-US"/>
        </a:p>
      </dgm:t>
    </dgm:pt>
    <dgm:pt modelId="{5854BD62-FB70-4DB4-ACAA-7BC110310401}">
      <dgm:prSet/>
      <dgm:spPr/>
      <dgm:t>
        <a:bodyPr/>
        <a:lstStyle/>
        <a:p>
          <a:r>
            <a:rPr lang="en-US" dirty="0"/>
            <a:t>Air, Water and Wildlife Quality</a:t>
          </a:r>
        </a:p>
      </dgm:t>
    </dgm:pt>
    <dgm:pt modelId="{3A9F29E8-A930-4201-A9E9-502961495001}" type="parTrans" cxnId="{6C61A715-86B7-4771-B816-4B5BFFF8AB73}">
      <dgm:prSet/>
      <dgm:spPr/>
      <dgm:t>
        <a:bodyPr/>
        <a:lstStyle/>
        <a:p>
          <a:endParaRPr lang="en-US"/>
        </a:p>
      </dgm:t>
    </dgm:pt>
    <dgm:pt modelId="{306A360F-6FD9-449D-87F2-D654CB3EA541}" type="sibTrans" cxnId="{6C61A715-86B7-4771-B816-4B5BFFF8AB73}">
      <dgm:prSet/>
      <dgm:spPr/>
      <dgm:t>
        <a:bodyPr/>
        <a:lstStyle/>
        <a:p>
          <a:endParaRPr lang="en-US"/>
        </a:p>
      </dgm:t>
    </dgm:pt>
    <dgm:pt modelId="{4AF552D6-EFE8-4FEF-9C49-077B0DFDBF22}">
      <dgm:prSet/>
      <dgm:spPr/>
      <dgm:t>
        <a:bodyPr/>
        <a:lstStyle/>
        <a:p>
          <a:r>
            <a:rPr lang="en-US" dirty="0"/>
            <a:t> Safe Convenient</a:t>
          </a:r>
        </a:p>
        <a:p>
          <a:r>
            <a:rPr lang="en-US" dirty="0"/>
            <a:t>Transportation</a:t>
          </a:r>
        </a:p>
      </dgm:t>
    </dgm:pt>
    <dgm:pt modelId="{8D4365CE-29D4-41F6-877C-B3FC5B495B25}" type="parTrans" cxnId="{B2EFB5CC-671E-44A9-9EDD-4103C8AA451E}">
      <dgm:prSet/>
      <dgm:spPr/>
      <dgm:t>
        <a:bodyPr/>
        <a:lstStyle/>
        <a:p>
          <a:endParaRPr lang="en-US"/>
        </a:p>
      </dgm:t>
    </dgm:pt>
    <dgm:pt modelId="{EE2D4305-9DCA-4D9E-97C0-B4EE2F8D27AE}" type="sibTrans" cxnId="{B2EFB5CC-671E-44A9-9EDD-4103C8AA451E}">
      <dgm:prSet/>
      <dgm:spPr/>
      <dgm:t>
        <a:bodyPr/>
        <a:lstStyle/>
        <a:p>
          <a:endParaRPr lang="en-US"/>
        </a:p>
      </dgm:t>
    </dgm:pt>
    <dgm:pt modelId="{253CC245-9979-4222-8D38-2A9C9B943F82}" type="pres">
      <dgm:prSet presAssocID="{EA5F3A00-C056-44E1-9414-9EBA7F031AC3}" presName="composite" presStyleCnt="0">
        <dgm:presLayoutVars>
          <dgm:chMax val="1"/>
          <dgm:dir/>
          <dgm:resizeHandles val="exact"/>
        </dgm:presLayoutVars>
      </dgm:prSet>
      <dgm:spPr/>
    </dgm:pt>
    <dgm:pt modelId="{0B039E8F-9FE3-48F7-A052-F2CF9874C0AF}" type="pres">
      <dgm:prSet presAssocID="{EA5F3A00-C056-44E1-9414-9EBA7F031AC3}" presName="radial" presStyleCnt="0">
        <dgm:presLayoutVars>
          <dgm:animLvl val="ctr"/>
        </dgm:presLayoutVars>
      </dgm:prSet>
      <dgm:spPr/>
    </dgm:pt>
    <dgm:pt modelId="{9F505A6C-D6E1-4FB9-AA23-20E2AB0D0553}" type="pres">
      <dgm:prSet presAssocID="{47ABFCB0-F3F5-414B-B243-5EBDA91BD049}" presName="centerShape" presStyleLbl="vennNode1" presStyleIdx="0" presStyleCnt="15"/>
      <dgm:spPr/>
    </dgm:pt>
    <dgm:pt modelId="{7553D5DB-0DF3-450C-97BB-05B8C59A2C0C}" type="pres">
      <dgm:prSet presAssocID="{DCFD9A39-5CA6-41A4-8E5C-A77864F42DB7}" presName="node" presStyleLbl="vennNode1" presStyleIdx="1" presStyleCnt="15">
        <dgm:presLayoutVars>
          <dgm:bulletEnabled val="1"/>
        </dgm:presLayoutVars>
      </dgm:prSet>
      <dgm:spPr/>
    </dgm:pt>
    <dgm:pt modelId="{3FF222D4-CAAA-4782-8564-B243A122D1B2}" type="pres">
      <dgm:prSet presAssocID="{5CB113AC-A998-4D33-BEC9-C824046EC5E6}" presName="node" presStyleLbl="vennNode1" presStyleIdx="2" presStyleCnt="15">
        <dgm:presLayoutVars>
          <dgm:bulletEnabled val="1"/>
        </dgm:presLayoutVars>
      </dgm:prSet>
      <dgm:spPr/>
    </dgm:pt>
    <dgm:pt modelId="{172D7EFF-DFCA-47E5-9D96-B2614D5F568C}" type="pres">
      <dgm:prSet presAssocID="{F73E96F4-9083-4610-A15E-23535859F7F2}" presName="node" presStyleLbl="vennNode1" presStyleIdx="3" presStyleCnt="15">
        <dgm:presLayoutVars>
          <dgm:bulletEnabled val="1"/>
        </dgm:presLayoutVars>
      </dgm:prSet>
      <dgm:spPr/>
    </dgm:pt>
    <dgm:pt modelId="{DC5DD392-8C67-464A-B2EB-E00D8866DA16}" type="pres">
      <dgm:prSet presAssocID="{280F32C9-2300-4FD7-B131-1B29BAB383F9}" presName="node" presStyleLbl="vennNode1" presStyleIdx="4" presStyleCnt="15">
        <dgm:presLayoutVars>
          <dgm:bulletEnabled val="1"/>
        </dgm:presLayoutVars>
      </dgm:prSet>
      <dgm:spPr/>
    </dgm:pt>
    <dgm:pt modelId="{166BDC5A-6A6C-4DE6-A377-33AD1DFAB78A}" type="pres">
      <dgm:prSet presAssocID="{584F631D-CF9D-4246-852F-DDDFEFF3A91B}" presName="node" presStyleLbl="vennNode1" presStyleIdx="5" presStyleCnt="15">
        <dgm:presLayoutVars>
          <dgm:bulletEnabled val="1"/>
        </dgm:presLayoutVars>
      </dgm:prSet>
      <dgm:spPr/>
    </dgm:pt>
    <dgm:pt modelId="{D3F69BB3-69DA-4D22-83A0-05D56EE361C3}" type="pres">
      <dgm:prSet presAssocID="{93C99393-53CE-49A8-B3B1-B090FD8DD00E}" presName="node" presStyleLbl="vennNode1" presStyleIdx="6" presStyleCnt="15">
        <dgm:presLayoutVars>
          <dgm:bulletEnabled val="1"/>
        </dgm:presLayoutVars>
      </dgm:prSet>
      <dgm:spPr/>
    </dgm:pt>
    <dgm:pt modelId="{0B6CC9EF-B947-4595-B0E6-A388377B4E8F}" type="pres">
      <dgm:prSet presAssocID="{3B5D9F14-30A4-4FAD-BA29-8D03ED02361A}" presName="node" presStyleLbl="vennNode1" presStyleIdx="7" presStyleCnt="15">
        <dgm:presLayoutVars>
          <dgm:bulletEnabled val="1"/>
        </dgm:presLayoutVars>
      </dgm:prSet>
      <dgm:spPr/>
    </dgm:pt>
    <dgm:pt modelId="{BC56F49F-F8E8-4535-B981-3E1C239E94F9}" type="pres">
      <dgm:prSet presAssocID="{62EAA03D-3CA5-468D-9548-8653270F56ED}" presName="node" presStyleLbl="vennNode1" presStyleIdx="8" presStyleCnt="15">
        <dgm:presLayoutVars>
          <dgm:bulletEnabled val="1"/>
        </dgm:presLayoutVars>
      </dgm:prSet>
      <dgm:spPr/>
    </dgm:pt>
    <dgm:pt modelId="{887A3A57-4BBA-4AAA-B01B-7F239A1583C9}" type="pres">
      <dgm:prSet presAssocID="{3D1E91DE-3183-4EAF-A772-3191F71DE42E}" presName="node" presStyleLbl="vennNode1" presStyleIdx="9" presStyleCnt="15">
        <dgm:presLayoutVars>
          <dgm:bulletEnabled val="1"/>
        </dgm:presLayoutVars>
      </dgm:prSet>
      <dgm:spPr/>
    </dgm:pt>
    <dgm:pt modelId="{5A0B8BA6-6810-4C32-B4D1-1FF9D0749FE1}" type="pres">
      <dgm:prSet presAssocID="{7F2F99FE-D790-4744-A1DB-40A856F69A96}" presName="node" presStyleLbl="vennNode1" presStyleIdx="10" presStyleCnt="15">
        <dgm:presLayoutVars>
          <dgm:bulletEnabled val="1"/>
        </dgm:presLayoutVars>
      </dgm:prSet>
      <dgm:spPr/>
    </dgm:pt>
    <dgm:pt modelId="{72EE952C-F79D-467B-85F4-469C12ECF093}" type="pres">
      <dgm:prSet presAssocID="{3C0E1EE2-FD71-479C-A1E9-2A12988406D1}" presName="node" presStyleLbl="vennNode1" presStyleIdx="11" presStyleCnt="15">
        <dgm:presLayoutVars>
          <dgm:bulletEnabled val="1"/>
        </dgm:presLayoutVars>
      </dgm:prSet>
      <dgm:spPr/>
    </dgm:pt>
    <dgm:pt modelId="{0EFBE5EC-CB20-42A5-830C-1BA2A2F26A49}" type="pres">
      <dgm:prSet presAssocID="{12192994-8C24-4555-96A0-E054255E43F6}" presName="node" presStyleLbl="vennNode1" presStyleIdx="12" presStyleCnt="15">
        <dgm:presLayoutVars>
          <dgm:bulletEnabled val="1"/>
        </dgm:presLayoutVars>
      </dgm:prSet>
      <dgm:spPr/>
    </dgm:pt>
    <dgm:pt modelId="{E21D6F80-0A7E-4B36-895D-5C5946ADAB26}" type="pres">
      <dgm:prSet presAssocID="{5854BD62-FB70-4DB4-ACAA-7BC110310401}" presName="node" presStyleLbl="vennNode1" presStyleIdx="13" presStyleCnt="15">
        <dgm:presLayoutVars>
          <dgm:bulletEnabled val="1"/>
        </dgm:presLayoutVars>
      </dgm:prSet>
      <dgm:spPr/>
    </dgm:pt>
    <dgm:pt modelId="{79826AAB-9B7A-4DC7-9676-C626290F354F}" type="pres">
      <dgm:prSet presAssocID="{4AF552D6-EFE8-4FEF-9C49-077B0DFDBF22}" presName="node" presStyleLbl="vennNode1" presStyleIdx="14" presStyleCnt="15">
        <dgm:presLayoutVars>
          <dgm:bulletEnabled val="1"/>
        </dgm:presLayoutVars>
      </dgm:prSet>
      <dgm:spPr/>
    </dgm:pt>
  </dgm:ptLst>
  <dgm:cxnLst>
    <dgm:cxn modelId="{E650F202-03FD-4AE4-8340-ACE3EDC099B0}" srcId="{47ABFCB0-F3F5-414B-B243-5EBDA91BD049}" destId="{F73E96F4-9083-4610-A15E-23535859F7F2}" srcOrd="2" destOrd="0" parTransId="{939C852D-1A6A-4AAF-97E8-DB11AD6D761F}" sibTransId="{A20EEA34-E14B-4732-B9E4-58E5F3E12AC7}"/>
    <dgm:cxn modelId="{6CADCD0A-4E5C-444C-ACDA-8ABA38E4A484}" srcId="{47ABFCB0-F3F5-414B-B243-5EBDA91BD049}" destId="{7F2F99FE-D790-4744-A1DB-40A856F69A96}" srcOrd="9" destOrd="0" parTransId="{1F234A58-F8E4-4A6F-B657-AAA7B5B9B268}" sibTransId="{8C9FD5E4-A1B5-4C0E-A0EB-286ED5914DC7}"/>
    <dgm:cxn modelId="{3328250B-95E8-4102-A6E9-33EC5FF21DA3}" srcId="{47ABFCB0-F3F5-414B-B243-5EBDA91BD049}" destId="{5CB113AC-A998-4D33-BEC9-C824046EC5E6}" srcOrd="1" destOrd="0" parTransId="{F9971576-AAD1-4A84-A10A-4F071C17A8D5}" sibTransId="{262EDD1D-64F4-468F-BCA6-04D5CEC2911C}"/>
    <dgm:cxn modelId="{8DA27E0B-15D6-4A63-8263-5C925AD4B758}" type="presOf" srcId="{47ABFCB0-F3F5-414B-B243-5EBDA91BD049}" destId="{9F505A6C-D6E1-4FB9-AA23-20E2AB0D0553}" srcOrd="0" destOrd="0" presId="urn:microsoft.com/office/officeart/2005/8/layout/radial3"/>
    <dgm:cxn modelId="{6C61A715-86B7-4771-B816-4B5BFFF8AB73}" srcId="{47ABFCB0-F3F5-414B-B243-5EBDA91BD049}" destId="{5854BD62-FB70-4DB4-ACAA-7BC110310401}" srcOrd="12" destOrd="0" parTransId="{3A9F29E8-A930-4201-A9E9-502961495001}" sibTransId="{306A360F-6FD9-449D-87F2-D654CB3EA541}"/>
    <dgm:cxn modelId="{DF71281A-1444-4A82-8985-421B75B8AD1C}" srcId="{EA5F3A00-C056-44E1-9414-9EBA7F031AC3}" destId="{85FE8F97-18ED-4A1C-8632-BF45829E1255}" srcOrd="1" destOrd="0" parTransId="{8E8E6D5F-1E2A-47CC-89F4-A85695657E30}" sibTransId="{012924FD-C074-4C09-8CE4-6088191ADC04}"/>
    <dgm:cxn modelId="{4EF4C423-14BD-4D10-AE14-5D39A6D4BA86}" type="presOf" srcId="{4AF552D6-EFE8-4FEF-9C49-077B0DFDBF22}" destId="{79826AAB-9B7A-4DC7-9676-C626290F354F}" srcOrd="0" destOrd="0" presId="urn:microsoft.com/office/officeart/2005/8/layout/radial3"/>
    <dgm:cxn modelId="{CCE73825-0BA1-4E1E-A549-46F56FBA02E0}" srcId="{47ABFCB0-F3F5-414B-B243-5EBDA91BD049}" destId="{93C99393-53CE-49A8-B3B1-B090FD8DD00E}" srcOrd="5" destOrd="0" parTransId="{BFC9DA8B-F940-4C5F-927D-E2C2FDF57DBC}" sibTransId="{5C3CB550-4504-41DA-A497-FD80E5CCB155}"/>
    <dgm:cxn modelId="{0BD84B31-1C15-454E-9737-D0CFEC0742E1}" type="presOf" srcId="{5854BD62-FB70-4DB4-ACAA-7BC110310401}" destId="{E21D6F80-0A7E-4B36-895D-5C5946ADAB26}" srcOrd="0" destOrd="0" presId="urn:microsoft.com/office/officeart/2005/8/layout/radial3"/>
    <dgm:cxn modelId="{D28E5D37-D7EC-4569-B053-148DEB1A9B9D}" type="presOf" srcId="{5CB113AC-A998-4D33-BEC9-C824046EC5E6}" destId="{3FF222D4-CAAA-4782-8564-B243A122D1B2}" srcOrd="0" destOrd="0" presId="urn:microsoft.com/office/officeart/2005/8/layout/radial3"/>
    <dgm:cxn modelId="{1E388940-8EEC-44D9-9CFB-5C304BFF0395}" type="presOf" srcId="{12192994-8C24-4555-96A0-E054255E43F6}" destId="{0EFBE5EC-CB20-42A5-830C-1BA2A2F26A49}" srcOrd="0" destOrd="0" presId="urn:microsoft.com/office/officeart/2005/8/layout/radial3"/>
    <dgm:cxn modelId="{A842A75F-29EB-4CD0-B3C1-B3C1A1E68B7F}" type="presOf" srcId="{584F631D-CF9D-4246-852F-DDDFEFF3A91B}" destId="{166BDC5A-6A6C-4DE6-A377-33AD1DFAB78A}" srcOrd="0" destOrd="0" presId="urn:microsoft.com/office/officeart/2005/8/layout/radial3"/>
    <dgm:cxn modelId="{BCAB6F69-C501-49D4-BB39-5B4EF5C754B1}" srcId="{EA5F3A00-C056-44E1-9414-9EBA7F031AC3}" destId="{8CA1754A-FA00-4BCE-B285-315967E91D3A}" srcOrd="2" destOrd="0" parTransId="{F2E1ACEF-319E-4731-8E25-1F6F4ED30EE5}" sibTransId="{02524700-8FDF-4419-A1C4-DDCF6BF024A0}"/>
    <dgm:cxn modelId="{C1C6CE70-CB80-423A-9F1F-B858E4393472}" srcId="{47ABFCB0-F3F5-414B-B243-5EBDA91BD049}" destId="{584F631D-CF9D-4246-852F-DDDFEFF3A91B}" srcOrd="4" destOrd="0" parTransId="{F7B53A2E-7C9E-4A2A-844E-1E1497A7C90C}" sibTransId="{26CC148E-7A26-44FD-B0A8-9DC0F772D3E1}"/>
    <dgm:cxn modelId="{3B365655-FC02-42EA-97A7-7F5F494E1264}" srcId="{EA5F3A00-C056-44E1-9414-9EBA7F031AC3}" destId="{2E2BFA95-254B-43C1-AD07-3F84BBE4E65A}" srcOrd="3" destOrd="0" parTransId="{03567BD9-C87D-4D64-9D69-70899B9EF510}" sibTransId="{73B5F277-00AC-4E38-96F2-0B7F77A3FF12}"/>
    <dgm:cxn modelId="{3A019C59-7FB0-4FAD-ABDA-0C0FA56EDA9B}" type="presOf" srcId="{F73E96F4-9083-4610-A15E-23535859F7F2}" destId="{172D7EFF-DFCA-47E5-9D96-B2614D5F568C}" srcOrd="0" destOrd="0" presId="urn:microsoft.com/office/officeart/2005/8/layout/radial3"/>
    <dgm:cxn modelId="{7C7DE87A-F58E-438B-863A-13C48E634932}" type="presOf" srcId="{EA5F3A00-C056-44E1-9414-9EBA7F031AC3}" destId="{253CC245-9979-4222-8D38-2A9C9B943F82}" srcOrd="0" destOrd="0" presId="urn:microsoft.com/office/officeart/2005/8/layout/radial3"/>
    <dgm:cxn modelId="{3D73B983-5775-4F9F-9476-382BAC07B0E8}" type="presOf" srcId="{93C99393-53CE-49A8-B3B1-B090FD8DD00E}" destId="{D3F69BB3-69DA-4D22-83A0-05D56EE361C3}" srcOrd="0" destOrd="0" presId="urn:microsoft.com/office/officeart/2005/8/layout/radial3"/>
    <dgm:cxn modelId="{5B1BF583-BDF7-4640-B4E6-00D3D730AF36}" srcId="{EA5F3A00-C056-44E1-9414-9EBA7F031AC3}" destId="{333EA328-C7FC-4C9C-81C2-EDB316EAA35D}" srcOrd="6" destOrd="0" parTransId="{6025F151-0D3E-4DCB-B0BC-A0D3DE14B03D}" sibTransId="{74CA9C83-F75C-4B7A-89F7-295069192C88}"/>
    <dgm:cxn modelId="{AC0B268B-3A79-4515-A7C8-5D2384A922AE}" srcId="{47ABFCB0-F3F5-414B-B243-5EBDA91BD049}" destId="{280F32C9-2300-4FD7-B131-1B29BAB383F9}" srcOrd="3" destOrd="0" parTransId="{C8DE95C0-9172-431D-ADC0-9BA928DFBFFF}" sibTransId="{86E81F65-6788-4F5B-B2E0-C8F94D93BFFE}"/>
    <dgm:cxn modelId="{D4ECB9A2-0424-4A6E-8242-E5E7F452DD21}" type="presOf" srcId="{3B5D9F14-30A4-4FAD-BA29-8D03ED02361A}" destId="{0B6CC9EF-B947-4595-B0E6-A388377B4E8F}" srcOrd="0" destOrd="0" presId="urn:microsoft.com/office/officeart/2005/8/layout/radial3"/>
    <dgm:cxn modelId="{158A26A7-D139-4298-9648-02E8F5BA1F91}" type="presOf" srcId="{3C0E1EE2-FD71-479C-A1E9-2A12988406D1}" destId="{72EE952C-F79D-467B-85F4-469C12ECF093}" srcOrd="0" destOrd="0" presId="urn:microsoft.com/office/officeart/2005/8/layout/radial3"/>
    <dgm:cxn modelId="{7DE27AAB-9AA9-4CED-B55E-88E647AE2593}" type="presOf" srcId="{DCFD9A39-5CA6-41A4-8E5C-A77864F42DB7}" destId="{7553D5DB-0DF3-450C-97BB-05B8C59A2C0C}" srcOrd="0" destOrd="0" presId="urn:microsoft.com/office/officeart/2005/8/layout/radial3"/>
    <dgm:cxn modelId="{4CDD20AC-07BE-4D4D-B932-776E6821F773}" srcId="{47ABFCB0-F3F5-414B-B243-5EBDA91BD049}" destId="{3C0E1EE2-FD71-479C-A1E9-2A12988406D1}" srcOrd="10" destOrd="0" parTransId="{CAB41F8A-7A02-4D85-9C2A-D51DD9839B6A}" sibTransId="{6D44CE53-4376-4FF7-8D61-167A0B32E210}"/>
    <dgm:cxn modelId="{7B7B78B2-B8BA-40DC-9398-FCE6A26CA87A}" srcId="{EA5F3A00-C056-44E1-9414-9EBA7F031AC3}" destId="{A581E65B-BE3B-401D-8E9A-5B704E536ECE}" srcOrd="4" destOrd="0" parTransId="{8F3F10E8-E396-4453-8D13-776D02C8DC1F}" sibTransId="{2137DAFD-3638-471D-BB70-BF9488467CBB}"/>
    <dgm:cxn modelId="{1D0380B6-C11D-464D-8EC3-5DD66D9D92E8}" srcId="{47ABFCB0-F3F5-414B-B243-5EBDA91BD049}" destId="{3D1E91DE-3183-4EAF-A772-3191F71DE42E}" srcOrd="8" destOrd="0" parTransId="{B0C780D7-938B-4308-9968-C9FCECA491F4}" sibTransId="{20B404C0-04B0-4B13-8D4D-40DF963244AA}"/>
    <dgm:cxn modelId="{EB43F1BF-B820-41E5-ADB4-75B8DB59BBC9}" type="presOf" srcId="{7F2F99FE-D790-4744-A1DB-40A856F69A96}" destId="{5A0B8BA6-6810-4C32-B4D1-1FF9D0749FE1}" srcOrd="0" destOrd="0" presId="urn:microsoft.com/office/officeart/2005/8/layout/radial3"/>
    <dgm:cxn modelId="{05D883C0-7C12-4888-AC95-B6FC85C464C8}" srcId="{47ABFCB0-F3F5-414B-B243-5EBDA91BD049}" destId="{DCFD9A39-5CA6-41A4-8E5C-A77864F42DB7}" srcOrd="0" destOrd="0" parTransId="{084DFACE-4012-4132-BDD7-9DD80F370FE9}" sibTransId="{9CC16D99-37B1-492F-BAB4-C7E14688D420}"/>
    <dgm:cxn modelId="{B2EFB5CC-671E-44A9-9EDD-4103C8AA451E}" srcId="{47ABFCB0-F3F5-414B-B243-5EBDA91BD049}" destId="{4AF552D6-EFE8-4FEF-9C49-077B0DFDBF22}" srcOrd="13" destOrd="0" parTransId="{8D4365CE-29D4-41F6-877C-B3FC5B495B25}" sibTransId="{EE2D4305-9DCA-4D9E-97C0-B4EE2F8D27AE}"/>
    <dgm:cxn modelId="{044926D2-8DFF-4868-AE31-E237F6DF7AC3}" srcId="{47ABFCB0-F3F5-414B-B243-5EBDA91BD049}" destId="{62EAA03D-3CA5-468D-9548-8653270F56ED}" srcOrd="7" destOrd="0" parTransId="{1F428D86-4C3A-4E40-BD54-37DAFF3B9210}" sibTransId="{2DF3AF06-9C79-41E9-9F0C-6C5C4DE8B626}"/>
    <dgm:cxn modelId="{B49EEDDE-E62F-4DA2-A39F-AC5A33BC745E}" type="presOf" srcId="{62EAA03D-3CA5-468D-9548-8653270F56ED}" destId="{BC56F49F-F8E8-4535-B981-3E1C239E94F9}" srcOrd="0" destOrd="0" presId="urn:microsoft.com/office/officeart/2005/8/layout/radial3"/>
    <dgm:cxn modelId="{E38E24E0-8212-43BC-B0A7-46AC18DFDC9B}" srcId="{EA5F3A00-C056-44E1-9414-9EBA7F031AC3}" destId="{47ABFCB0-F3F5-414B-B243-5EBDA91BD049}" srcOrd="0" destOrd="0" parTransId="{BC07EBF6-8A0A-4FED-A07E-98D497943085}" sibTransId="{A1BB1A69-DAAC-4AA2-86C3-8B96FBE05361}"/>
    <dgm:cxn modelId="{38F278E5-0892-4471-936F-BCBA828147B6}" type="presOf" srcId="{280F32C9-2300-4FD7-B131-1B29BAB383F9}" destId="{DC5DD392-8C67-464A-B2EB-E00D8866DA16}" srcOrd="0" destOrd="0" presId="urn:microsoft.com/office/officeart/2005/8/layout/radial3"/>
    <dgm:cxn modelId="{1652A7EC-3878-449C-A44B-6A0A0220AE55}" srcId="{47ABFCB0-F3F5-414B-B243-5EBDA91BD049}" destId="{3B5D9F14-30A4-4FAD-BA29-8D03ED02361A}" srcOrd="6" destOrd="0" parTransId="{A81AF7D5-25E4-4296-B537-E71D55232BEE}" sibTransId="{2B87C567-1F7E-4677-B2CF-F1FBA4B0BE95}"/>
    <dgm:cxn modelId="{EB92FEF3-BF8B-475C-84EF-21AEFC447760}" type="presOf" srcId="{3D1E91DE-3183-4EAF-A772-3191F71DE42E}" destId="{887A3A57-4BBA-4AAA-B01B-7F239A1583C9}" srcOrd="0" destOrd="0" presId="urn:microsoft.com/office/officeart/2005/8/layout/radial3"/>
    <dgm:cxn modelId="{EC280DFB-FC7D-46B4-9539-A378BE1D1F27}" srcId="{47ABFCB0-F3F5-414B-B243-5EBDA91BD049}" destId="{12192994-8C24-4555-96A0-E054255E43F6}" srcOrd="11" destOrd="0" parTransId="{5D3DB2A4-79AE-4371-A3BB-D70F303C580C}" sibTransId="{A71354CC-957A-4233-9522-5011087085E2}"/>
    <dgm:cxn modelId="{747AC1FE-319A-4893-AE89-7859DE870966}" srcId="{EA5F3A00-C056-44E1-9414-9EBA7F031AC3}" destId="{DF8F12CB-1743-4A1A-BC4B-C87B26DFCDCC}" srcOrd="5" destOrd="0" parTransId="{3F62CDE0-7DF0-4F6F-AB33-268D73B5B142}" sibTransId="{0D216BFB-821E-416E-821D-0CD9DC64BCC5}"/>
    <dgm:cxn modelId="{9E0658CD-954A-43F6-98D3-097E6F551E86}" type="presParOf" srcId="{253CC245-9979-4222-8D38-2A9C9B943F82}" destId="{0B039E8F-9FE3-48F7-A052-F2CF9874C0AF}" srcOrd="0" destOrd="0" presId="urn:microsoft.com/office/officeart/2005/8/layout/radial3"/>
    <dgm:cxn modelId="{BA660275-F11A-4CEE-BFCD-E4CF86876E21}" type="presParOf" srcId="{0B039E8F-9FE3-48F7-A052-F2CF9874C0AF}" destId="{9F505A6C-D6E1-4FB9-AA23-20E2AB0D0553}" srcOrd="0" destOrd="0" presId="urn:microsoft.com/office/officeart/2005/8/layout/radial3"/>
    <dgm:cxn modelId="{460F07F6-CDD6-40EC-BE49-986CC085E0EF}" type="presParOf" srcId="{0B039E8F-9FE3-48F7-A052-F2CF9874C0AF}" destId="{7553D5DB-0DF3-450C-97BB-05B8C59A2C0C}" srcOrd="1" destOrd="0" presId="urn:microsoft.com/office/officeart/2005/8/layout/radial3"/>
    <dgm:cxn modelId="{2EE58E26-A8E6-4CCA-A0C7-CC2575F5F49A}" type="presParOf" srcId="{0B039E8F-9FE3-48F7-A052-F2CF9874C0AF}" destId="{3FF222D4-CAAA-4782-8564-B243A122D1B2}" srcOrd="2" destOrd="0" presId="urn:microsoft.com/office/officeart/2005/8/layout/radial3"/>
    <dgm:cxn modelId="{0B9160CA-83A4-4F8D-88AD-2D337A53E033}" type="presParOf" srcId="{0B039E8F-9FE3-48F7-A052-F2CF9874C0AF}" destId="{172D7EFF-DFCA-47E5-9D96-B2614D5F568C}" srcOrd="3" destOrd="0" presId="urn:microsoft.com/office/officeart/2005/8/layout/radial3"/>
    <dgm:cxn modelId="{8FBF64F0-1C6B-49D4-862C-42E47B152130}" type="presParOf" srcId="{0B039E8F-9FE3-48F7-A052-F2CF9874C0AF}" destId="{DC5DD392-8C67-464A-B2EB-E00D8866DA16}" srcOrd="4" destOrd="0" presId="urn:microsoft.com/office/officeart/2005/8/layout/radial3"/>
    <dgm:cxn modelId="{592EFD6E-39F9-4950-8ED6-AE78C89D35BA}" type="presParOf" srcId="{0B039E8F-9FE3-48F7-A052-F2CF9874C0AF}" destId="{166BDC5A-6A6C-4DE6-A377-33AD1DFAB78A}" srcOrd="5" destOrd="0" presId="urn:microsoft.com/office/officeart/2005/8/layout/radial3"/>
    <dgm:cxn modelId="{A94A0A68-0DDB-4934-97D3-FF9E8FCA5C8B}" type="presParOf" srcId="{0B039E8F-9FE3-48F7-A052-F2CF9874C0AF}" destId="{D3F69BB3-69DA-4D22-83A0-05D56EE361C3}" srcOrd="6" destOrd="0" presId="urn:microsoft.com/office/officeart/2005/8/layout/radial3"/>
    <dgm:cxn modelId="{20DF9435-A428-4E46-AA30-7C3B33327E8A}" type="presParOf" srcId="{0B039E8F-9FE3-48F7-A052-F2CF9874C0AF}" destId="{0B6CC9EF-B947-4595-B0E6-A388377B4E8F}" srcOrd="7" destOrd="0" presId="urn:microsoft.com/office/officeart/2005/8/layout/radial3"/>
    <dgm:cxn modelId="{454F88E3-8B18-4397-8BF8-598BF8276EF1}" type="presParOf" srcId="{0B039E8F-9FE3-48F7-A052-F2CF9874C0AF}" destId="{BC56F49F-F8E8-4535-B981-3E1C239E94F9}" srcOrd="8" destOrd="0" presId="urn:microsoft.com/office/officeart/2005/8/layout/radial3"/>
    <dgm:cxn modelId="{7C20630D-84FF-4636-980E-55D394A414CA}" type="presParOf" srcId="{0B039E8F-9FE3-48F7-A052-F2CF9874C0AF}" destId="{887A3A57-4BBA-4AAA-B01B-7F239A1583C9}" srcOrd="9" destOrd="0" presId="urn:microsoft.com/office/officeart/2005/8/layout/radial3"/>
    <dgm:cxn modelId="{2FA3BE36-1E54-4371-9C09-FE2302F14040}" type="presParOf" srcId="{0B039E8F-9FE3-48F7-A052-F2CF9874C0AF}" destId="{5A0B8BA6-6810-4C32-B4D1-1FF9D0749FE1}" srcOrd="10" destOrd="0" presId="urn:microsoft.com/office/officeart/2005/8/layout/radial3"/>
    <dgm:cxn modelId="{1A25DA3B-979D-4BE6-95C7-0FAB69B01E1A}" type="presParOf" srcId="{0B039E8F-9FE3-48F7-A052-F2CF9874C0AF}" destId="{72EE952C-F79D-467B-85F4-469C12ECF093}" srcOrd="11" destOrd="0" presId="urn:microsoft.com/office/officeart/2005/8/layout/radial3"/>
    <dgm:cxn modelId="{0C250A43-7189-486D-A8AC-3D989959C928}" type="presParOf" srcId="{0B039E8F-9FE3-48F7-A052-F2CF9874C0AF}" destId="{0EFBE5EC-CB20-42A5-830C-1BA2A2F26A49}" srcOrd="12" destOrd="0" presId="urn:microsoft.com/office/officeart/2005/8/layout/radial3"/>
    <dgm:cxn modelId="{A78FE4EA-4692-428D-B31B-1F1084D452CD}" type="presParOf" srcId="{0B039E8F-9FE3-48F7-A052-F2CF9874C0AF}" destId="{E21D6F80-0A7E-4B36-895D-5C5946ADAB26}" srcOrd="13" destOrd="0" presId="urn:microsoft.com/office/officeart/2005/8/layout/radial3"/>
    <dgm:cxn modelId="{BC4A9257-3465-487F-8C3D-72781936B6BC}" type="presParOf" srcId="{0B039E8F-9FE3-48F7-A052-F2CF9874C0AF}" destId="{79826AAB-9B7A-4DC7-9676-C626290F354F}" srcOrd="1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E86CF-C818-4E44-BE3A-71A60011774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95D19D40-BFBC-43B4-AF49-01B4566229CF}">
      <dgm:prSet phldrT="[Text]"/>
      <dgm:spPr/>
      <dgm:t>
        <a:bodyPr/>
        <a:lstStyle/>
        <a:p>
          <a:r>
            <a:rPr lang="en-US" dirty="0"/>
            <a:t>The more specific, the more utility in reaching desired conditions</a:t>
          </a:r>
        </a:p>
      </dgm:t>
    </dgm:pt>
    <dgm:pt modelId="{CF0F54E1-49A5-450A-A3FD-9B905E4B4BB7}" type="parTrans" cxnId="{C8960DA7-BDA1-4307-BAAC-21F2D099B953}">
      <dgm:prSet/>
      <dgm:spPr/>
      <dgm:t>
        <a:bodyPr/>
        <a:lstStyle/>
        <a:p>
          <a:endParaRPr lang="en-US"/>
        </a:p>
      </dgm:t>
    </dgm:pt>
    <dgm:pt modelId="{544CC10E-212A-40FC-BCC2-C8A80C81565E}" type="sibTrans" cxnId="{C8960DA7-BDA1-4307-BAAC-21F2D099B953}">
      <dgm:prSet/>
      <dgm:spPr/>
      <dgm:t>
        <a:bodyPr/>
        <a:lstStyle/>
        <a:p>
          <a:endParaRPr lang="en-US"/>
        </a:p>
      </dgm:t>
    </dgm:pt>
    <dgm:pt modelId="{CAB932ED-CF1B-472E-96AA-20E203F695CA}">
      <dgm:prSet phldrT="[Text]"/>
      <dgm:spPr/>
      <dgm:t>
        <a:bodyPr/>
        <a:lstStyle/>
        <a:p>
          <a:r>
            <a:rPr lang="en-US" dirty="0"/>
            <a:t>The more specific, the more difficult in reaching community agreement</a:t>
          </a:r>
        </a:p>
      </dgm:t>
    </dgm:pt>
    <dgm:pt modelId="{26323E3E-BA92-4578-BA00-09EB2EF6BB7A}" type="parTrans" cxnId="{C5677351-07B2-4DA8-9904-3F9E8C8C1B5F}">
      <dgm:prSet/>
      <dgm:spPr/>
      <dgm:t>
        <a:bodyPr/>
        <a:lstStyle/>
        <a:p>
          <a:endParaRPr lang="en-US"/>
        </a:p>
      </dgm:t>
    </dgm:pt>
    <dgm:pt modelId="{F4E1F393-7250-4F0C-A941-58171B58110D}" type="sibTrans" cxnId="{C5677351-07B2-4DA8-9904-3F9E8C8C1B5F}">
      <dgm:prSet/>
      <dgm:spPr/>
      <dgm:t>
        <a:bodyPr/>
        <a:lstStyle/>
        <a:p>
          <a:endParaRPr lang="en-US"/>
        </a:p>
      </dgm:t>
    </dgm:pt>
    <dgm:pt modelId="{42C50899-E15A-4713-900D-5E755670D6B3}" type="pres">
      <dgm:prSet presAssocID="{C6EE86CF-C818-4E44-BE3A-71A600117745}" presName="compositeShape" presStyleCnt="0">
        <dgm:presLayoutVars>
          <dgm:chMax val="2"/>
          <dgm:dir/>
          <dgm:resizeHandles val="exact"/>
        </dgm:presLayoutVars>
      </dgm:prSet>
      <dgm:spPr/>
    </dgm:pt>
    <dgm:pt modelId="{771DE4D9-D94A-4282-94DE-74B2CDE51E70}" type="pres">
      <dgm:prSet presAssocID="{C6EE86CF-C818-4E44-BE3A-71A600117745}" presName="divider" presStyleLbl="fgShp" presStyleIdx="0" presStyleCnt="1" custAng="20661629" custScaleY="103162"/>
      <dgm:spPr/>
    </dgm:pt>
    <dgm:pt modelId="{86E4AE60-555D-40DF-A8B0-36FDADE4A664}" type="pres">
      <dgm:prSet presAssocID="{95D19D40-BFBC-43B4-AF49-01B4566229CF}" presName="downArrow" presStyleLbl="node1" presStyleIdx="0" presStyleCnt="2"/>
      <dgm:spPr/>
    </dgm:pt>
    <dgm:pt modelId="{6C2D147F-E610-4101-AB0D-E7C94B4C664E}" type="pres">
      <dgm:prSet presAssocID="{95D19D40-BFBC-43B4-AF49-01B4566229CF}" presName="downArrowText" presStyleLbl="revTx" presStyleIdx="0" presStyleCnt="2">
        <dgm:presLayoutVars>
          <dgm:bulletEnabled val="1"/>
        </dgm:presLayoutVars>
      </dgm:prSet>
      <dgm:spPr/>
    </dgm:pt>
    <dgm:pt modelId="{8091F7AC-B0C1-4BA8-B795-4F1F19C1F801}" type="pres">
      <dgm:prSet presAssocID="{CAB932ED-CF1B-472E-96AA-20E203F695CA}" presName="upArrow" presStyleLbl="node1" presStyleIdx="1" presStyleCnt="2"/>
      <dgm:spPr/>
    </dgm:pt>
    <dgm:pt modelId="{C57171DD-9FC0-4F27-A331-D9006794B3E1}" type="pres">
      <dgm:prSet presAssocID="{CAB932ED-CF1B-472E-96AA-20E203F695CA}" presName="upArrowText" presStyleLbl="revTx" presStyleIdx="1" presStyleCnt="2">
        <dgm:presLayoutVars>
          <dgm:bulletEnabled val="1"/>
        </dgm:presLayoutVars>
      </dgm:prSet>
      <dgm:spPr/>
    </dgm:pt>
  </dgm:ptLst>
  <dgm:cxnLst>
    <dgm:cxn modelId="{2A8AC670-AEDF-415C-AE24-E33BDF462947}" type="presOf" srcId="{95D19D40-BFBC-43B4-AF49-01B4566229CF}" destId="{6C2D147F-E610-4101-AB0D-E7C94B4C664E}" srcOrd="0" destOrd="0" presId="urn:microsoft.com/office/officeart/2005/8/layout/arrow3"/>
    <dgm:cxn modelId="{C5677351-07B2-4DA8-9904-3F9E8C8C1B5F}" srcId="{C6EE86CF-C818-4E44-BE3A-71A600117745}" destId="{CAB932ED-CF1B-472E-96AA-20E203F695CA}" srcOrd="1" destOrd="0" parTransId="{26323E3E-BA92-4578-BA00-09EB2EF6BB7A}" sibTransId="{F4E1F393-7250-4F0C-A941-58171B58110D}"/>
    <dgm:cxn modelId="{AE89BB9A-CAF6-4B33-8F53-B47F476A5CE9}" type="presOf" srcId="{C6EE86CF-C818-4E44-BE3A-71A600117745}" destId="{42C50899-E15A-4713-900D-5E755670D6B3}" srcOrd="0" destOrd="0" presId="urn:microsoft.com/office/officeart/2005/8/layout/arrow3"/>
    <dgm:cxn modelId="{C8960DA7-BDA1-4307-BAAC-21F2D099B953}" srcId="{C6EE86CF-C818-4E44-BE3A-71A600117745}" destId="{95D19D40-BFBC-43B4-AF49-01B4566229CF}" srcOrd="0" destOrd="0" parTransId="{CF0F54E1-49A5-450A-A3FD-9B905E4B4BB7}" sibTransId="{544CC10E-212A-40FC-BCC2-C8A80C81565E}"/>
    <dgm:cxn modelId="{4CE1E9CA-D874-4E51-A2A8-E0E24061B072}" type="presOf" srcId="{CAB932ED-CF1B-472E-96AA-20E203F695CA}" destId="{C57171DD-9FC0-4F27-A331-D9006794B3E1}" srcOrd="0" destOrd="0" presId="urn:microsoft.com/office/officeart/2005/8/layout/arrow3"/>
    <dgm:cxn modelId="{5A45AB92-6D22-4B0D-A355-CD0C31F4698B}" type="presParOf" srcId="{42C50899-E15A-4713-900D-5E755670D6B3}" destId="{771DE4D9-D94A-4282-94DE-74B2CDE51E70}" srcOrd="0" destOrd="0" presId="urn:microsoft.com/office/officeart/2005/8/layout/arrow3"/>
    <dgm:cxn modelId="{6B41BC8D-4C59-4C93-8037-73D61D16DEE5}" type="presParOf" srcId="{42C50899-E15A-4713-900D-5E755670D6B3}" destId="{86E4AE60-555D-40DF-A8B0-36FDADE4A664}" srcOrd="1" destOrd="0" presId="urn:microsoft.com/office/officeart/2005/8/layout/arrow3"/>
    <dgm:cxn modelId="{87CD1E00-6762-4DC9-8322-250AB5DE918B}" type="presParOf" srcId="{42C50899-E15A-4713-900D-5E755670D6B3}" destId="{6C2D147F-E610-4101-AB0D-E7C94B4C664E}" srcOrd="2" destOrd="0" presId="urn:microsoft.com/office/officeart/2005/8/layout/arrow3"/>
    <dgm:cxn modelId="{92C24FC6-28FA-4706-8AE1-C6B73715FDA5}" type="presParOf" srcId="{42C50899-E15A-4713-900D-5E755670D6B3}" destId="{8091F7AC-B0C1-4BA8-B795-4F1F19C1F801}" srcOrd="3" destOrd="0" presId="urn:microsoft.com/office/officeart/2005/8/layout/arrow3"/>
    <dgm:cxn modelId="{3722042F-EBB3-41DD-9B40-DCC6183164DF}" type="presParOf" srcId="{42C50899-E15A-4713-900D-5E755670D6B3}" destId="{C57171DD-9FC0-4F27-A331-D9006794B3E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23B911-F242-4232-BA92-249BECA5993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DA16A2D1-70C6-4590-B693-20763CD4CB54}">
      <dgm:prSet phldrT="[Text]" custT="1"/>
      <dgm:spPr/>
      <dgm:t>
        <a:bodyPr/>
        <a:lstStyle/>
        <a:p>
          <a:pPr>
            <a:lnSpc>
              <a:spcPct val="100000"/>
            </a:lnSpc>
            <a:spcAft>
              <a:spcPts val="0"/>
            </a:spcAft>
          </a:pPr>
          <a:r>
            <a:rPr lang="en-US" sz="2400" dirty="0"/>
            <a:t>Legislative Body </a:t>
          </a:r>
        </a:p>
      </dgm:t>
    </dgm:pt>
    <dgm:pt modelId="{6C552EBF-21F1-4F26-8993-C4AAB3B75DC8}" type="parTrans" cxnId="{2EDB1E91-168E-4856-9B34-8A8DF784EDCF}">
      <dgm:prSet/>
      <dgm:spPr/>
      <dgm:t>
        <a:bodyPr/>
        <a:lstStyle/>
        <a:p>
          <a:endParaRPr lang="en-US"/>
        </a:p>
      </dgm:t>
    </dgm:pt>
    <dgm:pt modelId="{D5B83AB3-E921-4602-97DC-63F292316B65}" type="sibTrans" cxnId="{2EDB1E91-168E-4856-9B34-8A8DF784EDCF}">
      <dgm:prSet/>
      <dgm:spPr/>
      <dgm:t>
        <a:bodyPr/>
        <a:lstStyle/>
        <a:p>
          <a:endParaRPr lang="en-US"/>
        </a:p>
      </dgm:t>
    </dgm:pt>
    <dgm:pt modelId="{B7F8ABD0-553D-4149-A02B-720453EAB355}" type="asst">
      <dgm:prSet phldrT="[Text]" custT="1"/>
      <dgm:spPr/>
      <dgm:t>
        <a:bodyPr/>
        <a:lstStyle/>
        <a:p>
          <a:r>
            <a:rPr lang="en-US" sz="2400" dirty="0"/>
            <a:t>Administrative</a:t>
          </a:r>
        </a:p>
      </dgm:t>
    </dgm:pt>
    <dgm:pt modelId="{2CDC30F5-F86A-4922-B893-0026C679A91E}" type="parTrans" cxnId="{C936FA8F-7026-4126-BDAF-04DB75A2CD3A}">
      <dgm:prSet/>
      <dgm:spPr/>
      <dgm:t>
        <a:bodyPr/>
        <a:lstStyle/>
        <a:p>
          <a:endParaRPr lang="en-US"/>
        </a:p>
      </dgm:t>
    </dgm:pt>
    <dgm:pt modelId="{27AF9814-DB06-4F0C-AA06-242371267F50}" type="sibTrans" cxnId="{C936FA8F-7026-4126-BDAF-04DB75A2CD3A}">
      <dgm:prSet/>
      <dgm:spPr/>
      <dgm:t>
        <a:bodyPr/>
        <a:lstStyle/>
        <a:p>
          <a:endParaRPr lang="en-US"/>
        </a:p>
      </dgm:t>
    </dgm:pt>
    <dgm:pt modelId="{CF417EF8-2AB9-470F-90BD-3D47B6399DFC}">
      <dgm:prSet phldrT="[Text]" custT="1"/>
      <dgm:spPr/>
      <dgm:t>
        <a:bodyPr/>
        <a:lstStyle/>
        <a:p>
          <a:r>
            <a:rPr lang="en-US" sz="2400" dirty="0"/>
            <a:t>Legislative</a:t>
          </a:r>
        </a:p>
      </dgm:t>
    </dgm:pt>
    <dgm:pt modelId="{E5DBE484-9ADC-4E53-BCC9-36DC9D3C75E3}" type="parTrans" cxnId="{62F0EB8A-D0E2-4341-B5C6-2110ED6341FC}">
      <dgm:prSet/>
      <dgm:spPr/>
      <dgm:t>
        <a:bodyPr/>
        <a:lstStyle/>
        <a:p>
          <a:endParaRPr lang="en-US"/>
        </a:p>
      </dgm:t>
    </dgm:pt>
    <dgm:pt modelId="{ED4B5386-3F03-4287-927A-DD2E2995B482}" type="sibTrans" cxnId="{62F0EB8A-D0E2-4341-B5C6-2110ED6341FC}">
      <dgm:prSet/>
      <dgm:spPr/>
      <dgm:t>
        <a:bodyPr/>
        <a:lstStyle/>
        <a:p>
          <a:endParaRPr lang="en-US"/>
        </a:p>
      </dgm:t>
    </dgm:pt>
    <dgm:pt modelId="{6299FBB8-311B-41F4-8B64-20E9DDDB0D0D}">
      <dgm:prSet phldrT="[Text]" custT="1"/>
      <dgm:spPr/>
      <dgm:t>
        <a:bodyPr/>
        <a:lstStyle/>
        <a:p>
          <a:r>
            <a:rPr lang="en-US" sz="2400" dirty="0"/>
            <a:t>Quasi-Judicial</a:t>
          </a:r>
        </a:p>
        <a:p>
          <a:r>
            <a:rPr lang="en-US" sz="2400" dirty="0"/>
            <a:t>EITHER</a:t>
          </a:r>
        </a:p>
      </dgm:t>
    </dgm:pt>
    <dgm:pt modelId="{E5DEF914-DF0F-446C-84D4-EE2B34F6B3FC}" type="parTrans" cxnId="{841EB7E8-8159-420C-BFEF-3A3EBC3AD73F}">
      <dgm:prSet/>
      <dgm:spPr/>
      <dgm:t>
        <a:bodyPr/>
        <a:lstStyle/>
        <a:p>
          <a:endParaRPr lang="en-US"/>
        </a:p>
      </dgm:t>
    </dgm:pt>
    <dgm:pt modelId="{3A658DE7-B8FB-42EF-9D65-C74848083AAA}" type="sibTrans" cxnId="{841EB7E8-8159-420C-BFEF-3A3EBC3AD73F}">
      <dgm:prSet/>
      <dgm:spPr/>
      <dgm:t>
        <a:bodyPr/>
        <a:lstStyle/>
        <a:p>
          <a:endParaRPr lang="en-US"/>
        </a:p>
      </dgm:t>
    </dgm:pt>
    <dgm:pt modelId="{1330D53E-DA9B-4C0E-80D0-A384C14EA114}">
      <dgm:prSet custT="1"/>
      <dgm:spPr/>
      <dgm:t>
        <a:bodyPr/>
        <a:lstStyle/>
        <a:p>
          <a:r>
            <a:rPr lang="en-US" sz="2400" dirty="0"/>
            <a:t>Planning Commission</a:t>
          </a:r>
        </a:p>
      </dgm:t>
    </dgm:pt>
    <dgm:pt modelId="{3388DDEC-8280-4CFF-BC1E-2F035F546A77}" type="parTrans" cxnId="{4AF70B15-B4AE-41F0-A00E-ADB3FF373ED8}">
      <dgm:prSet/>
      <dgm:spPr/>
      <dgm:t>
        <a:bodyPr/>
        <a:lstStyle/>
        <a:p>
          <a:endParaRPr lang="en-US"/>
        </a:p>
      </dgm:t>
    </dgm:pt>
    <dgm:pt modelId="{D741B8F8-20FF-4D9A-87F9-6BDC31ABFAE9}" type="sibTrans" cxnId="{4AF70B15-B4AE-41F0-A00E-ADB3FF373ED8}">
      <dgm:prSet/>
      <dgm:spPr/>
      <dgm:t>
        <a:bodyPr/>
        <a:lstStyle/>
        <a:p>
          <a:endParaRPr lang="en-US"/>
        </a:p>
      </dgm:t>
    </dgm:pt>
    <dgm:pt modelId="{93CFE023-C210-4AA4-B76B-34E6A7B41F30}">
      <dgm:prSet custT="1"/>
      <dgm:spPr/>
      <dgm:t>
        <a:bodyPr/>
        <a:lstStyle/>
        <a:p>
          <a:r>
            <a:rPr lang="en-US" sz="2400" dirty="0"/>
            <a:t>Development Review Board</a:t>
          </a:r>
        </a:p>
      </dgm:t>
    </dgm:pt>
    <dgm:pt modelId="{96193823-9B7C-448D-A8BD-7EB4B179EA8A}" type="parTrans" cxnId="{1B4A6162-2B3B-4E0E-ABE0-AFC48F404910}">
      <dgm:prSet/>
      <dgm:spPr/>
      <dgm:t>
        <a:bodyPr/>
        <a:lstStyle/>
        <a:p>
          <a:endParaRPr lang="en-US"/>
        </a:p>
      </dgm:t>
    </dgm:pt>
    <dgm:pt modelId="{AA492710-BCD2-428B-873C-CFF413A3F2A0}" type="sibTrans" cxnId="{1B4A6162-2B3B-4E0E-ABE0-AFC48F404910}">
      <dgm:prSet/>
      <dgm:spPr/>
      <dgm:t>
        <a:bodyPr/>
        <a:lstStyle/>
        <a:p>
          <a:endParaRPr lang="en-US"/>
        </a:p>
      </dgm:t>
    </dgm:pt>
    <dgm:pt modelId="{2B424152-41D2-4194-9703-31CF7F9C4256}">
      <dgm:prSet custT="1"/>
      <dgm:spPr/>
      <dgm:t>
        <a:bodyPr/>
        <a:lstStyle/>
        <a:p>
          <a:r>
            <a:rPr lang="en-US" sz="2400" dirty="0"/>
            <a:t>Zoning Board of Adjustment and Planning Commission</a:t>
          </a:r>
        </a:p>
      </dgm:t>
    </dgm:pt>
    <dgm:pt modelId="{B4130189-EDD6-4CB0-BC22-B60558D8BBD9}" type="parTrans" cxnId="{379D3CEA-32C6-4E45-8CA6-192AE6CAD542}">
      <dgm:prSet/>
      <dgm:spPr/>
      <dgm:t>
        <a:bodyPr/>
        <a:lstStyle/>
        <a:p>
          <a:endParaRPr lang="en-US"/>
        </a:p>
      </dgm:t>
    </dgm:pt>
    <dgm:pt modelId="{BAB7122E-ECCF-47AE-B28D-6F6A83C9A207}" type="sibTrans" cxnId="{379D3CEA-32C6-4E45-8CA6-192AE6CAD542}">
      <dgm:prSet/>
      <dgm:spPr/>
      <dgm:t>
        <a:bodyPr/>
        <a:lstStyle/>
        <a:p>
          <a:endParaRPr lang="en-US"/>
        </a:p>
      </dgm:t>
    </dgm:pt>
    <dgm:pt modelId="{26E09C20-08B4-477B-8CF2-2230D31F336A}">
      <dgm:prSet custT="1"/>
      <dgm:spPr/>
      <dgm:t>
        <a:bodyPr/>
        <a:lstStyle/>
        <a:p>
          <a:r>
            <a:rPr lang="en-US" sz="2400" dirty="0"/>
            <a:t>Zoning Administrator</a:t>
          </a:r>
        </a:p>
      </dgm:t>
    </dgm:pt>
    <dgm:pt modelId="{BD0D5686-EA06-40CC-8B0A-1C5A020B9275}" type="parTrans" cxnId="{21063C6E-8568-471A-A5BA-315D32F8955D}">
      <dgm:prSet/>
      <dgm:spPr/>
      <dgm:t>
        <a:bodyPr/>
        <a:lstStyle/>
        <a:p>
          <a:endParaRPr lang="en-US"/>
        </a:p>
      </dgm:t>
    </dgm:pt>
    <dgm:pt modelId="{625CBF0B-D4D2-41A1-8D2A-F90AA9C3AE52}" type="sibTrans" cxnId="{21063C6E-8568-471A-A5BA-315D32F8955D}">
      <dgm:prSet/>
      <dgm:spPr/>
      <dgm:t>
        <a:bodyPr/>
        <a:lstStyle/>
        <a:p>
          <a:endParaRPr lang="en-US"/>
        </a:p>
      </dgm:t>
    </dgm:pt>
    <dgm:pt modelId="{66E7CAD0-6377-45BD-9BEB-9045ECEC1972}" type="pres">
      <dgm:prSet presAssocID="{5223B911-F242-4232-BA92-249BECA5993D}" presName="hierChild1" presStyleCnt="0">
        <dgm:presLayoutVars>
          <dgm:orgChart val="1"/>
          <dgm:chPref val="1"/>
          <dgm:dir/>
          <dgm:animOne val="branch"/>
          <dgm:animLvl val="lvl"/>
          <dgm:resizeHandles/>
        </dgm:presLayoutVars>
      </dgm:prSet>
      <dgm:spPr/>
    </dgm:pt>
    <dgm:pt modelId="{78703DAE-9410-45C0-81CE-B6C808F49FD9}" type="pres">
      <dgm:prSet presAssocID="{DA16A2D1-70C6-4590-B693-20763CD4CB54}" presName="hierRoot1" presStyleCnt="0">
        <dgm:presLayoutVars>
          <dgm:hierBranch/>
        </dgm:presLayoutVars>
      </dgm:prSet>
      <dgm:spPr/>
    </dgm:pt>
    <dgm:pt modelId="{7EA98AC9-3B32-4CBC-9A11-799134ADF1C0}" type="pres">
      <dgm:prSet presAssocID="{DA16A2D1-70C6-4590-B693-20763CD4CB54}" presName="rootComposite1" presStyleCnt="0"/>
      <dgm:spPr/>
    </dgm:pt>
    <dgm:pt modelId="{86AA8BBF-BA5C-41C6-93F8-977F68CCC528}" type="pres">
      <dgm:prSet presAssocID="{DA16A2D1-70C6-4590-B693-20763CD4CB54}" presName="rootText1" presStyleLbl="node0" presStyleIdx="0" presStyleCnt="1" custScaleX="475433" custScaleY="419181" custLinFactX="-100000" custLinFactNeighborX="-143195" custLinFactNeighborY="76303">
        <dgm:presLayoutVars>
          <dgm:chPref val="3"/>
        </dgm:presLayoutVars>
      </dgm:prSet>
      <dgm:spPr/>
    </dgm:pt>
    <dgm:pt modelId="{231A84F1-5B10-458A-AE25-93DDCFA098FA}" type="pres">
      <dgm:prSet presAssocID="{DA16A2D1-70C6-4590-B693-20763CD4CB54}" presName="rootConnector1" presStyleLbl="node1" presStyleIdx="0" presStyleCnt="0"/>
      <dgm:spPr/>
    </dgm:pt>
    <dgm:pt modelId="{DE6C89BF-872F-4A78-9E71-518E030D7D73}" type="pres">
      <dgm:prSet presAssocID="{DA16A2D1-70C6-4590-B693-20763CD4CB54}" presName="hierChild2" presStyleCnt="0"/>
      <dgm:spPr/>
    </dgm:pt>
    <dgm:pt modelId="{C18D20CF-1846-42E6-B60D-38251CC9A607}" type="pres">
      <dgm:prSet presAssocID="{E5DBE484-9ADC-4E53-BCC9-36DC9D3C75E3}" presName="Name35" presStyleLbl="parChTrans1D2" presStyleIdx="0" presStyleCnt="3"/>
      <dgm:spPr/>
    </dgm:pt>
    <dgm:pt modelId="{6DFB4C67-8C4A-464E-BB54-4CE909A165B2}" type="pres">
      <dgm:prSet presAssocID="{CF417EF8-2AB9-470F-90BD-3D47B6399DFC}" presName="hierRoot2" presStyleCnt="0">
        <dgm:presLayoutVars>
          <dgm:hierBranch/>
        </dgm:presLayoutVars>
      </dgm:prSet>
      <dgm:spPr/>
    </dgm:pt>
    <dgm:pt modelId="{7B50F022-F311-4D42-98C5-B0173A42F860}" type="pres">
      <dgm:prSet presAssocID="{CF417EF8-2AB9-470F-90BD-3D47B6399DFC}" presName="rootComposite" presStyleCnt="0"/>
      <dgm:spPr/>
    </dgm:pt>
    <dgm:pt modelId="{D1383230-9AF7-4A7A-A3E0-7FAC15A88A2A}" type="pres">
      <dgm:prSet presAssocID="{CF417EF8-2AB9-470F-90BD-3D47B6399DFC}" presName="rootText" presStyleLbl="node2" presStyleIdx="0" presStyleCnt="2" custScaleX="327955" custScaleY="285311" custLinFactX="-69173" custLinFactY="-100000" custLinFactNeighborX="-100000" custLinFactNeighborY="-178308">
        <dgm:presLayoutVars>
          <dgm:chPref val="3"/>
        </dgm:presLayoutVars>
      </dgm:prSet>
      <dgm:spPr/>
    </dgm:pt>
    <dgm:pt modelId="{6C20AE4C-B1C2-45BF-8EF1-F5855EC9C1FB}" type="pres">
      <dgm:prSet presAssocID="{CF417EF8-2AB9-470F-90BD-3D47B6399DFC}" presName="rootConnector" presStyleLbl="node2" presStyleIdx="0" presStyleCnt="2"/>
      <dgm:spPr/>
    </dgm:pt>
    <dgm:pt modelId="{912D8815-E5D4-4D32-B8BC-4E6FD125F3C8}" type="pres">
      <dgm:prSet presAssocID="{CF417EF8-2AB9-470F-90BD-3D47B6399DFC}" presName="hierChild4" presStyleCnt="0"/>
      <dgm:spPr/>
    </dgm:pt>
    <dgm:pt modelId="{CC782BF1-B927-4FF6-80AE-4A2C61139E07}" type="pres">
      <dgm:prSet presAssocID="{3388DDEC-8280-4CFF-BC1E-2F035F546A77}" presName="Name35" presStyleLbl="parChTrans1D3" presStyleIdx="0" presStyleCnt="4"/>
      <dgm:spPr/>
    </dgm:pt>
    <dgm:pt modelId="{94CE25AC-AE30-42C2-9DBB-C05473CCDCD1}" type="pres">
      <dgm:prSet presAssocID="{1330D53E-DA9B-4C0E-80D0-A384C14EA114}" presName="hierRoot2" presStyleCnt="0">
        <dgm:presLayoutVars>
          <dgm:hierBranch/>
        </dgm:presLayoutVars>
      </dgm:prSet>
      <dgm:spPr/>
    </dgm:pt>
    <dgm:pt modelId="{DA4D94C9-7DF9-4B3A-BE53-FC3187B88175}" type="pres">
      <dgm:prSet presAssocID="{1330D53E-DA9B-4C0E-80D0-A384C14EA114}" presName="rootComposite" presStyleCnt="0"/>
      <dgm:spPr/>
    </dgm:pt>
    <dgm:pt modelId="{4326C492-68C1-4589-A8CF-E4623C5FAC67}" type="pres">
      <dgm:prSet presAssocID="{1330D53E-DA9B-4C0E-80D0-A384C14EA114}" presName="rootText" presStyleLbl="node3" presStyleIdx="0" presStyleCnt="4" custScaleX="327323" custScaleY="285871" custLinFactX="-69489" custLinFactY="-100000" custLinFactNeighborX="-100000" custLinFactNeighborY="-122368">
        <dgm:presLayoutVars>
          <dgm:chPref val="3"/>
        </dgm:presLayoutVars>
      </dgm:prSet>
      <dgm:spPr/>
    </dgm:pt>
    <dgm:pt modelId="{D7D6E06B-BC97-487D-B162-D4E5B2148FE2}" type="pres">
      <dgm:prSet presAssocID="{1330D53E-DA9B-4C0E-80D0-A384C14EA114}" presName="rootConnector" presStyleLbl="node3" presStyleIdx="0" presStyleCnt="4"/>
      <dgm:spPr/>
    </dgm:pt>
    <dgm:pt modelId="{5CC27A53-60D4-450E-9D31-7C9F83788BED}" type="pres">
      <dgm:prSet presAssocID="{1330D53E-DA9B-4C0E-80D0-A384C14EA114}" presName="hierChild4" presStyleCnt="0"/>
      <dgm:spPr/>
    </dgm:pt>
    <dgm:pt modelId="{40024E88-2B4A-4FF0-B077-6CB45E2432A8}" type="pres">
      <dgm:prSet presAssocID="{1330D53E-DA9B-4C0E-80D0-A384C14EA114}" presName="hierChild5" presStyleCnt="0"/>
      <dgm:spPr/>
    </dgm:pt>
    <dgm:pt modelId="{F15F59A5-6E43-4175-AF4A-CFAF96720015}" type="pres">
      <dgm:prSet presAssocID="{CF417EF8-2AB9-470F-90BD-3D47B6399DFC}" presName="hierChild5" presStyleCnt="0"/>
      <dgm:spPr/>
    </dgm:pt>
    <dgm:pt modelId="{60B00A5F-BA12-4C35-8175-DCFDC46C1D40}" type="pres">
      <dgm:prSet presAssocID="{E5DEF914-DF0F-446C-84D4-EE2B34F6B3FC}" presName="Name35" presStyleLbl="parChTrans1D2" presStyleIdx="1" presStyleCnt="3"/>
      <dgm:spPr/>
    </dgm:pt>
    <dgm:pt modelId="{3DE25528-7659-469E-830B-AD46F5EB753C}" type="pres">
      <dgm:prSet presAssocID="{6299FBB8-311B-41F4-8B64-20E9DDDB0D0D}" presName="hierRoot2" presStyleCnt="0">
        <dgm:presLayoutVars>
          <dgm:hierBranch/>
        </dgm:presLayoutVars>
      </dgm:prSet>
      <dgm:spPr/>
    </dgm:pt>
    <dgm:pt modelId="{A657073A-80E7-4AA4-9A9E-CC2B8B7FCBE4}" type="pres">
      <dgm:prSet presAssocID="{6299FBB8-311B-41F4-8B64-20E9DDDB0D0D}" presName="rootComposite" presStyleCnt="0"/>
      <dgm:spPr/>
    </dgm:pt>
    <dgm:pt modelId="{7B03ACD7-BA21-4C08-BD17-94C48CAFA969}" type="pres">
      <dgm:prSet presAssocID="{6299FBB8-311B-41F4-8B64-20E9DDDB0D0D}" presName="rootText" presStyleLbl="node2" presStyleIdx="1" presStyleCnt="2" custScaleX="367959" custScaleY="313842" custLinFactX="-43640" custLinFactY="-100000" custLinFactNeighborX="-100000" custLinFactNeighborY="-178308">
        <dgm:presLayoutVars>
          <dgm:chPref val="3"/>
        </dgm:presLayoutVars>
      </dgm:prSet>
      <dgm:spPr/>
    </dgm:pt>
    <dgm:pt modelId="{9BC09DE9-E111-4B7D-81ED-9A00EAE9F652}" type="pres">
      <dgm:prSet presAssocID="{6299FBB8-311B-41F4-8B64-20E9DDDB0D0D}" presName="rootConnector" presStyleLbl="node2" presStyleIdx="1" presStyleCnt="2"/>
      <dgm:spPr/>
    </dgm:pt>
    <dgm:pt modelId="{CB9E8C9B-79A5-4250-8143-B0569130DADA}" type="pres">
      <dgm:prSet presAssocID="{6299FBB8-311B-41F4-8B64-20E9DDDB0D0D}" presName="hierChild4" presStyleCnt="0"/>
      <dgm:spPr/>
    </dgm:pt>
    <dgm:pt modelId="{56F72BC5-88B8-4460-93BE-913067F6C32B}" type="pres">
      <dgm:prSet presAssocID="{96193823-9B7C-448D-A8BD-7EB4B179EA8A}" presName="Name35" presStyleLbl="parChTrans1D3" presStyleIdx="1" presStyleCnt="4"/>
      <dgm:spPr/>
    </dgm:pt>
    <dgm:pt modelId="{CF7ACC60-DE32-4652-9082-C841DEB03781}" type="pres">
      <dgm:prSet presAssocID="{93CFE023-C210-4AA4-B76B-34E6A7B41F30}" presName="hierRoot2" presStyleCnt="0">
        <dgm:presLayoutVars>
          <dgm:hierBranch val="init"/>
        </dgm:presLayoutVars>
      </dgm:prSet>
      <dgm:spPr/>
    </dgm:pt>
    <dgm:pt modelId="{AE02716C-4AAF-4482-A463-AE4E74DD13F1}" type="pres">
      <dgm:prSet presAssocID="{93CFE023-C210-4AA4-B76B-34E6A7B41F30}" presName="rootComposite" presStyleCnt="0"/>
      <dgm:spPr/>
    </dgm:pt>
    <dgm:pt modelId="{233D82E6-0D3A-48F9-B66C-C8E3C547C6C3}" type="pres">
      <dgm:prSet presAssocID="{93CFE023-C210-4AA4-B76B-34E6A7B41F30}" presName="rootText" presStyleLbl="node3" presStyleIdx="1" presStyleCnt="4" custScaleX="326494" custScaleY="313842" custLinFactY="-18210" custLinFactNeighborX="-24986" custLinFactNeighborY="-100000">
        <dgm:presLayoutVars>
          <dgm:chPref val="3"/>
        </dgm:presLayoutVars>
      </dgm:prSet>
      <dgm:spPr/>
    </dgm:pt>
    <dgm:pt modelId="{496169A7-9CA6-473A-B1A2-7541F671D319}" type="pres">
      <dgm:prSet presAssocID="{93CFE023-C210-4AA4-B76B-34E6A7B41F30}" presName="rootConnector" presStyleLbl="node3" presStyleIdx="1" presStyleCnt="4"/>
      <dgm:spPr/>
    </dgm:pt>
    <dgm:pt modelId="{EFF7F2DE-173B-47A4-8F72-60F8AC1C6D04}" type="pres">
      <dgm:prSet presAssocID="{93CFE023-C210-4AA4-B76B-34E6A7B41F30}" presName="hierChild4" presStyleCnt="0"/>
      <dgm:spPr/>
    </dgm:pt>
    <dgm:pt modelId="{6B4C33E6-20D9-475C-93D1-891F53A322B0}" type="pres">
      <dgm:prSet presAssocID="{93CFE023-C210-4AA4-B76B-34E6A7B41F30}" presName="hierChild5" presStyleCnt="0"/>
      <dgm:spPr/>
    </dgm:pt>
    <dgm:pt modelId="{598EE273-7AF7-4666-BF92-ABA6EF99611C}" type="pres">
      <dgm:prSet presAssocID="{B4130189-EDD6-4CB0-BC22-B60558D8BBD9}" presName="Name35" presStyleLbl="parChTrans1D3" presStyleIdx="2" presStyleCnt="4"/>
      <dgm:spPr/>
    </dgm:pt>
    <dgm:pt modelId="{4169FC52-DF9A-4491-B615-AE3379778EC3}" type="pres">
      <dgm:prSet presAssocID="{2B424152-41D2-4194-9703-31CF7F9C4256}" presName="hierRoot2" presStyleCnt="0">
        <dgm:presLayoutVars>
          <dgm:hierBranch val="init"/>
        </dgm:presLayoutVars>
      </dgm:prSet>
      <dgm:spPr/>
    </dgm:pt>
    <dgm:pt modelId="{DDB00947-55DA-45EC-82AE-579616EF206D}" type="pres">
      <dgm:prSet presAssocID="{2B424152-41D2-4194-9703-31CF7F9C4256}" presName="rootComposite" presStyleCnt="0"/>
      <dgm:spPr/>
    </dgm:pt>
    <dgm:pt modelId="{0064316C-AE4C-487D-927F-FED2CD74A650}" type="pres">
      <dgm:prSet presAssocID="{2B424152-41D2-4194-9703-31CF7F9C4256}" presName="rootText" presStyleLbl="node3" presStyleIdx="2" presStyleCnt="4" custScaleX="345226" custScaleY="489707" custLinFactY="-18210" custLinFactNeighborX="79611" custLinFactNeighborY="-100000">
        <dgm:presLayoutVars>
          <dgm:chPref val="3"/>
        </dgm:presLayoutVars>
      </dgm:prSet>
      <dgm:spPr/>
    </dgm:pt>
    <dgm:pt modelId="{B27D14E3-FA30-4B59-AED7-2C79874A55BA}" type="pres">
      <dgm:prSet presAssocID="{2B424152-41D2-4194-9703-31CF7F9C4256}" presName="rootConnector" presStyleLbl="node3" presStyleIdx="2" presStyleCnt="4"/>
      <dgm:spPr/>
    </dgm:pt>
    <dgm:pt modelId="{1E862D10-E530-4386-BA3F-48173299E321}" type="pres">
      <dgm:prSet presAssocID="{2B424152-41D2-4194-9703-31CF7F9C4256}" presName="hierChild4" presStyleCnt="0"/>
      <dgm:spPr/>
    </dgm:pt>
    <dgm:pt modelId="{8BBAC0B2-F2EB-4EB7-80C8-862DA1F0EF57}" type="pres">
      <dgm:prSet presAssocID="{2B424152-41D2-4194-9703-31CF7F9C4256}" presName="hierChild5" presStyleCnt="0"/>
      <dgm:spPr/>
    </dgm:pt>
    <dgm:pt modelId="{1068EC0F-08FA-4C38-83B2-907456D2561F}" type="pres">
      <dgm:prSet presAssocID="{6299FBB8-311B-41F4-8B64-20E9DDDB0D0D}" presName="hierChild5" presStyleCnt="0"/>
      <dgm:spPr/>
    </dgm:pt>
    <dgm:pt modelId="{B146AB3E-CE0B-4BE9-8888-D64E6EDF3909}" type="pres">
      <dgm:prSet presAssocID="{DA16A2D1-70C6-4590-B693-20763CD4CB54}" presName="hierChild3" presStyleCnt="0"/>
      <dgm:spPr/>
    </dgm:pt>
    <dgm:pt modelId="{598983F2-FF73-4217-96ED-D933A56C2DD0}" type="pres">
      <dgm:prSet presAssocID="{2CDC30F5-F86A-4922-B893-0026C679A91E}" presName="Name111" presStyleLbl="parChTrans1D2" presStyleIdx="2" presStyleCnt="3"/>
      <dgm:spPr/>
    </dgm:pt>
    <dgm:pt modelId="{B159B43F-EB65-4E10-8343-D559ED32A65C}" type="pres">
      <dgm:prSet presAssocID="{B7F8ABD0-553D-4149-A02B-720453EAB355}" presName="hierRoot3" presStyleCnt="0">
        <dgm:presLayoutVars>
          <dgm:hierBranch/>
        </dgm:presLayoutVars>
      </dgm:prSet>
      <dgm:spPr/>
    </dgm:pt>
    <dgm:pt modelId="{8C802C96-5462-431B-BC51-BE665D289FA6}" type="pres">
      <dgm:prSet presAssocID="{B7F8ABD0-553D-4149-A02B-720453EAB355}" presName="rootComposite3" presStyleCnt="0"/>
      <dgm:spPr/>
    </dgm:pt>
    <dgm:pt modelId="{F00E38CF-7093-49FF-965B-6B849B5FAFAF}" type="pres">
      <dgm:prSet presAssocID="{B7F8ABD0-553D-4149-A02B-720453EAB355}" presName="rootText3" presStyleLbl="asst1" presStyleIdx="0" presStyleCnt="1" custScaleX="368130" custScaleY="206645" custLinFactX="324721" custLinFactNeighborX="400000" custLinFactNeighborY="-62685">
        <dgm:presLayoutVars>
          <dgm:chPref val="3"/>
        </dgm:presLayoutVars>
      </dgm:prSet>
      <dgm:spPr/>
    </dgm:pt>
    <dgm:pt modelId="{B61E94F9-8C87-4286-881C-649EBBA78B86}" type="pres">
      <dgm:prSet presAssocID="{B7F8ABD0-553D-4149-A02B-720453EAB355}" presName="rootConnector3" presStyleLbl="asst1" presStyleIdx="0" presStyleCnt="1"/>
      <dgm:spPr/>
    </dgm:pt>
    <dgm:pt modelId="{4BF1A3CB-8268-45B4-939A-398936A9B652}" type="pres">
      <dgm:prSet presAssocID="{B7F8ABD0-553D-4149-A02B-720453EAB355}" presName="hierChild6" presStyleCnt="0"/>
      <dgm:spPr/>
    </dgm:pt>
    <dgm:pt modelId="{E6120DB4-A880-4E06-A9D7-BEF281EDBDAF}" type="pres">
      <dgm:prSet presAssocID="{BD0D5686-EA06-40CC-8B0A-1C5A020B9275}" presName="Name35" presStyleLbl="parChTrans1D3" presStyleIdx="3" presStyleCnt="4"/>
      <dgm:spPr/>
    </dgm:pt>
    <dgm:pt modelId="{A05D2B85-87B5-4762-810F-FBABA181DD41}" type="pres">
      <dgm:prSet presAssocID="{26E09C20-08B4-477B-8CF2-2230D31F336A}" presName="hierRoot2" presStyleCnt="0">
        <dgm:presLayoutVars>
          <dgm:hierBranch/>
        </dgm:presLayoutVars>
      </dgm:prSet>
      <dgm:spPr/>
    </dgm:pt>
    <dgm:pt modelId="{EDBBE73A-7B22-40D2-A9F8-609C55AA60B1}" type="pres">
      <dgm:prSet presAssocID="{26E09C20-08B4-477B-8CF2-2230D31F336A}" presName="rootComposite" presStyleCnt="0"/>
      <dgm:spPr/>
    </dgm:pt>
    <dgm:pt modelId="{09112937-7E7C-4AF4-AA40-A4A29FA6EFB5}" type="pres">
      <dgm:prSet presAssocID="{26E09C20-08B4-477B-8CF2-2230D31F336A}" presName="rootText" presStyleLbl="node3" presStyleIdx="3" presStyleCnt="4" custScaleX="345226" custScaleY="224586" custLinFactX="324044" custLinFactNeighborX="400000" custLinFactNeighborY="-35622">
        <dgm:presLayoutVars>
          <dgm:chPref val="3"/>
        </dgm:presLayoutVars>
      </dgm:prSet>
      <dgm:spPr/>
    </dgm:pt>
    <dgm:pt modelId="{DF1DD263-E386-4B96-9940-086CE5C03D1B}" type="pres">
      <dgm:prSet presAssocID="{26E09C20-08B4-477B-8CF2-2230D31F336A}" presName="rootConnector" presStyleLbl="node3" presStyleIdx="3" presStyleCnt="4"/>
      <dgm:spPr/>
    </dgm:pt>
    <dgm:pt modelId="{47CBE1D0-BC37-4DFD-A20C-E266838151F8}" type="pres">
      <dgm:prSet presAssocID="{26E09C20-08B4-477B-8CF2-2230D31F336A}" presName="hierChild4" presStyleCnt="0"/>
      <dgm:spPr/>
    </dgm:pt>
    <dgm:pt modelId="{5F25E3D0-693C-4E5F-8F23-4E17C8882F43}" type="pres">
      <dgm:prSet presAssocID="{26E09C20-08B4-477B-8CF2-2230D31F336A}" presName="hierChild5" presStyleCnt="0"/>
      <dgm:spPr/>
    </dgm:pt>
    <dgm:pt modelId="{A59BA870-803D-4253-A767-34DA47A133AF}" type="pres">
      <dgm:prSet presAssocID="{B7F8ABD0-553D-4149-A02B-720453EAB355}" presName="hierChild7" presStyleCnt="0"/>
      <dgm:spPr/>
    </dgm:pt>
  </dgm:ptLst>
  <dgm:cxnLst>
    <dgm:cxn modelId="{5DFB5106-3D2F-43FA-AB35-A447C640C595}" type="presOf" srcId="{DA16A2D1-70C6-4590-B693-20763CD4CB54}" destId="{231A84F1-5B10-458A-AE25-93DDCFA098FA}" srcOrd="1" destOrd="0" presId="urn:microsoft.com/office/officeart/2005/8/layout/orgChart1"/>
    <dgm:cxn modelId="{6558D210-8F50-433F-9B28-8DDAAFD20BDD}" type="presOf" srcId="{BD0D5686-EA06-40CC-8B0A-1C5A020B9275}" destId="{E6120DB4-A880-4E06-A9D7-BEF281EDBDAF}" srcOrd="0" destOrd="0" presId="urn:microsoft.com/office/officeart/2005/8/layout/orgChart1"/>
    <dgm:cxn modelId="{4AF70B15-B4AE-41F0-A00E-ADB3FF373ED8}" srcId="{CF417EF8-2AB9-470F-90BD-3D47B6399DFC}" destId="{1330D53E-DA9B-4C0E-80D0-A384C14EA114}" srcOrd="0" destOrd="0" parTransId="{3388DDEC-8280-4CFF-BC1E-2F035F546A77}" sibTransId="{D741B8F8-20FF-4D9A-87F9-6BDC31ABFAE9}"/>
    <dgm:cxn modelId="{36BDB515-4F69-4702-ABAC-DBCAA7D7ECF6}" type="presOf" srcId="{5223B911-F242-4232-BA92-249BECA5993D}" destId="{66E7CAD0-6377-45BD-9BEB-9045ECEC1972}" srcOrd="0" destOrd="0" presId="urn:microsoft.com/office/officeart/2005/8/layout/orgChart1"/>
    <dgm:cxn modelId="{D0A37F19-2E96-40EA-A10F-64154247F490}" type="presOf" srcId="{B7F8ABD0-553D-4149-A02B-720453EAB355}" destId="{B61E94F9-8C87-4286-881C-649EBBA78B86}" srcOrd="1" destOrd="0" presId="urn:microsoft.com/office/officeart/2005/8/layout/orgChart1"/>
    <dgm:cxn modelId="{FD7E541B-73A2-42D6-B86C-41C14A2B2DF2}" type="presOf" srcId="{6299FBB8-311B-41F4-8B64-20E9DDDB0D0D}" destId="{9BC09DE9-E111-4B7D-81ED-9A00EAE9F652}" srcOrd="1" destOrd="0" presId="urn:microsoft.com/office/officeart/2005/8/layout/orgChart1"/>
    <dgm:cxn modelId="{DEA97634-EAE3-412A-BDBC-918039FAB760}" type="presOf" srcId="{96193823-9B7C-448D-A8BD-7EB4B179EA8A}" destId="{56F72BC5-88B8-4460-93BE-913067F6C32B}" srcOrd="0" destOrd="0" presId="urn:microsoft.com/office/officeart/2005/8/layout/orgChart1"/>
    <dgm:cxn modelId="{D71CF335-C351-44D8-A40B-45E67BEF9F8E}" type="presOf" srcId="{E5DBE484-9ADC-4E53-BCC9-36DC9D3C75E3}" destId="{C18D20CF-1846-42E6-B60D-38251CC9A607}" srcOrd="0" destOrd="0" presId="urn:microsoft.com/office/officeart/2005/8/layout/orgChart1"/>
    <dgm:cxn modelId="{1B4A6162-2B3B-4E0E-ABE0-AFC48F404910}" srcId="{6299FBB8-311B-41F4-8B64-20E9DDDB0D0D}" destId="{93CFE023-C210-4AA4-B76B-34E6A7B41F30}" srcOrd="0" destOrd="0" parTransId="{96193823-9B7C-448D-A8BD-7EB4B179EA8A}" sibTransId="{AA492710-BCD2-428B-873C-CFF413A3F2A0}"/>
    <dgm:cxn modelId="{5070BE44-5FEE-4BB0-A1FF-044EBC4764BB}" type="presOf" srcId="{CF417EF8-2AB9-470F-90BD-3D47B6399DFC}" destId="{6C20AE4C-B1C2-45BF-8EF1-F5855EC9C1FB}" srcOrd="1" destOrd="0" presId="urn:microsoft.com/office/officeart/2005/8/layout/orgChart1"/>
    <dgm:cxn modelId="{E6F09965-A502-4BE3-9AAA-E03DC09586EB}" type="presOf" srcId="{6299FBB8-311B-41F4-8B64-20E9DDDB0D0D}" destId="{7B03ACD7-BA21-4C08-BD17-94C48CAFA969}" srcOrd="0" destOrd="0" presId="urn:microsoft.com/office/officeart/2005/8/layout/orgChart1"/>
    <dgm:cxn modelId="{3E2FAD46-25CC-4453-9EDE-3BD98BD08FEA}" type="presOf" srcId="{1330D53E-DA9B-4C0E-80D0-A384C14EA114}" destId="{D7D6E06B-BC97-487D-B162-D4E5B2148FE2}" srcOrd="1" destOrd="0" presId="urn:microsoft.com/office/officeart/2005/8/layout/orgChart1"/>
    <dgm:cxn modelId="{5C080D6A-9F36-4BE5-A74A-B93D04B3755D}" type="presOf" srcId="{B7F8ABD0-553D-4149-A02B-720453EAB355}" destId="{F00E38CF-7093-49FF-965B-6B849B5FAFAF}" srcOrd="0" destOrd="0" presId="urn:microsoft.com/office/officeart/2005/8/layout/orgChart1"/>
    <dgm:cxn modelId="{21063C6E-8568-471A-A5BA-315D32F8955D}" srcId="{B7F8ABD0-553D-4149-A02B-720453EAB355}" destId="{26E09C20-08B4-477B-8CF2-2230D31F336A}" srcOrd="0" destOrd="0" parTransId="{BD0D5686-EA06-40CC-8B0A-1C5A020B9275}" sibTransId="{625CBF0B-D4D2-41A1-8D2A-F90AA9C3AE52}"/>
    <dgm:cxn modelId="{49053757-90ED-4287-95BE-DBEFA67311E6}" type="presOf" srcId="{93CFE023-C210-4AA4-B76B-34E6A7B41F30}" destId="{233D82E6-0D3A-48F9-B66C-C8E3C547C6C3}" srcOrd="0" destOrd="0" presId="urn:microsoft.com/office/officeart/2005/8/layout/orgChart1"/>
    <dgm:cxn modelId="{BE659277-223F-4842-86DC-83FB2895E059}" type="presOf" srcId="{B4130189-EDD6-4CB0-BC22-B60558D8BBD9}" destId="{598EE273-7AF7-4666-BF92-ABA6EF99611C}" srcOrd="0" destOrd="0" presId="urn:microsoft.com/office/officeart/2005/8/layout/orgChart1"/>
    <dgm:cxn modelId="{63113B7D-2D2D-4573-A976-FB81CDD7B8E4}" type="presOf" srcId="{1330D53E-DA9B-4C0E-80D0-A384C14EA114}" destId="{4326C492-68C1-4589-A8CF-E4623C5FAC67}" srcOrd="0" destOrd="0" presId="urn:microsoft.com/office/officeart/2005/8/layout/orgChart1"/>
    <dgm:cxn modelId="{62F0EB8A-D0E2-4341-B5C6-2110ED6341FC}" srcId="{DA16A2D1-70C6-4590-B693-20763CD4CB54}" destId="{CF417EF8-2AB9-470F-90BD-3D47B6399DFC}" srcOrd="1" destOrd="0" parTransId="{E5DBE484-9ADC-4E53-BCC9-36DC9D3C75E3}" sibTransId="{ED4B5386-3F03-4287-927A-DD2E2995B482}"/>
    <dgm:cxn modelId="{C936FA8F-7026-4126-BDAF-04DB75A2CD3A}" srcId="{DA16A2D1-70C6-4590-B693-20763CD4CB54}" destId="{B7F8ABD0-553D-4149-A02B-720453EAB355}" srcOrd="0" destOrd="0" parTransId="{2CDC30F5-F86A-4922-B893-0026C679A91E}" sibTransId="{27AF9814-DB06-4F0C-AA06-242371267F50}"/>
    <dgm:cxn modelId="{2EDB1E91-168E-4856-9B34-8A8DF784EDCF}" srcId="{5223B911-F242-4232-BA92-249BECA5993D}" destId="{DA16A2D1-70C6-4590-B693-20763CD4CB54}" srcOrd="0" destOrd="0" parTransId="{6C552EBF-21F1-4F26-8993-C4AAB3B75DC8}" sibTransId="{D5B83AB3-E921-4602-97DC-63F292316B65}"/>
    <dgm:cxn modelId="{00C09692-0936-4FE6-A7D7-73E7782AD32D}" type="presOf" srcId="{E5DEF914-DF0F-446C-84D4-EE2B34F6B3FC}" destId="{60B00A5F-BA12-4C35-8175-DCFDC46C1D40}" srcOrd="0" destOrd="0" presId="urn:microsoft.com/office/officeart/2005/8/layout/orgChart1"/>
    <dgm:cxn modelId="{60B85F98-8B97-4832-8274-2E951B7CA20D}" type="presOf" srcId="{2B424152-41D2-4194-9703-31CF7F9C4256}" destId="{B27D14E3-FA30-4B59-AED7-2C79874A55BA}" srcOrd="1" destOrd="0" presId="urn:microsoft.com/office/officeart/2005/8/layout/orgChart1"/>
    <dgm:cxn modelId="{03E76A9F-1FCF-41AA-A447-462E75282C6E}" type="presOf" srcId="{2CDC30F5-F86A-4922-B893-0026C679A91E}" destId="{598983F2-FF73-4217-96ED-D933A56C2DD0}" srcOrd="0" destOrd="0" presId="urn:microsoft.com/office/officeart/2005/8/layout/orgChart1"/>
    <dgm:cxn modelId="{C88EBAB2-BA08-43B0-A7A5-BE37B45CBCAB}" type="presOf" srcId="{3388DDEC-8280-4CFF-BC1E-2F035F546A77}" destId="{CC782BF1-B927-4FF6-80AE-4A2C61139E07}" srcOrd="0" destOrd="0" presId="urn:microsoft.com/office/officeart/2005/8/layout/orgChart1"/>
    <dgm:cxn modelId="{8803FBC1-BB27-43C2-A946-C6D4E19DB89C}" type="presOf" srcId="{CF417EF8-2AB9-470F-90BD-3D47B6399DFC}" destId="{D1383230-9AF7-4A7A-A3E0-7FAC15A88A2A}" srcOrd="0" destOrd="0" presId="urn:microsoft.com/office/officeart/2005/8/layout/orgChart1"/>
    <dgm:cxn modelId="{F4389DC3-FAB4-4F00-97DD-E36B36B75522}" type="presOf" srcId="{26E09C20-08B4-477B-8CF2-2230D31F336A}" destId="{DF1DD263-E386-4B96-9940-086CE5C03D1B}" srcOrd="1" destOrd="0" presId="urn:microsoft.com/office/officeart/2005/8/layout/orgChart1"/>
    <dgm:cxn modelId="{8A1543D5-41E3-41D6-8A2C-EA8657648537}" type="presOf" srcId="{2B424152-41D2-4194-9703-31CF7F9C4256}" destId="{0064316C-AE4C-487D-927F-FED2CD74A650}" srcOrd="0" destOrd="0" presId="urn:microsoft.com/office/officeart/2005/8/layout/orgChart1"/>
    <dgm:cxn modelId="{3B8D68DD-DFFC-4EF5-A053-2558FF471052}" type="presOf" srcId="{93CFE023-C210-4AA4-B76B-34E6A7B41F30}" destId="{496169A7-9CA6-473A-B1A2-7541F671D319}" srcOrd="1" destOrd="0" presId="urn:microsoft.com/office/officeart/2005/8/layout/orgChart1"/>
    <dgm:cxn modelId="{841EB7E8-8159-420C-BFEF-3A3EBC3AD73F}" srcId="{DA16A2D1-70C6-4590-B693-20763CD4CB54}" destId="{6299FBB8-311B-41F4-8B64-20E9DDDB0D0D}" srcOrd="2" destOrd="0" parTransId="{E5DEF914-DF0F-446C-84D4-EE2B34F6B3FC}" sibTransId="{3A658DE7-B8FB-42EF-9D65-C74848083AAA}"/>
    <dgm:cxn modelId="{79DCFEE8-806F-43FB-BE28-A80B48ED71BC}" type="presOf" srcId="{26E09C20-08B4-477B-8CF2-2230D31F336A}" destId="{09112937-7E7C-4AF4-AA40-A4A29FA6EFB5}" srcOrd="0" destOrd="0" presId="urn:microsoft.com/office/officeart/2005/8/layout/orgChart1"/>
    <dgm:cxn modelId="{379D3CEA-32C6-4E45-8CA6-192AE6CAD542}" srcId="{6299FBB8-311B-41F4-8B64-20E9DDDB0D0D}" destId="{2B424152-41D2-4194-9703-31CF7F9C4256}" srcOrd="1" destOrd="0" parTransId="{B4130189-EDD6-4CB0-BC22-B60558D8BBD9}" sibTransId="{BAB7122E-ECCF-47AE-B28D-6F6A83C9A207}"/>
    <dgm:cxn modelId="{8F8EF1EE-72AE-4995-BB05-D225ED5B61E4}" type="presOf" srcId="{DA16A2D1-70C6-4590-B693-20763CD4CB54}" destId="{86AA8BBF-BA5C-41C6-93F8-977F68CCC528}" srcOrd="0" destOrd="0" presId="urn:microsoft.com/office/officeart/2005/8/layout/orgChart1"/>
    <dgm:cxn modelId="{771C35B0-95DE-466A-9EEF-961F05306624}" type="presParOf" srcId="{66E7CAD0-6377-45BD-9BEB-9045ECEC1972}" destId="{78703DAE-9410-45C0-81CE-B6C808F49FD9}" srcOrd="0" destOrd="0" presId="urn:microsoft.com/office/officeart/2005/8/layout/orgChart1"/>
    <dgm:cxn modelId="{41A24790-56B8-423D-A8ED-E51236215652}" type="presParOf" srcId="{78703DAE-9410-45C0-81CE-B6C808F49FD9}" destId="{7EA98AC9-3B32-4CBC-9A11-799134ADF1C0}" srcOrd="0" destOrd="0" presId="urn:microsoft.com/office/officeart/2005/8/layout/orgChart1"/>
    <dgm:cxn modelId="{6DC20C4C-9B84-4CCC-AC8C-1E564EFFB99A}" type="presParOf" srcId="{7EA98AC9-3B32-4CBC-9A11-799134ADF1C0}" destId="{86AA8BBF-BA5C-41C6-93F8-977F68CCC528}" srcOrd="0" destOrd="0" presId="urn:microsoft.com/office/officeart/2005/8/layout/orgChart1"/>
    <dgm:cxn modelId="{1F36B56D-C4E1-4D4B-B4A9-866C6D59CC74}" type="presParOf" srcId="{7EA98AC9-3B32-4CBC-9A11-799134ADF1C0}" destId="{231A84F1-5B10-458A-AE25-93DDCFA098FA}" srcOrd="1" destOrd="0" presId="urn:microsoft.com/office/officeart/2005/8/layout/orgChart1"/>
    <dgm:cxn modelId="{DABD49FE-3CA9-4637-B7F8-D79D97B4E864}" type="presParOf" srcId="{78703DAE-9410-45C0-81CE-B6C808F49FD9}" destId="{DE6C89BF-872F-4A78-9E71-518E030D7D73}" srcOrd="1" destOrd="0" presId="urn:microsoft.com/office/officeart/2005/8/layout/orgChart1"/>
    <dgm:cxn modelId="{73E2923D-2336-4018-9F0B-D2BA0C04D0D9}" type="presParOf" srcId="{DE6C89BF-872F-4A78-9E71-518E030D7D73}" destId="{C18D20CF-1846-42E6-B60D-38251CC9A607}" srcOrd="0" destOrd="0" presId="urn:microsoft.com/office/officeart/2005/8/layout/orgChart1"/>
    <dgm:cxn modelId="{577D5D3D-4CD2-4105-AED2-B4D17A75CB67}" type="presParOf" srcId="{DE6C89BF-872F-4A78-9E71-518E030D7D73}" destId="{6DFB4C67-8C4A-464E-BB54-4CE909A165B2}" srcOrd="1" destOrd="0" presId="urn:microsoft.com/office/officeart/2005/8/layout/orgChart1"/>
    <dgm:cxn modelId="{49752488-2BA1-4F25-9A27-E5A4089CD3E6}" type="presParOf" srcId="{6DFB4C67-8C4A-464E-BB54-4CE909A165B2}" destId="{7B50F022-F311-4D42-98C5-B0173A42F860}" srcOrd="0" destOrd="0" presId="urn:microsoft.com/office/officeart/2005/8/layout/orgChart1"/>
    <dgm:cxn modelId="{B841B119-03BD-4220-B0EF-D856098B9BDB}" type="presParOf" srcId="{7B50F022-F311-4D42-98C5-B0173A42F860}" destId="{D1383230-9AF7-4A7A-A3E0-7FAC15A88A2A}" srcOrd="0" destOrd="0" presId="urn:microsoft.com/office/officeart/2005/8/layout/orgChart1"/>
    <dgm:cxn modelId="{F572F9C4-2A8D-4527-A2DB-3CFAD5312AC3}" type="presParOf" srcId="{7B50F022-F311-4D42-98C5-B0173A42F860}" destId="{6C20AE4C-B1C2-45BF-8EF1-F5855EC9C1FB}" srcOrd="1" destOrd="0" presId="urn:microsoft.com/office/officeart/2005/8/layout/orgChart1"/>
    <dgm:cxn modelId="{4BD708E8-55C2-4AB9-9956-6F5689E386BE}" type="presParOf" srcId="{6DFB4C67-8C4A-464E-BB54-4CE909A165B2}" destId="{912D8815-E5D4-4D32-B8BC-4E6FD125F3C8}" srcOrd="1" destOrd="0" presId="urn:microsoft.com/office/officeart/2005/8/layout/orgChart1"/>
    <dgm:cxn modelId="{9E05DD83-00F8-4112-84C6-4F1591A0034C}" type="presParOf" srcId="{912D8815-E5D4-4D32-B8BC-4E6FD125F3C8}" destId="{CC782BF1-B927-4FF6-80AE-4A2C61139E07}" srcOrd="0" destOrd="0" presId="urn:microsoft.com/office/officeart/2005/8/layout/orgChart1"/>
    <dgm:cxn modelId="{3CDCA8B7-ABF2-46A3-AA9C-4D038A407176}" type="presParOf" srcId="{912D8815-E5D4-4D32-B8BC-4E6FD125F3C8}" destId="{94CE25AC-AE30-42C2-9DBB-C05473CCDCD1}" srcOrd="1" destOrd="0" presId="urn:microsoft.com/office/officeart/2005/8/layout/orgChart1"/>
    <dgm:cxn modelId="{3A4D0F02-7146-42FF-90FB-A5C8B7A4D55F}" type="presParOf" srcId="{94CE25AC-AE30-42C2-9DBB-C05473CCDCD1}" destId="{DA4D94C9-7DF9-4B3A-BE53-FC3187B88175}" srcOrd="0" destOrd="0" presId="urn:microsoft.com/office/officeart/2005/8/layout/orgChart1"/>
    <dgm:cxn modelId="{E40D0F66-303A-45FA-9AC7-5C176010EBAA}" type="presParOf" srcId="{DA4D94C9-7DF9-4B3A-BE53-FC3187B88175}" destId="{4326C492-68C1-4589-A8CF-E4623C5FAC67}" srcOrd="0" destOrd="0" presId="urn:microsoft.com/office/officeart/2005/8/layout/orgChart1"/>
    <dgm:cxn modelId="{45D7A43F-E8CB-465B-9AAF-639C141E426E}" type="presParOf" srcId="{DA4D94C9-7DF9-4B3A-BE53-FC3187B88175}" destId="{D7D6E06B-BC97-487D-B162-D4E5B2148FE2}" srcOrd="1" destOrd="0" presId="urn:microsoft.com/office/officeart/2005/8/layout/orgChart1"/>
    <dgm:cxn modelId="{6DD7103F-331E-401D-973E-EC4030E527D3}" type="presParOf" srcId="{94CE25AC-AE30-42C2-9DBB-C05473CCDCD1}" destId="{5CC27A53-60D4-450E-9D31-7C9F83788BED}" srcOrd="1" destOrd="0" presId="urn:microsoft.com/office/officeart/2005/8/layout/orgChart1"/>
    <dgm:cxn modelId="{24B9ED37-7139-442F-B93F-580A7EE7D6BE}" type="presParOf" srcId="{94CE25AC-AE30-42C2-9DBB-C05473CCDCD1}" destId="{40024E88-2B4A-4FF0-B077-6CB45E2432A8}" srcOrd="2" destOrd="0" presId="urn:microsoft.com/office/officeart/2005/8/layout/orgChart1"/>
    <dgm:cxn modelId="{5D4DCB02-6FA1-4E6B-ACC3-75C6BAD263D6}" type="presParOf" srcId="{6DFB4C67-8C4A-464E-BB54-4CE909A165B2}" destId="{F15F59A5-6E43-4175-AF4A-CFAF96720015}" srcOrd="2" destOrd="0" presId="urn:microsoft.com/office/officeart/2005/8/layout/orgChart1"/>
    <dgm:cxn modelId="{7DC6919D-04F3-4674-B030-804E15271E5F}" type="presParOf" srcId="{DE6C89BF-872F-4A78-9E71-518E030D7D73}" destId="{60B00A5F-BA12-4C35-8175-DCFDC46C1D40}" srcOrd="2" destOrd="0" presId="urn:microsoft.com/office/officeart/2005/8/layout/orgChart1"/>
    <dgm:cxn modelId="{CF9BE96D-154A-425E-BA24-716AA1090577}" type="presParOf" srcId="{DE6C89BF-872F-4A78-9E71-518E030D7D73}" destId="{3DE25528-7659-469E-830B-AD46F5EB753C}" srcOrd="3" destOrd="0" presId="urn:microsoft.com/office/officeart/2005/8/layout/orgChart1"/>
    <dgm:cxn modelId="{19688C57-86C2-4C6E-98D7-560880379330}" type="presParOf" srcId="{3DE25528-7659-469E-830B-AD46F5EB753C}" destId="{A657073A-80E7-4AA4-9A9E-CC2B8B7FCBE4}" srcOrd="0" destOrd="0" presId="urn:microsoft.com/office/officeart/2005/8/layout/orgChart1"/>
    <dgm:cxn modelId="{5870B9EE-A232-425D-A330-4FDE9CB2B554}" type="presParOf" srcId="{A657073A-80E7-4AA4-9A9E-CC2B8B7FCBE4}" destId="{7B03ACD7-BA21-4C08-BD17-94C48CAFA969}" srcOrd="0" destOrd="0" presId="urn:microsoft.com/office/officeart/2005/8/layout/orgChart1"/>
    <dgm:cxn modelId="{7673FE94-BB1D-4D78-826B-74AE8135E20F}" type="presParOf" srcId="{A657073A-80E7-4AA4-9A9E-CC2B8B7FCBE4}" destId="{9BC09DE9-E111-4B7D-81ED-9A00EAE9F652}" srcOrd="1" destOrd="0" presId="urn:microsoft.com/office/officeart/2005/8/layout/orgChart1"/>
    <dgm:cxn modelId="{34D1C041-258C-4D32-8C17-F457768ADF44}" type="presParOf" srcId="{3DE25528-7659-469E-830B-AD46F5EB753C}" destId="{CB9E8C9B-79A5-4250-8143-B0569130DADA}" srcOrd="1" destOrd="0" presId="urn:microsoft.com/office/officeart/2005/8/layout/orgChart1"/>
    <dgm:cxn modelId="{862E578C-3A69-48A3-9BB8-B017ED435ABB}" type="presParOf" srcId="{CB9E8C9B-79A5-4250-8143-B0569130DADA}" destId="{56F72BC5-88B8-4460-93BE-913067F6C32B}" srcOrd="0" destOrd="0" presId="urn:microsoft.com/office/officeart/2005/8/layout/orgChart1"/>
    <dgm:cxn modelId="{181614C2-22A1-49B6-AD19-264820074278}" type="presParOf" srcId="{CB9E8C9B-79A5-4250-8143-B0569130DADA}" destId="{CF7ACC60-DE32-4652-9082-C841DEB03781}" srcOrd="1" destOrd="0" presId="urn:microsoft.com/office/officeart/2005/8/layout/orgChart1"/>
    <dgm:cxn modelId="{87A8E97D-27B0-430C-A3B4-3913C346BE48}" type="presParOf" srcId="{CF7ACC60-DE32-4652-9082-C841DEB03781}" destId="{AE02716C-4AAF-4482-A463-AE4E74DD13F1}" srcOrd="0" destOrd="0" presId="urn:microsoft.com/office/officeart/2005/8/layout/orgChart1"/>
    <dgm:cxn modelId="{0CB90FA6-3D4A-42FC-A553-DB4628B7D4A0}" type="presParOf" srcId="{AE02716C-4AAF-4482-A463-AE4E74DD13F1}" destId="{233D82E6-0D3A-48F9-B66C-C8E3C547C6C3}" srcOrd="0" destOrd="0" presId="urn:microsoft.com/office/officeart/2005/8/layout/orgChart1"/>
    <dgm:cxn modelId="{65540072-C360-41BC-A7E1-DAF3281EE444}" type="presParOf" srcId="{AE02716C-4AAF-4482-A463-AE4E74DD13F1}" destId="{496169A7-9CA6-473A-B1A2-7541F671D319}" srcOrd="1" destOrd="0" presId="urn:microsoft.com/office/officeart/2005/8/layout/orgChart1"/>
    <dgm:cxn modelId="{0ABBBE9D-DE51-433E-BDC0-68D4912951B7}" type="presParOf" srcId="{CF7ACC60-DE32-4652-9082-C841DEB03781}" destId="{EFF7F2DE-173B-47A4-8F72-60F8AC1C6D04}" srcOrd="1" destOrd="0" presId="urn:microsoft.com/office/officeart/2005/8/layout/orgChart1"/>
    <dgm:cxn modelId="{2CF48870-A185-402C-9909-03090E157A74}" type="presParOf" srcId="{CF7ACC60-DE32-4652-9082-C841DEB03781}" destId="{6B4C33E6-20D9-475C-93D1-891F53A322B0}" srcOrd="2" destOrd="0" presId="urn:microsoft.com/office/officeart/2005/8/layout/orgChart1"/>
    <dgm:cxn modelId="{DD7F2B16-362B-4B8D-89FB-1E2C1E599ADA}" type="presParOf" srcId="{CB9E8C9B-79A5-4250-8143-B0569130DADA}" destId="{598EE273-7AF7-4666-BF92-ABA6EF99611C}" srcOrd="2" destOrd="0" presId="urn:microsoft.com/office/officeart/2005/8/layout/orgChart1"/>
    <dgm:cxn modelId="{BE273207-F64F-4A9D-ADB3-12E3EDEA51C1}" type="presParOf" srcId="{CB9E8C9B-79A5-4250-8143-B0569130DADA}" destId="{4169FC52-DF9A-4491-B615-AE3379778EC3}" srcOrd="3" destOrd="0" presId="urn:microsoft.com/office/officeart/2005/8/layout/orgChart1"/>
    <dgm:cxn modelId="{BC13DBE3-34B0-422A-806E-7CAC01DB0B6E}" type="presParOf" srcId="{4169FC52-DF9A-4491-B615-AE3379778EC3}" destId="{DDB00947-55DA-45EC-82AE-579616EF206D}" srcOrd="0" destOrd="0" presId="urn:microsoft.com/office/officeart/2005/8/layout/orgChart1"/>
    <dgm:cxn modelId="{A7F69E43-9BB1-4842-895D-3158778983C0}" type="presParOf" srcId="{DDB00947-55DA-45EC-82AE-579616EF206D}" destId="{0064316C-AE4C-487D-927F-FED2CD74A650}" srcOrd="0" destOrd="0" presId="urn:microsoft.com/office/officeart/2005/8/layout/orgChart1"/>
    <dgm:cxn modelId="{AA15BE83-A2C5-4990-ADAC-C9CE9470183C}" type="presParOf" srcId="{DDB00947-55DA-45EC-82AE-579616EF206D}" destId="{B27D14E3-FA30-4B59-AED7-2C79874A55BA}" srcOrd="1" destOrd="0" presId="urn:microsoft.com/office/officeart/2005/8/layout/orgChart1"/>
    <dgm:cxn modelId="{C9FBF953-5A05-453D-9D77-9ED76035BC97}" type="presParOf" srcId="{4169FC52-DF9A-4491-B615-AE3379778EC3}" destId="{1E862D10-E530-4386-BA3F-48173299E321}" srcOrd="1" destOrd="0" presId="urn:microsoft.com/office/officeart/2005/8/layout/orgChart1"/>
    <dgm:cxn modelId="{D0DD153F-225A-44EB-A7B0-F62CE93D0D99}" type="presParOf" srcId="{4169FC52-DF9A-4491-B615-AE3379778EC3}" destId="{8BBAC0B2-F2EB-4EB7-80C8-862DA1F0EF57}" srcOrd="2" destOrd="0" presId="urn:microsoft.com/office/officeart/2005/8/layout/orgChart1"/>
    <dgm:cxn modelId="{20C4BDDE-D281-4A60-834E-361200B61CA1}" type="presParOf" srcId="{3DE25528-7659-469E-830B-AD46F5EB753C}" destId="{1068EC0F-08FA-4C38-83B2-907456D2561F}" srcOrd="2" destOrd="0" presId="urn:microsoft.com/office/officeart/2005/8/layout/orgChart1"/>
    <dgm:cxn modelId="{82C86BB1-BB9E-4E75-8D26-6D0216EE83C5}" type="presParOf" srcId="{78703DAE-9410-45C0-81CE-B6C808F49FD9}" destId="{B146AB3E-CE0B-4BE9-8888-D64E6EDF3909}" srcOrd="2" destOrd="0" presId="urn:microsoft.com/office/officeart/2005/8/layout/orgChart1"/>
    <dgm:cxn modelId="{D7DD7305-8EA7-4C09-8141-0D97E62451F2}" type="presParOf" srcId="{B146AB3E-CE0B-4BE9-8888-D64E6EDF3909}" destId="{598983F2-FF73-4217-96ED-D933A56C2DD0}" srcOrd="0" destOrd="0" presId="urn:microsoft.com/office/officeart/2005/8/layout/orgChart1"/>
    <dgm:cxn modelId="{24C8FB07-D362-4842-94CF-97E55C4A1EE1}" type="presParOf" srcId="{B146AB3E-CE0B-4BE9-8888-D64E6EDF3909}" destId="{B159B43F-EB65-4E10-8343-D559ED32A65C}" srcOrd="1" destOrd="0" presId="urn:microsoft.com/office/officeart/2005/8/layout/orgChart1"/>
    <dgm:cxn modelId="{BC86E455-8C0F-4F02-B15D-AFFF786C4559}" type="presParOf" srcId="{B159B43F-EB65-4E10-8343-D559ED32A65C}" destId="{8C802C96-5462-431B-BC51-BE665D289FA6}" srcOrd="0" destOrd="0" presId="urn:microsoft.com/office/officeart/2005/8/layout/orgChart1"/>
    <dgm:cxn modelId="{27E209C7-0D2C-4704-852F-2B102147F9D6}" type="presParOf" srcId="{8C802C96-5462-431B-BC51-BE665D289FA6}" destId="{F00E38CF-7093-49FF-965B-6B849B5FAFAF}" srcOrd="0" destOrd="0" presId="urn:microsoft.com/office/officeart/2005/8/layout/orgChart1"/>
    <dgm:cxn modelId="{09DB5BD3-37DC-4298-A6EB-6782F0FAD765}" type="presParOf" srcId="{8C802C96-5462-431B-BC51-BE665D289FA6}" destId="{B61E94F9-8C87-4286-881C-649EBBA78B86}" srcOrd="1" destOrd="0" presId="urn:microsoft.com/office/officeart/2005/8/layout/orgChart1"/>
    <dgm:cxn modelId="{8C59C1B4-2041-4455-A784-BD2FFC6781C5}" type="presParOf" srcId="{B159B43F-EB65-4E10-8343-D559ED32A65C}" destId="{4BF1A3CB-8268-45B4-939A-398936A9B652}" srcOrd="1" destOrd="0" presId="urn:microsoft.com/office/officeart/2005/8/layout/orgChart1"/>
    <dgm:cxn modelId="{D49A6B2C-E96F-48CC-938C-B8F68C75A6B5}" type="presParOf" srcId="{4BF1A3CB-8268-45B4-939A-398936A9B652}" destId="{E6120DB4-A880-4E06-A9D7-BEF281EDBDAF}" srcOrd="0" destOrd="0" presId="urn:microsoft.com/office/officeart/2005/8/layout/orgChart1"/>
    <dgm:cxn modelId="{5D385E72-715A-4682-A8F1-5C8C25E27A91}" type="presParOf" srcId="{4BF1A3CB-8268-45B4-939A-398936A9B652}" destId="{A05D2B85-87B5-4762-810F-FBABA181DD41}" srcOrd="1" destOrd="0" presId="urn:microsoft.com/office/officeart/2005/8/layout/orgChart1"/>
    <dgm:cxn modelId="{751DD9B8-FA74-45F5-B5D9-5BE4264D1CBB}" type="presParOf" srcId="{A05D2B85-87B5-4762-810F-FBABA181DD41}" destId="{EDBBE73A-7B22-40D2-A9F8-609C55AA60B1}" srcOrd="0" destOrd="0" presId="urn:microsoft.com/office/officeart/2005/8/layout/orgChart1"/>
    <dgm:cxn modelId="{0583CF2C-A23F-4AE4-913F-763DCDA03648}" type="presParOf" srcId="{EDBBE73A-7B22-40D2-A9F8-609C55AA60B1}" destId="{09112937-7E7C-4AF4-AA40-A4A29FA6EFB5}" srcOrd="0" destOrd="0" presId="urn:microsoft.com/office/officeart/2005/8/layout/orgChart1"/>
    <dgm:cxn modelId="{74BDBAF6-7B74-4E82-AE9F-D00DD0D51FE7}" type="presParOf" srcId="{EDBBE73A-7B22-40D2-A9F8-609C55AA60B1}" destId="{DF1DD263-E386-4B96-9940-086CE5C03D1B}" srcOrd="1" destOrd="0" presId="urn:microsoft.com/office/officeart/2005/8/layout/orgChart1"/>
    <dgm:cxn modelId="{6E611601-8D22-4E06-B25E-218DCC3A959F}" type="presParOf" srcId="{A05D2B85-87B5-4762-810F-FBABA181DD41}" destId="{47CBE1D0-BC37-4DFD-A20C-E266838151F8}" srcOrd="1" destOrd="0" presId="urn:microsoft.com/office/officeart/2005/8/layout/orgChart1"/>
    <dgm:cxn modelId="{CFF7BEC1-55CB-4D15-AA55-3F95AA8B974F}" type="presParOf" srcId="{A05D2B85-87B5-4762-810F-FBABA181DD41}" destId="{5F25E3D0-693C-4E5F-8F23-4E17C8882F43}" srcOrd="2" destOrd="0" presId="urn:microsoft.com/office/officeart/2005/8/layout/orgChart1"/>
    <dgm:cxn modelId="{A113528B-982E-44DA-857F-42DE221A9F4C}" type="presParOf" srcId="{B159B43F-EB65-4E10-8343-D559ED32A65C}" destId="{A59BA870-803D-4253-A767-34DA47A133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98B51-F1C5-45EE-BFC3-2CC73A5F93D7}"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3AB36509-07C7-4E6D-8DD9-D951839E0AAE}">
      <dgm:prSet phldrT="[Text]" custT="1"/>
      <dgm:spPr/>
      <dgm:t>
        <a:bodyPr/>
        <a:lstStyle/>
        <a:p>
          <a:r>
            <a:rPr lang="en-US" sz="3200" dirty="0"/>
            <a:t>Municipal Plan</a:t>
          </a:r>
        </a:p>
      </dgm:t>
    </dgm:pt>
    <dgm:pt modelId="{17896716-88C9-4BC2-BF29-FD5725C1F223}" type="parTrans" cxnId="{EA95185A-ABD7-452A-AB50-704CEB4B95C6}">
      <dgm:prSet/>
      <dgm:spPr/>
      <dgm:t>
        <a:bodyPr/>
        <a:lstStyle/>
        <a:p>
          <a:endParaRPr lang="en-US"/>
        </a:p>
      </dgm:t>
    </dgm:pt>
    <dgm:pt modelId="{CAE52999-19F9-455C-834B-FDBBCB12DBB2}" type="sibTrans" cxnId="{EA95185A-ABD7-452A-AB50-704CEB4B95C6}">
      <dgm:prSet/>
      <dgm:spPr/>
      <dgm:t>
        <a:bodyPr/>
        <a:lstStyle/>
        <a:p>
          <a:endParaRPr lang="en-US"/>
        </a:p>
      </dgm:t>
    </dgm:pt>
    <dgm:pt modelId="{F9C51104-D293-49B8-94E0-89A4137CF697}">
      <dgm:prSet phldrT="[Text]" custT="1"/>
      <dgm:spPr/>
      <dgm:t>
        <a:bodyPr/>
        <a:lstStyle/>
        <a:p>
          <a:r>
            <a:rPr lang="en-US" sz="2400" dirty="0"/>
            <a:t>Regulatory Implementation</a:t>
          </a:r>
        </a:p>
        <a:p>
          <a:r>
            <a:rPr lang="en-US" sz="1800" dirty="0"/>
            <a:t>Zoning and Subdivision Bylaws</a:t>
          </a:r>
        </a:p>
        <a:p>
          <a:r>
            <a:rPr lang="en-US" sz="1800" dirty="0"/>
            <a:t>Flood Hazard Bylaws</a:t>
          </a:r>
        </a:p>
        <a:p>
          <a:r>
            <a:rPr lang="en-US" sz="1800" dirty="0"/>
            <a:t>Local Ordinances</a:t>
          </a:r>
        </a:p>
      </dgm:t>
    </dgm:pt>
    <dgm:pt modelId="{3DB6D60C-4FCF-43E8-A7B5-BAF60DDAD8F4}" type="parTrans" cxnId="{F3C6BDE5-C7D4-45CD-9DE0-49400AF61913}">
      <dgm:prSet/>
      <dgm:spPr/>
      <dgm:t>
        <a:bodyPr/>
        <a:lstStyle/>
        <a:p>
          <a:endParaRPr lang="en-US"/>
        </a:p>
      </dgm:t>
    </dgm:pt>
    <dgm:pt modelId="{7A6EBBB5-C961-4DE5-9AAA-83462780A190}" type="sibTrans" cxnId="{F3C6BDE5-C7D4-45CD-9DE0-49400AF61913}">
      <dgm:prSet/>
      <dgm:spPr/>
      <dgm:t>
        <a:bodyPr/>
        <a:lstStyle/>
        <a:p>
          <a:endParaRPr lang="en-US"/>
        </a:p>
      </dgm:t>
    </dgm:pt>
    <dgm:pt modelId="{953A4F67-25CD-40B7-B3C9-CE34BA8BDEF9}">
      <dgm:prSet phldrT="[Text]" custT="1"/>
      <dgm:spPr/>
      <dgm:t>
        <a:bodyPr/>
        <a:lstStyle/>
        <a:p>
          <a:r>
            <a:rPr lang="en-US" sz="2400" dirty="0"/>
            <a:t>Non-Regulatory Implementation</a:t>
          </a:r>
        </a:p>
        <a:p>
          <a:r>
            <a:rPr lang="en-US" sz="1800" dirty="0"/>
            <a:t>Improving public facilities</a:t>
          </a:r>
        </a:p>
        <a:p>
          <a:r>
            <a:rPr lang="en-US" sz="1800" dirty="0"/>
            <a:t>Informing/engaging citizens</a:t>
          </a:r>
        </a:p>
        <a:p>
          <a:r>
            <a:rPr lang="en-US" sz="1800" dirty="0"/>
            <a:t>Supplemental plans</a:t>
          </a:r>
        </a:p>
      </dgm:t>
    </dgm:pt>
    <dgm:pt modelId="{9DB785EC-7D4C-42DB-804C-25A6A726E4CF}" type="parTrans" cxnId="{2E2C46DF-64A9-42C4-94AE-E43FC07DBF9E}">
      <dgm:prSet/>
      <dgm:spPr/>
      <dgm:t>
        <a:bodyPr/>
        <a:lstStyle/>
        <a:p>
          <a:endParaRPr lang="en-US"/>
        </a:p>
      </dgm:t>
    </dgm:pt>
    <dgm:pt modelId="{49871FCD-DEF0-4778-9186-94EE42453B85}" type="sibTrans" cxnId="{2E2C46DF-64A9-42C4-94AE-E43FC07DBF9E}">
      <dgm:prSet/>
      <dgm:spPr/>
      <dgm:t>
        <a:bodyPr/>
        <a:lstStyle/>
        <a:p>
          <a:endParaRPr lang="en-US"/>
        </a:p>
      </dgm:t>
    </dgm:pt>
    <dgm:pt modelId="{51079D6A-A2F7-43F8-A305-B5C778309B2A}" type="pres">
      <dgm:prSet presAssocID="{6D998B51-F1C5-45EE-BFC3-2CC73A5F93D7}" presName="hierChild1" presStyleCnt="0">
        <dgm:presLayoutVars>
          <dgm:orgChart val="1"/>
          <dgm:chPref val="1"/>
          <dgm:dir/>
          <dgm:animOne val="branch"/>
          <dgm:animLvl val="lvl"/>
          <dgm:resizeHandles/>
        </dgm:presLayoutVars>
      </dgm:prSet>
      <dgm:spPr/>
    </dgm:pt>
    <dgm:pt modelId="{75C1C1A6-FE97-4004-A4AB-A408F0D8E736}" type="pres">
      <dgm:prSet presAssocID="{3AB36509-07C7-4E6D-8DD9-D951839E0AAE}" presName="hierRoot1" presStyleCnt="0">
        <dgm:presLayoutVars>
          <dgm:hierBranch val="init"/>
        </dgm:presLayoutVars>
      </dgm:prSet>
      <dgm:spPr/>
    </dgm:pt>
    <dgm:pt modelId="{E9EBAFBF-F818-445B-BD36-006ADEAA32C6}" type="pres">
      <dgm:prSet presAssocID="{3AB36509-07C7-4E6D-8DD9-D951839E0AAE}" presName="rootComposite1" presStyleCnt="0"/>
      <dgm:spPr/>
    </dgm:pt>
    <dgm:pt modelId="{BC54249C-2472-4C40-8E1A-0255E38478D8}" type="pres">
      <dgm:prSet presAssocID="{3AB36509-07C7-4E6D-8DD9-D951839E0AAE}" presName="rootText1" presStyleLbl="node0" presStyleIdx="0" presStyleCnt="1">
        <dgm:presLayoutVars>
          <dgm:chPref val="3"/>
        </dgm:presLayoutVars>
      </dgm:prSet>
      <dgm:spPr/>
    </dgm:pt>
    <dgm:pt modelId="{6D1EB3BF-375E-488B-B683-5D6FC0536CB5}" type="pres">
      <dgm:prSet presAssocID="{3AB36509-07C7-4E6D-8DD9-D951839E0AAE}" presName="rootConnector1" presStyleLbl="node1" presStyleIdx="0" presStyleCnt="0"/>
      <dgm:spPr/>
    </dgm:pt>
    <dgm:pt modelId="{9177305C-0ECC-4FAF-BFBB-39CB135387F2}" type="pres">
      <dgm:prSet presAssocID="{3AB36509-07C7-4E6D-8DD9-D951839E0AAE}" presName="hierChild2" presStyleCnt="0"/>
      <dgm:spPr/>
    </dgm:pt>
    <dgm:pt modelId="{66CFFE7B-4F34-4AC5-AFB5-60CDB9EE8C5B}" type="pres">
      <dgm:prSet presAssocID="{3DB6D60C-4FCF-43E8-A7B5-BAF60DDAD8F4}" presName="Name37" presStyleLbl="parChTrans1D2" presStyleIdx="0" presStyleCnt="2"/>
      <dgm:spPr/>
    </dgm:pt>
    <dgm:pt modelId="{A5C8A093-5EA5-4EA1-909F-8ECCC307CA9A}" type="pres">
      <dgm:prSet presAssocID="{F9C51104-D293-49B8-94E0-89A4137CF697}" presName="hierRoot2" presStyleCnt="0">
        <dgm:presLayoutVars>
          <dgm:hierBranch val="init"/>
        </dgm:presLayoutVars>
      </dgm:prSet>
      <dgm:spPr/>
    </dgm:pt>
    <dgm:pt modelId="{6D53C168-CFB6-49F6-BB0B-D227EDCFBBD3}" type="pres">
      <dgm:prSet presAssocID="{F9C51104-D293-49B8-94E0-89A4137CF697}" presName="rootComposite" presStyleCnt="0"/>
      <dgm:spPr/>
    </dgm:pt>
    <dgm:pt modelId="{4EB68024-44A0-43D6-AF93-E8BF1806DD44}" type="pres">
      <dgm:prSet presAssocID="{F9C51104-D293-49B8-94E0-89A4137CF697}" presName="rootText" presStyleLbl="node2" presStyleIdx="0" presStyleCnt="2" custScaleY="139408">
        <dgm:presLayoutVars>
          <dgm:chPref val="3"/>
        </dgm:presLayoutVars>
      </dgm:prSet>
      <dgm:spPr/>
    </dgm:pt>
    <dgm:pt modelId="{97A71112-4958-4B88-8876-EFE401BC84CB}" type="pres">
      <dgm:prSet presAssocID="{F9C51104-D293-49B8-94E0-89A4137CF697}" presName="rootConnector" presStyleLbl="node2" presStyleIdx="0" presStyleCnt="2"/>
      <dgm:spPr/>
    </dgm:pt>
    <dgm:pt modelId="{D973A10A-13C3-4E67-81E1-DD76AD5F74D1}" type="pres">
      <dgm:prSet presAssocID="{F9C51104-D293-49B8-94E0-89A4137CF697}" presName="hierChild4" presStyleCnt="0"/>
      <dgm:spPr/>
    </dgm:pt>
    <dgm:pt modelId="{B3EF7131-CBDB-49DC-AE4C-93D25E5F06C0}" type="pres">
      <dgm:prSet presAssocID="{F9C51104-D293-49B8-94E0-89A4137CF697}" presName="hierChild5" presStyleCnt="0"/>
      <dgm:spPr/>
    </dgm:pt>
    <dgm:pt modelId="{AB36B6E9-0674-4970-A44D-53B005C46184}" type="pres">
      <dgm:prSet presAssocID="{9DB785EC-7D4C-42DB-804C-25A6A726E4CF}" presName="Name37" presStyleLbl="parChTrans1D2" presStyleIdx="1" presStyleCnt="2"/>
      <dgm:spPr/>
    </dgm:pt>
    <dgm:pt modelId="{BF1AF26A-EA66-41DF-8385-B44BA64BB46C}" type="pres">
      <dgm:prSet presAssocID="{953A4F67-25CD-40B7-B3C9-CE34BA8BDEF9}" presName="hierRoot2" presStyleCnt="0">
        <dgm:presLayoutVars>
          <dgm:hierBranch val="init"/>
        </dgm:presLayoutVars>
      </dgm:prSet>
      <dgm:spPr/>
    </dgm:pt>
    <dgm:pt modelId="{7BC6475F-02E1-44BC-A1FC-75303E7D0BC2}" type="pres">
      <dgm:prSet presAssocID="{953A4F67-25CD-40B7-B3C9-CE34BA8BDEF9}" presName="rootComposite" presStyleCnt="0"/>
      <dgm:spPr/>
    </dgm:pt>
    <dgm:pt modelId="{0CDA2DA7-62DE-4403-A93D-D6916E571E8D}" type="pres">
      <dgm:prSet presAssocID="{953A4F67-25CD-40B7-B3C9-CE34BA8BDEF9}" presName="rootText" presStyleLbl="node2" presStyleIdx="1" presStyleCnt="2" custScaleY="138615">
        <dgm:presLayoutVars>
          <dgm:chPref val="3"/>
        </dgm:presLayoutVars>
      </dgm:prSet>
      <dgm:spPr/>
    </dgm:pt>
    <dgm:pt modelId="{0D9EDD4D-8223-4C23-878E-ACC99C698124}" type="pres">
      <dgm:prSet presAssocID="{953A4F67-25CD-40B7-B3C9-CE34BA8BDEF9}" presName="rootConnector" presStyleLbl="node2" presStyleIdx="1" presStyleCnt="2"/>
      <dgm:spPr/>
    </dgm:pt>
    <dgm:pt modelId="{A12EEE72-15DE-414E-8FA2-C81247F26D9F}" type="pres">
      <dgm:prSet presAssocID="{953A4F67-25CD-40B7-B3C9-CE34BA8BDEF9}" presName="hierChild4" presStyleCnt="0"/>
      <dgm:spPr/>
    </dgm:pt>
    <dgm:pt modelId="{445DCE97-C1D4-41B4-9EB3-A018E1F85885}" type="pres">
      <dgm:prSet presAssocID="{953A4F67-25CD-40B7-B3C9-CE34BA8BDEF9}" presName="hierChild5" presStyleCnt="0"/>
      <dgm:spPr/>
    </dgm:pt>
    <dgm:pt modelId="{1BA68C64-860F-470D-8198-263EC4F64169}" type="pres">
      <dgm:prSet presAssocID="{3AB36509-07C7-4E6D-8DD9-D951839E0AAE}" presName="hierChild3" presStyleCnt="0"/>
      <dgm:spPr/>
    </dgm:pt>
  </dgm:ptLst>
  <dgm:cxnLst>
    <dgm:cxn modelId="{8F9FA80B-4BA0-40BC-8496-C3B57165A416}" type="presOf" srcId="{3DB6D60C-4FCF-43E8-A7B5-BAF60DDAD8F4}" destId="{66CFFE7B-4F34-4AC5-AFB5-60CDB9EE8C5B}" srcOrd="0" destOrd="0" presId="urn:microsoft.com/office/officeart/2005/8/layout/orgChart1"/>
    <dgm:cxn modelId="{31120330-129C-4690-9DEC-F7766159A350}" type="presOf" srcId="{6D998B51-F1C5-45EE-BFC3-2CC73A5F93D7}" destId="{51079D6A-A2F7-43F8-A305-B5C778309B2A}" srcOrd="0" destOrd="0" presId="urn:microsoft.com/office/officeart/2005/8/layout/orgChart1"/>
    <dgm:cxn modelId="{C4516C5E-72D5-4133-8CC1-9E30909F51BB}" type="presOf" srcId="{3AB36509-07C7-4E6D-8DD9-D951839E0AAE}" destId="{BC54249C-2472-4C40-8E1A-0255E38478D8}" srcOrd="0" destOrd="0" presId="urn:microsoft.com/office/officeart/2005/8/layout/orgChart1"/>
    <dgm:cxn modelId="{EA95185A-ABD7-452A-AB50-704CEB4B95C6}" srcId="{6D998B51-F1C5-45EE-BFC3-2CC73A5F93D7}" destId="{3AB36509-07C7-4E6D-8DD9-D951839E0AAE}" srcOrd="0" destOrd="0" parTransId="{17896716-88C9-4BC2-BF29-FD5725C1F223}" sibTransId="{CAE52999-19F9-455C-834B-FDBBCB12DBB2}"/>
    <dgm:cxn modelId="{CFEE8F7A-3241-40CF-890D-D211453C8938}" type="presOf" srcId="{953A4F67-25CD-40B7-B3C9-CE34BA8BDEF9}" destId="{0D9EDD4D-8223-4C23-878E-ACC99C698124}" srcOrd="1" destOrd="0" presId="urn:microsoft.com/office/officeart/2005/8/layout/orgChart1"/>
    <dgm:cxn modelId="{E784C38A-4E1E-48DC-925A-89D8D270E1E7}" type="presOf" srcId="{F9C51104-D293-49B8-94E0-89A4137CF697}" destId="{97A71112-4958-4B88-8876-EFE401BC84CB}" srcOrd="1" destOrd="0" presId="urn:microsoft.com/office/officeart/2005/8/layout/orgChart1"/>
    <dgm:cxn modelId="{B06F3992-9378-469C-BEDC-64E52A3055CB}" type="presOf" srcId="{F9C51104-D293-49B8-94E0-89A4137CF697}" destId="{4EB68024-44A0-43D6-AF93-E8BF1806DD44}" srcOrd="0" destOrd="0" presId="urn:microsoft.com/office/officeart/2005/8/layout/orgChart1"/>
    <dgm:cxn modelId="{F8F9B6A0-CE90-4C33-997E-174BD5DC5AE2}" type="presOf" srcId="{9DB785EC-7D4C-42DB-804C-25A6A726E4CF}" destId="{AB36B6E9-0674-4970-A44D-53B005C46184}" srcOrd="0" destOrd="0" presId="urn:microsoft.com/office/officeart/2005/8/layout/orgChart1"/>
    <dgm:cxn modelId="{A5A6ABC9-6AB0-4185-9BC3-7DD8F374FEB6}" type="presOf" srcId="{3AB36509-07C7-4E6D-8DD9-D951839E0AAE}" destId="{6D1EB3BF-375E-488B-B683-5D6FC0536CB5}" srcOrd="1" destOrd="0" presId="urn:microsoft.com/office/officeart/2005/8/layout/orgChart1"/>
    <dgm:cxn modelId="{784C80DD-33F2-4CEC-A7AF-F9F6FB84A0DB}" type="presOf" srcId="{953A4F67-25CD-40B7-B3C9-CE34BA8BDEF9}" destId="{0CDA2DA7-62DE-4403-A93D-D6916E571E8D}" srcOrd="0" destOrd="0" presId="urn:microsoft.com/office/officeart/2005/8/layout/orgChart1"/>
    <dgm:cxn modelId="{2E2C46DF-64A9-42C4-94AE-E43FC07DBF9E}" srcId="{3AB36509-07C7-4E6D-8DD9-D951839E0AAE}" destId="{953A4F67-25CD-40B7-B3C9-CE34BA8BDEF9}" srcOrd="1" destOrd="0" parTransId="{9DB785EC-7D4C-42DB-804C-25A6A726E4CF}" sibTransId="{49871FCD-DEF0-4778-9186-94EE42453B85}"/>
    <dgm:cxn modelId="{F3C6BDE5-C7D4-45CD-9DE0-49400AF61913}" srcId="{3AB36509-07C7-4E6D-8DD9-D951839E0AAE}" destId="{F9C51104-D293-49B8-94E0-89A4137CF697}" srcOrd="0" destOrd="0" parTransId="{3DB6D60C-4FCF-43E8-A7B5-BAF60DDAD8F4}" sibTransId="{7A6EBBB5-C961-4DE5-9AAA-83462780A190}"/>
    <dgm:cxn modelId="{82428732-63C3-49C9-8B4D-C92C0B1679DE}" type="presParOf" srcId="{51079D6A-A2F7-43F8-A305-B5C778309B2A}" destId="{75C1C1A6-FE97-4004-A4AB-A408F0D8E736}" srcOrd="0" destOrd="0" presId="urn:microsoft.com/office/officeart/2005/8/layout/orgChart1"/>
    <dgm:cxn modelId="{DF36DB08-2968-4E22-AEAD-AC786CFE09FF}" type="presParOf" srcId="{75C1C1A6-FE97-4004-A4AB-A408F0D8E736}" destId="{E9EBAFBF-F818-445B-BD36-006ADEAA32C6}" srcOrd="0" destOrd="0" presId="urn:microsoft.com/office/officeart/2005/8/layout/orgChart1"/>
    <dgm:cxn modelId="{EDAF28F6-5AE8-4C4B-80E3-A2476830718F}" type="presParOf" srcId="{E9EBAFBF-F818-445B-BD36-006ADEAA32C6}" destId="{BC54249C-2472-4C40-8E1A-0255E38478D8}" srcOrd="0" destOrd="0" presId="urn:microsoft.com/office/officeart/2005/8/layout/orgChart1"/>
    <dgm:cxn modelId="{C23449D0-92AD-45C8-B000-6702AB059CCD}" type="presParOf" srcId="{E9EBAFBF-F818-445B-BD36-006ADEAA32C6}" destId="{6D1EB3BF-375E-488B-B683-5D6FC0536CB5}" srcOrd="1" destOrd="0" presId="urn:microsoft.com/office/officeart/2005/8/layout/orgChart1"/>
    <dgm:cxn modelId="{B24B1235-87DA-43D5-A59A-41D30A5DF197}" type="presParOf" srcId="{75C1C1A6-FE97-4004-A4AB-A408F0D8E736}" destId="{9177305C-0ECC-4FAF-BFBB-39CB135387F2}" srcOrd="1" destOrd="0" presId="urn:microsoft.com/office/officeart/2005/8/layout/orgChart1"/>
    <dgm:cxn modelId="{98FB9DBA-A400-49EC-9001-EA5B25DEA6FE}" type="presParOf" srcId="{9177305C-0ECC-4FAF-BFBB-39CB135387F2}" destId="{66CFFE7B-4F34-4AC5-AFB5-60CDB9EE8C5B}" srcOrd="0" destOrd="0" presId="urn:microsoft.com/office/officeart/2005/8/layout/orgChart1"/>
    <dgm:cxn modelId="{49A8884B-E321-459C-A4BF-66C6B4A9A4E6}" type="presParOf" srcId="{9177305C-0ECC-4FAF-BFBB-39CB135387F2}" destId="{A5C8A093-5EA5-4EA1-909F-8ECCC307CA9A}" srcOrd="1" destOrd="0" presId="urn:microsoft.com/office/officeart/2005/8/layout/orgChart1"/>
    <dgm:cxn modelId="{9EB5D4E7-26B9-47E1-875E-1E65389AC3CB}" type="presParOf" srcId="{A5C8A093-5EA5-4EA1-909F-8ECCC307CA9A}" destId="{6D53C168-CFB6-49F6-BB0B-D227EDCFBBD3}" srcOrd="0" destOrd="0" presId="urn:microsoft.com/office/officeart/2005/8/layout/orgChart1"/>
    <dgm:cxn modelId="{BC087A28-DC28-4A84-A738-72FE9ADB74C8}" type="presParOf" srcId="{6D53C168-CFB6-49F6-BB0B-D227EDCFBBD3}" destId="{4EB68024-44A0-43D6-AF93-E8BF1806DD44}" srcOrd="0" destOrd="0" presId="urn:microsoft.com/office/officeart/2005/8/layout/orgChart1"/>
    <dgm:cxn modelId="{E38B7CA8-CBAE-4383-9E77-4A0409B650BB}" type="presParOf" srcId="{6D53C168-CFB6-49F6-BB0B-D227EDCFBBD3}" destId="{97A71112-4958-4B88-8876-EFE401BC84CB}" srcOrd="1" destOrd="0" presId="urn:microsoft.com/office/officeart/2005/8/layout/orgChart1"/>
    <dgm:cxn modelId="{1EE3ECFA-688B-4E90-AACB-E0DF8A7248B7}" type="presParOf" srcId="{A5C8A093-5EA5-4EA1-909F-8ECCC307CA9A}" destId="{D973A10A-13C3-4E67-81E1-DD76AD5F74D1}" srcOrd="1" destOrd="0" presId="urn:microsoft.com/office/officeart/2005/8/layout/orgChart1"/>
    <dgm:cxn modelId="{9691B085-E8AA-4E3F-95C9-56030ABEB337}" type="presParOf" srcId="{A5C8A093-5EA5-4EA1-909F-8ECCC307CA9A}" destId="{B3EF7131-CBDB-49DC-AE4C-93D25E5F06C0}" srcOrd="2" destOrd="0" presId="urn:microsoft.com/office/officeart/2005/8/layout/orgChart1"/>
    <dgm:cxn modelId="{906A6011-24E9-4AA7-B664-FE84F5762D1B}" type="presParOf" srcId="{9177305C-0ECC-4FAF-BFBB-39CB135387F2}" destId="{AB36B6E9-0674-4970-A44D-53B005C46184}" srcOrd="2" destOrd="0" presId="urn:microsoft.com/office/officeart/2005/8/layout/orgChart1"/>
    <dgm:cxn modelId="{5AE635A4-9A49-4A4C-A986-4B922C1DB81F}" type="presParOf" srcId="{9177305C-0ECC-4FAF-BFBB-39CB135387F2}" destId="{BF1AF26A-EA66-41DF-8385-B44BA64BB46C}" srcOrd="3" destOrd="0" presId="urn:microsoft.com/office/officeart/2005/8/layout/orgChart1"/>
    <dgm:cxn modelId="{BDA6D9F3-CFC8-4A4B-A3C4-16B8DF2400F8}" type="presParOf" srcId="{BF1AF26A-EA66-41DF-8385-B44BA64BB46C}" destId="{7BC6475F-02E1-44BC-A1FC-75303E7D0BC2}" srcOrd="0" destOrd="0" presId="urn:microsoft.com/office/officeart/2005/8/layout/orgChart1"/>
    <dgm:cxn modelId="{90A5974E-1980-44B3-B654-F3542ED0FC99}" type="presParOf" srcId="{7BC6475F-02E1-44BC-A1FC-75303E7D0BC2}" destId="{0CDA2DA7-62DE-4403-A93D-D6916E571E8D}" srcOrd="0" destOrd="0" presId="urn:microsoft.com/office/officeart/2005/8/layout/orgChart1"/>
    <dgm:cxn modelId="{4ECE132E-AB4B-4623-B9DE-EBDD2AEE32C1}" type="presParOf" srcId="{7BC6475F-02E1-44BC-A1FC-75303E7D0BC2}" destId="{0D9EDD4D-8223-4C23-878E-ACC99C698124}" srcOrd="1" destOrd="0" presId="urn:microsoft.com/office/officeart/2005/8/layout/orgChart1"/>
    <dgm:cxn modelId="{93373FFF-E732-4C31-A084-0134AE7179C3}" type="presParOf" srcId="{BF1AF26A-EA66-41DF-8385-B44BA64BB46C}" destId="{A12EEE72-15DE-414E-8FA2-C81247F26D9F}" srcOrd="1" destOrd="0" presId="urn:microsoft.com/office/officeart/2005/8/layout/orgChart1"/>
    <dgm:cxn modelId="{A33A802E-F9FA-4730-8BFD-E4D77A54908F}" type="presParOf" srcId="{BF1AF26A-EA66-41DF-8385-B44BA64BB46C}" destId="{445DCE97-C1D4-41B4-9EB3-A018E1F85885}" srcOrd="2" destOrd="0" presId="urn:microsoft.com/office/officeart/2005/8/layout/orgChart1"/>
    <dgm:cxn modelId="{D65F44AD-6EC6-4E80-92D6-B304EE44291A}" type="presParOf" srcId="{75C1C1A6-FE97-4004-A4AB-A408F0D8E736}" destId="{1BA68C64-860F-470D-8198-263EC4F6416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B3CC5-94D2-4933-BA7F-0A25C600DCB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5FAEF49-0F94-4FD4-BD14-16BEEBC0297A}">
      <dgm:prSet phldrT="[Tex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Promote compact, walkable development</a:t>
          </a:r>
        </a:p>
      </dgm:t>
    </dgm:pt>
    <dgm:pt modelId="{5206D737-3A7D-45E0-A9E8-1F7B6D79B9BD}" type="parTrans" cxnId="{272F1DDF-E08E-46B0-8DC6-EE6481C3BA7E}">
      <dgm:prSet/>
      <dgm:spPr/>
      <dgm:t>
        <a:bodyPr/>
        <a:lstStyle/>
        <a:p>
          <a:pPr algn="l"/>
          <a:endParaRPr lang="en-US"/>
        </a:p>
      </dgm:t>
    </dgm:pt>
    <dgm:pt modelId="{B0D96109-0CC3-494C-9A16-C57F5751AFD1}" type="sibTrans" cxnId="{272F1DDF-E08E-46B0-8DC6-EE6481C3BA7E}">
      <dgm:prSet/>
      <dgm:spPr/>
      <dgm:t>
        <a:bodyPr/>
        <a:lstStyle/>
        <a:p>
          <a:pPr algn="l"/>
          <a:endParaRPr lang="en-US"/>
        </a:p>
      </dgm:t>
    </dgm:pt>
    <dgm:pt modelId="{9344D446-6665-4466-B9F2-7C10842315B9}">
      <dgm:prSet phldrT="[Tex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Protect important natural resources</a:t>
          </a:r>
        </a:p>
      </dgm:t>
    </dgm:pt>
    <dgm:pt modelId="{CB41DD37-09DF-4846-8452-F354C123985B}" type="parTrans" cxnId="{CD91674C-76A7-4137-9A12-141B70ABE97B}">
      <dgm:prSet/>
      <dgm:spPr/>
      <dgm:t>
        <a:bodyPr/>
        <a:lstStyle/>
        <a:p>
          <a:pPr algn="l"/>
          <a:endParaRPr lang="en-US"/>
        </a:p>
      </dgm:t>
    </dgm:pt>
    <dgm:pt modelId="{92E8055C-C678-4CA9-8088-D4728E4AD262}" type="sibTrans" cxnId="{CD91674C-76A7-4137-9A12-141B70ABE97B}">
      <dgm:prSet/>
      <dgm:spPr/>
      <dgm:t>
        <a:bodyPr/>
        <a:lstStyle/>
        <a:p>
          <a:pPr algn="l"/>
          <a:endParaRPr lang="en-US"/>
        </a:p>
      </dgm:t>
    </dgm:pt>
    <dgm:pt modelId="{646D2F8F-C4AE-43D8-B35D-CC6A99E232D4}">
      <dgm:prSet phldrT="[Tex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Minimize fragmentation of farmland</a:t>
          </a:r>
        </a:p>
      </dgm:t>
    </dgm:pt>
    <dgm:pt modelId="{53CD04FB-CF61-48BC-94EF-A40A137ABA75}" type="parTrans" cxnId="{065FFC2B-EF45-47B0-A25B-06F0C73C0BCC}">
      <dgm:prSet/>
      <dgm:spPr/>
      <dgm:t>
        <a:bodyPr/>
        <a:lstStyle/>
        <a:p>
          <a:pPr algn="l"/>
          <a:endParaRPr lang="en-US"/>
        </a:p>
      </dgm:t>
    </dgm:pt>
    <dgm:pt modelId="{B417FEC0-A2B7-4DB6-8FB4-72AB7682AF10}" type="sibTrans" cxnId="{065FFC2B-EF45-47B0-A25B-06F0C73C0BCC}">
      <dgm:prSet/>
      <dgm:spPr/>
      <dgm:t>
        <a:bodyPr/>
        <a:lstStyle/>
        <a:p>
          <a:pPr algn="l"/>
          <a:endParaRPr lang="en-US"/>
        </a:p>
      </dgm:t>
    </dgm:pt>
    <dgm:pt modelId="{19763148-B479-44D1-B777-F9642B92CBD8}">
      <dgm:prSet custT="1"/>
      <dgm:spPr>
        <a:solidFill>
          <a:schemeClr val="bg2"/>
        </a:solidFill>
      </dgm:spPr>
      <dgm:t>
        <a:bodyPr/>
        <a:lstStyle/>
        <a:p>
          <a:pPr algn="l"/>
          <a:r>
            <a:rPr lang="en-US" sz="2000" dirty="0">
              <a:solidFill>
                <a:schemeClr val="tx1"/>
              </a:solidFill>
            </a:rPr>
            <a:t>Incentivize affordable housing</a:t>
          </a:r>
        </a:p>
      </dgm:t>
    </dgm:pt>
    <dgm:pt modelId="{FCFC85D0-CBF1-40F1-8E46-C00DCB1126FC}" type="parTrans" cxnId="{FDE16DF3-50E0-411F-BB75-751AB8C33695}">
      <dgm:prSet/>
      <dgm:spPr/>
      <dgm:t>
        <a:bodyPr/>
        <a:lstStyle/>
        <a:p>
          <a:pPr algn="l"/>
          <a:endParaRPr lang="en-US"/>
        </a:p>
      </dgm:t>
    </dgm:pt>
    <dgm:pt modelId="{A6884EA5-C3C0-40E4-BDBD-DC065B443C9E}" type="sibTrans" cxnId="{FDE16DF3-50E0-411F-BB75-751AB8C33695}">
      <dgm:prSet/>
      <dgm:spPr/>
      <dgm:t>
        <a:bodyPr/>
        <a:lstStyle/>
        <a:p>
          <a:pPr algn="l"/>
          <a:endParaRPr lang="en-US"/>
        </a:p>
      </dgm:t>
    </dgm:pt>
    <dgm:pt modelId="{4B2D9B40-2E3D-48EA-B71A-96E9C70339E9}">
      <dgm:prSe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Encourage efficient use of infrastructure</a:t>
          </a:r>
        </a:p>
      </dgm:t>
    </dgm:pt>
    <dgm:pt modelId="{F47E09DA-44F5-445E-B41F-0C169DDBA24B}" type="parTrans" cxnId="{DAFF5674-897B-4127-ADA9-C65F11C3DF2D}">
      <dgm:prSet/>
      <dgm:spPr/>
      <dgm:t>
        <a:bodyPr/>
        <a:lstStyle/>
        <a:p>
          <a:pPr algn="l"/>
          <a:endParaRPr lang="en-US"/>
        </a:p>
      </dgm:t>
    </dgm:pt>
    <dgm:pt modelId="{D4E8FB58-A63B-40C8-8096-0D2AE6518F02}" type="sibTrans" cxnId="{DAFF5674-897B-4127-ADA9-C65F11C3DF2D}">
      <dgm:prSet/>
      <dgm:spPr/>
      <dgm:t>
        <a:bodyPr/>
        <a:lstStyle/>
        <a:p>
          <a:pPr algn="l"/>
          <a:endParaRPr lang="en-US"/>
        </a:p>
      </dgm:t>
    </dgm:pt>
    <dgm:pt modelId="{E695B788-B2B1-4881-BF5C-62F02C0E6317}">
      <dgm:prSe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Ensure compatibility with historic character</a:t>
          </a:r>
        </a:p>
      </dgm:t>
    </dgm:pt>
    <dgm:pt modelId="{0444F0A5-A6A2-4024-A352-BA34243DD5CC}" type="parTrans" cxnId="{06E87881-6593-4068-8796-C726F14CD283}">
      <dgm:prSet/>
      <dgm:spPr/>
      <dgm:t>
        <a:bodyPr/>
        <a:lstStyle/>
        <a:p>
          <a:pPr algn="l"/>
          <a:endParaRPr lang="en-US"/>
        </a:p>
      </dgm:t>
    </dgm:pt>
    <dgm:pt modelId="{C173F394-0EF2-4B61-971D-4E4873859C55}" type="sibTrans" cxnId="{06E87881-6593-4068-8796-C726F14CD283}">
      <dgm:prSet/>
      <dgm:spPr/>
      <dgm:t>
        <a:bodyPr/>
        <a:lstStyle/>
        <a:p>
          <a:pPr algn="l"/>
          <a:endParaRPr lang="en-US"/>
        </a:p>
      </dgm:t>
    </dgm:pt>
    <dgm:pt modelId="{DA0CCB9A-D77A-48D9-82DC-244B88E0B38B}">
      <dgm:prSet custT="1"/>
      <dgm:spPr>
        <a:solidFill>
          <a:schemeClr val="bg2"/>
        </a:solidFill>
      </dgm:spPr>
      <dgm:t>
        <a:bodyPr/>
        <a:lstStyle/>
        <a:p>
          <a:pPr algn="l"/>
          <a:r>
            <a:rPr lang="en-US" sz="2000" dirty="0">
              <a:solidFill>
                <a:schemeClr val="tx1"/>
              </a:solidFill>
            </a:rPr>
            <a:t>Establish safe vehicular and pedestrian circulation</a:t>
          </a:r>
        </a:p>
      </dgm:t>
    </dgm:pt>
    <dgm:pt modelId="{06A781F5-1CA1-4E43-A312-480C9F5D378C}" type="parTrans" cxnId="{1EC739B4-EE32-423F-BC19-B4A25C8B74BC}">
      <dgm:prSet/>
      <dgm:spPr/>
      <dgm:t>
        <a:bodyPr/>
        <a:lstStyle/>
        <a:p>
          <a:pPr algn="l"/>
          <a:endParaRPr lang="en-US"/>
        </a:p>
      </dgm:t>
    </dgm:pt>
    <dgm:pt modelId="{51F62AF2-D16C-4DEE-8A38-76F956A13BB2}" type="sibTrans" cxnId="{1EC739B4-EE32-423F-BC19-B4A25C8B74BC}">
      <dgm:prSet/>
      <dgm:spPr/>
      <dgm:t>
        <a:bodyPr/>
        <a:lstStyle/>
        <a:p>
          <a:pPr algn="l"/>
          <a:endParaRPr lang="en-US"/>
        </a:p>
      </dgm:t>
    </dgm:pt>
    <dgm:pt modelId="{D3E9C192-C551-4A35-A7E9-A1BAADAA9EA7}">
      <dgm:prSet custT="1"/>
      <dgm:spPr>
        <a:solidFill>
          <a:schemeClr val="bg2"/>
        </a:solidFill>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Make communities more flood resilient</a:t>
          </a:r>
        </a:p>
      </dgm:t>
    </dgm:pt>
    <dgm:pt modelId="{75C5C89C-F769-4F2E-B7B7-03C6A98B5328}" type="parTrans" cxnId="{82B80155-97E9-4FCA-A1CD-794BAE71700A}">
      <dgm:prSet/>
      <dgm:spPr/>
      <dgm:t>
        <a:bodyPr/>
        <a:lstStyle/>
        <a:p>
          <a:pPr algn="l"/>
          <a:endParaRPr lang="en-US"/>
        </a:p>
      </dgm:t>
    </dgm:pt>
    <dgm:pt modelId="{A1057391-14D3-4BB1-AA70-C84314D3B8B9}" type="sibTrans" cxnId="{82B80155-97E9-4FCA-A1CD-794BAE71700A}">
      <dgm:prSet/>
      <dgm:spPr/>
      <dgm:t>
        <a:bodyPr/>
        <a:lstStyle/>
        <a:p>
          <a:pPr algn="l"/>
          <a:endParaRPr lang="en-US"/>
        </a:p>
      </dgm:t>
    </dgm:pt>
    <dgm:pt modelId="{50157313-C284-43BC-984A-84F96D980510}" type="pres">
      <dgm:prSet presAssocID="{874B3CC5-94D2-4933-BA7F-0A25C600DCB4}" presName="linearFlow" presStyleCnt="0">
        <dgm:presLayoutVars>
          <dgm:dir/>
          <dgm:resizeHandles val="exact"/>
        </dgm:presLayoutVars>
      </dgm:prSet>
      <dgm:spPr/>
    </dgm:pt>
    <dgm:pt modelId="{3C145874-09DF-46D4-98BD-B9B5BE72F772}" type="pres">
      <dgm:prSet presAssocID="{65FAEF49-0F94-4FD4-BD14-16BEEBC0297A}" presName="composite" presStyleCnt="0"/>
      <dgm:spPr/>
    </dgm:pt>
    <dgm:pt modelId="{A68EC2CC-AEA1-4CDB-BB59-0B4B08A0EB25}" type="pres">
      <dgm:prSet presAssocID="{65FAEF49-0F94-4FD4-BD14-16BEEBC0297A}" presName="imgShp" presStyleLbl="fgImgPlace1" presStyleIdx="0" presStyleCnt="8"/>
      <dgm:spPr>
        <a:blipFill rotWithShape="1">
          <a:blip xmlns:r="http://schemas.openxmlformats.org/officeDocument/2006/relationships" r:embed="rId1"/>
          <a:stretch>
            <a:fillRect/>
          </a:stretch>
        </a:blipFill>
      </dgm:spPr>
    </dgm:pt>
    <dgm:pt modelId="{E9AAB1E9-4310-4504-9C52-65959CABA307}" type="pres">
      <dgm:prSet presAssocID="{65FAEF49-0F94-4FD4-BD14-16BEEBC0297A}" presName="txShp" presStyleLbl="node1" presStyleIdx="0" presStyleCnt="8">
        <dgm:presLayoutVars>
          <dgm:bulletEnabled val="1"/>
        </dgm:presLayoutVars>
      </dgm:prSet>
      <dgm:spPr/>
    </dgm:pt>
    <dgm:pt modelId="{1A5ABAD7-77D5-4EB2-BF8C-EAFC2011BBC6}" type="pres">
      <dgm:prSet presAssocID="{B0D96109-0CC3-494C-9A16-C57F5751AFD1}" presName="spacing" presStyleCnt="0"/>
      <dgm:spPr/>
    </dgm:pt>
    <dgm:pt modelId="{BA485FBE-152A-40F4-A59E-106C4D37B614}" type="pres">
      <dgm:prSet presAssocID="{9344D446-6665-4466-B9F2-7C10842315B9}" presName="composite" presStyleCnt="0"/>
      <dgm:spPr/>
    </dgm:pt>
    <dgm:pt modelId="{B6FA1CAC-7278-4134-8B41-F8505DEEF4B7}" type="pres">
      <dgm:prSet presAssocID="{9344D446-6665-4466-B9F2-7C10842315B9}" presName="imgShp" presStyleLbl="fgImgPlace1" presStyleIdx="1" presStyleCnt="8"/>
      <dgm:spPr>
        <a:blipFill rotWithShape="1">
          <a:blip xmlns:r="http://schemas.openxmlformats.org/officeDocument/2006/relationships" r:embed="rId2"/>
          <a:stretch>
            <a:fillRect/>
          </a:stretch>
        </a:blipFill>
      </dgm:spPr>
    </dgm:pt>
    <dgm:pt modelId="{0EE48A13-7E8D-4F92-AAC9-327D78ACC32D}" type="pres">
      <dgm:prSet presAssocID="{9344D446-6665-4466-B9F2-7C10842315B9}" presName="txShp" presStyleLbl="node1" presStyleIdx="1" presStyleCnt="8">
        <dgm:presLayoutVars>
          <dgm:bulletEnabled val="1"/>
        </dgm:presLayoutVars>
      </dgm:prSet>
      <dgm:spPr/>
    </dgm:pt>
    <dgm:pt modelId="{0D6FAB7B-898B-4AB1-BE55-BA45BB1C9A83}" type="pres">
      <dgm:prSet presAssocID="{92E8055C-C678-4CA9-8088-D4728E4AD262}" presName="spacing" presStyleCnt="0"/>
      <dgm:spPr/>
    </dgm:pt>
    <dgm:pt modelId="{5C80BF2B-A1D5-4EA1-8972-CE3E2C63D243}" type="pres">
      <dgm:prSet presAssocID="{646D2F8F-C4AE-43D8-B35D-CC6A99E232D4}" presName="composite" presStyleCnt="0"/>
      <dgm:spPr/>
    </dgm:pt>
    <dgm:pt modelId="{CFC9BEDE-A69B-4C27-89DA-3EC672249AFD}" type="pres">
      <dgm:prSet presAssocID="{646D2F8F-C4AE-43D8-B35D-CC6A99E232D4}" presName="imgShp" presStyleLbl="fgImgPlace1" presStyleIdx="2" presStyleCnt="8"/>
      <dgm:spPr>
        <a:blipFill rotWithShape="1">
          <a:blip xmlns:r="http://schemas.openxmlformats.org/officeDocument/2006/relationships" r:embed="rId3"/>
          <a:stretch>
            <a:fillRect/>
          </a:stretch>
        </a:blipFill>
      </dgm:spPr>
    </dgm:pt>
    <dgm:pt modelId="{2989CBE7-3AFD-4601-B310-781CE3CAB1F7}" type="pres">
      <dgm:prSet presAssocID="{646D2F8F-C4AE-43D8-B35D-CC6A99E232D4}" presName="txShp" presStyleLbl="node1" presStyleIdx="2" presStyleCnt="8">
        <dgm:presLayoutVars>
          <dgm:bulletEnabled val="1"/>
        </dgm:presLayoutVars>
      </dgm:prSet>
      <dgm:spPr/>
    </dgm:pt>
    <dgm:pt modelId="{AFF96E33-9E97-4B42-8B3D-DD85453EFF1E}" type="pres">
      <dgm:prSet presAssocID="{B417FEC0-A2B7-4DB6-8FB4-72AB7682AF10}" presName="spacing" presStyleCnt="0"/>
      <dgm:spPr/>
    </dgm:pt>
    <dgm:pt modelId="{7175EB36-8AEC-4CD4-91DA-CE12E58FECE1}" type="pres">
      <dgm:prSet presAssocID="{19763148-B479-44D1-B777-F9642B92CBD8}" presName="composite" presStyleCnt="0"/>
      <dgm:spPr/>
    </dgm:pt>
    <dgm:pt modelId="{F96DC590-501D-49B3-AC74-13458B8A368A}" type="pres">
      <dgm:prSet presAssocID="{19763148-B479-44D1-B777-F9642B92CBD8}" presName="imgShp" presStyleLbl="fgImgPlace1" presStyleIdx="3" presStyleCnt="8"/>
      <dgm:spPr>
        <a:blipFill rotWithShape="1">
          <a:blip xmlns:r="http://schemas.openxmlformats.org/officeDocument/2006/relationships" r:embed="rId4"/>
          <a:stretch>
            <a:fillRect/>
          </a:stretch>
        </a:blipFill>
      </dgm:spPr>
    </dgm:pt>
    <dgm:pt modelId="{CC626C26-087B-4F02-B5D6-1FDCE6E3EECF}" type="pres">
      <dgm:prSet presAssocID="{19763148-B479-44D1-B777-F9642B92CBD8}" presName="txShp" presStyleLbl="node1" presStyleIdx="3" presStyleCnt="8">
        <dgm:presLayoutVars>
          <dgm:bulletEnabled val="1"/>
        </dgm:presLayoutVars>
      </dgm:prSet>
      <dgm:spPr/>
    </dgm:pt>
    <dgm:pt modelId="{B0CDCEB4-2E2A-407B-B9ED-728B84476331}" type="pres">
      <dgm:prSet presAssocID="{A6884EA5-C3C0-40E4-BDBD-DC065B443C9E}" presName="spacing" presStyleCnt="0"/>
      <dgm:spPr/>
    </dgm:pt>
    <dgm:pt modelId="{079DA4DF-414F-4D5C-B772-818AD0093DAC}" type="pres">
      <dgm:prSet presAssocID="{4B2D9B40-2E3D-48EA-B71A-96E9C70339E9}" presName="composite" presStyleCnt="0"/>
      <dgm:spPr/>
    </dgm:pt>
    <dgm:pt modelId="{0683558B-E6DE-422E-9640-9B62B480514B}" type="pres">
      <dgm:prSet presAssocID="{4B2D9B40-2E3D-48EA-B71A-96E9C70339E9}" presName="imgShp" presStyleLbl="fgImgPlace1" presStyleIdx="4" presStyleCnt="8"/>
      <dgm:spPr>
        <a:blipFill rotWithShape="1">
          <a:blip xmlns:r="http://schemas.openxmlformats.org/officeDocument/2006/relationships" r:embed="rId5"/>
          <a:stretch>
            <a:fillRect/>
          </a:stretch>
        </a:blipFill>
      </dgm:spPr>
    </dgm:pt>
    <dgm:pt modelId="{B3445CD9-59B9-4D57-B156-5634064C8805}" type="pres">
      <dgm:prSet presAssocID="{4B2D9B40-2E3D-48EA-B71A-96E9C70339E9}" presName="txShp" presStyleLbl="node1" presStyleIdx="4" presStyleCnt="8">
        <dgm:presLayoutVars>
          <dgm:bulletEnabled val="1"/>
        </dgm:presLayoutVars>
      </dgm:prSet>
      <dgm:spPr/>
    </dgm:pt>
    <dgm:pt modelId="{94E05644-4D1D-4FAD-8FAA-C85153E09ADA}" type="pres">
      <dgm:prSet presAssocID="{D4E8FB58-A63B-40C8-8096-0D2AE6518F02}" presName="spacing" presStyleCnt="0"/>
      <dgm:spPr/>
    </dgm:pt>
    <dgm:pt modelId="{7D79DA02-FBA8-4845-BDCE-DF0A57E42007}" type="pres">
      <dgm:prSet presAssocID="{E695B788-B2B1-4881-BF5C-62F02C0E6317}" presName="composite" presStyleCnt="0"/>
      <dgm:spPr/>
    </dgm:pt>
    <dgm:pt modelId="{9E47EC35-1BEB-474A-BF71-B7C067B634B7}" type="pres">
      <dgm:prSet presAssocID="{E695B788-B2B1-4881-BF5C-62F02C0E6317}" presName="imgShp" presStyleLbl="fgImgPlace1" presStyleIdx="5" presStyleCnt="8"/>
      <dgm:spPr>
        <a:blipFill rotWithShape="1">
          <a:blip xmlns:r="http://schemas.openxmlformats.org/officeDocument/2006/relationships" r:embed="rId6"/>
          <a:stretch>
            <a:fillRect/>
          </a:stretch>
        </a:blipFill>
      </dgm:spPr>
    </dgm:pt>
    <dgm:pt modelId="{75D9717A-0783-4303-9B6E-AB4E08828824}" type="pres">
      <dgm:prSet presAssocID="{E695B788-B2B1-4881-BF5C-62F02C0E6317}" presName="txShp" presStyleLbl="node1" presStyleIdx="5" presStyleCnt="8">
        <dgm:presLayoutVars>
          <dgm:bulletEnabled val="1"/>
        </dgm:presLayoutVars>
      </dgm:prSet>
      <dgm:spPr/>
    </dgm:pt>
    <dgm:pt modelId="{001A06A7-9FD6-4156-8DD1-0A874C6C2686}" type="pres">
      <dgm:prSet presAssocID="{C173F394-0EF2-4B61-971D-4E4873859C55}" presName="spacing" presStyleCnt="0"/>
      <dgm:spPr/>
    </dgm:pt>
    <dgm:pt modelId="{6D7EE2D0-216E-46DC-90B0-BF9000ACD106}" type="pres">
      <dgm:prSet presAssocID="{DA0CCB9A-D77A-48D9-82DC-244B88E0B38B}" presName="composite" presStyleCnt="0"/>
      <dgm:spPr/>
    </dgm:pt>
    <dgm:pt modelId="{9DB274BA-FDE8-403D-85EA-41A1B9F0D4F9}" type="pres">
      <dgm:prSet presAssocID="{DA0CCB9A-D77A-48D9-82DC-244B88E0B38B}" presName="imgShp" presStyleLbl="fgImgPlace1" presStyleIdx="6" presStyleCnt="8"/>
      <dgm:spPr>
        <a:blipFill rotWithShape="1">
          <a:blip xmlns:r="http://schemas.openxmlformats.org/officeDocument/2006/relationships" r:embed="rId7"/>
          <a:stretch>
            <a:fillRect/>
          </a:stretch>
        </a:blipFill>
      </dgm:spPr>
    </dgm:pt>
    <dgm:pt modelId="{65CE3613-4346-4EB2-8084-9C5E23D9CF3F}" type="pres">
      <dgm:prSet presAssocID="{DA0CCB9A-D77A-48D9-82DC-244B88E0B38B}" presName="txShp" presStyleLbl="node1" presStyleIdx="6" presStyleCnt="8">
        <dgm:presLayoutVars>
          <dgm:bulletEnabled val="1"/>
        </dgm:presLayoutVars>
      </dgm:prSet>
      <dgm:spPr/>
    </dgm:pt>
    <dgm:pt modelId="{9A02AE19-5AA5-4FDA-ACC6-4C2B24AB0074}" type="pres">
      <dgm:prSet presAssocID="{51F62AF2-D16C-4DEE-8A38-76F956A13BB2}" presName="spacing" presStyleCnt="0"/>
      <dgm:spPr/>
    </dgm:pt>
    <dgm:pt modelId="{4F13CE26-A7E0-4E77-B72B-372F0AEE411B}" type="pres">
      <dgm:prSet presAssocID="{D3E9C192-C551-4A35-A7E9-A1BAADAA9EA7}" presName="composite" presStyleCnt="0"/>
      <dgm:spPr/>
    </dgm:pt>
    <dgm:pt modelId="{0BC79D1E-FCCD-4889-9EDF-55AEB9D7A97E}" type="pres">
      <dgm:prSet presAssocID="{D3E9C192-C551-4A35-A7E9-A1BAADAA9EA7}" presName="imgShp" presStyleLbl="fgImgPlace1" presStyleIdx="7" presStyleCnt="8"/>
      <dgm:spPr>
        <a:blipFill rotWithShape="1">
          <a:blip xmlns:r="http://schemas.openxmlformats.org/officeDocument/2006/relationships" r:embed="rId8"/>
          <a:stretch>
            <a:fillRect/>
          </a:stretch>
        </a:blipFill>
      </dgm:spPr>
    </dgm:pt>
    <dgm:pt modelId="{C9061518-78CD-4050-8B5E-86A3809A3120}" type="pres">
      <dgm:prSet presAssocID="{D3E9C192-C551-4A35-A7E9-A1BAADAA9EA7}" presName="txShp" presStyleLbl="node1" presStyleIdx="7" presStyleCnt="8">
        <dgm:presLayoutVars>
          <dgm:bulletEnabled val="1"/>
        </dgm:presLayoutVars>
      </dgm:prSet>
      <dgm:spPr/>
    </dgm:pt>
  </dgm:ptLst>
  <dgm:cxnLst>
    <dgm:cxn modelId="{A8E9650C-A0C8-460A-B361-F6E3DB5F69C5}" type="presOf" srcId="{4B2D9B40-2E3D-48EA-B71A-96E9C70339E9}" destId="{B3445CD9-59B9-4D57-B156-5634064C8805}" srcOrd="0" destOrd="0" presId="urn:microsoft.com/office/officeart/2005/8/layout/vList3"/>
    <dgm:cxn modelId="{95FF7221-7D08-4D49-B5C5-EC93519DF424}" type="presOf" srcId="{646D2F8F-C4AE-43D8-B35D-CC6A99E232D4}" destId="{2989CBE7-3AFD-4601-B310-781CE3CAB1F7}" srcOrd="0" destOrd="0" presId="urn:microsoft.com/office/officeart/2005/8/layout/vList3"/>
    <dgm:cxn modelId="{487C1B23-1F71-4D18-BFB6-631217C902D7}" type="presOf" srcId="{19763148-B479-44D1-B777-F9642B92CBD8}" destId="{CC626C26-087B-4F02-B5D6-1FDCE6E3EECF}" srcOrd="0" destOrd="0" presId="urn:microsoft.com/office/officeart/2005/8/layout/vList3"/>
    <dgm:cxn modelId="{065FFC2B-EF45-47B0-A25B-06F0C73C0BCC}" srcId="{874B3CC5-94D2-4933-BA7F-0A25C600DCB4}" destId="{646D2F8F-C4AE-43D8-B35D-CC6A99E232D4}" srcOrd="2" destOrd="0" parTransId="{53CD04FB-CF61-48BC-94EF-A40A137ABA75}" sibTransId="{B417FEC0-A2B7-4DB6-8FB4-72AB7682AF10}"/>
    <dgm:cxn modelId="{CE7C1F4B-A5AB-4BB7-85A0-D0664A012731}" type="presOf" srcId="{65FAEF49-0F94-4FD4-BD14-16BEEBC0297A}" destId="{E9AAB1E9-4310-4504-9C52-65959CABA307}" srcOrd="0" destOrd="0" presId="urn:microsoft.com/office/officeart/2005/8/layout/vList3"/>
    <dgm:cxn modelId="{CD91674C-76A7-4137-9A12-141B70ABE97B}" srcId="{874B3CC5-94D2-4933-BA7F-0A25C600DCB4}" destId="{9344D446-6665-4466-B9F2-7C10842315B9}" srcOrd="1" destOrd="0" parTransId="{CB41DD37-09DF-4846-8452-F354C123985B}" sibTransId="{92E8055C-C678-4CA9-8088-D4728E4AD262}"/>
    <dgm:cxn modelId="{A405AC4F-404B-4A58-813A-ADCA91BB4A53}" type="presOf" srcId="{E695B788-B2B1-4881-BF5C-62F02C0E6317}" destId="{75D9717A-0783-4303-9B6E-AB4E08828824}" srcOrd="0" destOrd="0" presId="urn:microsoft.com/office/officeart/2005/8/layout/vList3"/>
    <dgm:cxn modelId="{DAFF5674-897B-4127-ADA9-C65F11C3DF2D}" srcId="{874B3CC5-94D2-4933-BA7F-0A25C600DCB4}" destId="{4B2D9B40-2E3D-48EA-B71A-96E9C70339E9}" srcOrd="4" destOrd="0" parTransId="{F47E09DA-44F5-445E-B41F-0C169DDBA24B}" sibTransId="{D4E8FB58-A63B-40C8-8096-0D2AE6518F02}"/>
    <dgm:cxn modelId="{82B80155-97E9-4FCA-A1CD-794BAE71700A}" srcId="{874B3CC5-94D2-4933-BA7F-0A25C600DCB4}" destId="{D3E9C192-C551-4A35-A7E9-A1BAADAA9EA7}" srcOrd="7" destOrd="0" parTransId="{75C5C89C-F769-4F2E-B7B7-03C6A98B5328}" sibTransId="{A1057391-14D3-4BB1-AA70-C84314D3B8B9}"/>
    <dgm:cxn modelId="{06E87881-6593-4068-8796-C726F14CD283}" srcId="{874B3CC5-94D2-4933-BA7F-0A25C600DCB4}" destId="{E695B788-B2B1-4881-BF5C-62F02C0E6317}" srcOrd="5" destOrd="0" parTransId="{0444F0A5-A6A2-4024-A352-BA34243DD5CC}" sibTransId="{C173F394-0EF2-4B61-971D-4E4873859C55}"/>
    <dgm:cxn modelId="{816852A9-3451-4DB7-81DC-458D520AC934}" type="presOf" srcId="{D3E9C192-C551-4A35-A7E9-A1BAADAA9EA7}" destId="{C9061518-78CD-4050-8B5E-86A3809A3120}" srcOrd="0" destOrd="0" presId="urn:microsoft.com/office/officeart/2005/8/layout/vList3"/>
    <dgm:cxn modelId="{1EC739B4-EE32-423F-BC19-B4A25C8B74BC}" srcId="{874B3CC5-94D2-4933-BA7F-0A25C600DCB4}" destId="{DA0CCB9A-D77A-48D9-82DC-244B88E0B38B}" srcOrd="6" destOrd="0" parTransId="{06A781F5-1CA1-4E43-A312-480C9F5D378C}" sibTransId="{51F62AF2-D16C-4DEE-8A38-76F956A13BB2}"/>
    <dgm:cxn modelId="{656B12BC-2E1F-4E96-9716-96D61A840DC2}" type="presOf" srcId="{874B3CC5-94D2-4933-BA7F-0A25C600DCB4}" destId="{50157313-C284-43BC-984A-84F96D980510}" srcOrd="0" destOrd="0" presId="urn:microsoft.com/office/officeart/2005/8/layout/vList3"/>
    <dgm:cxn modelId="{63BF6BD7-D485-449E-9E31-32063A80DA7D}" type="presOf" srcId="{DA0CCB9A-D77A-48D9-82DC-244B88E0B38B}" destId="{65CE3613-4346-4EB2-8084-9C5E23D9CF3F}" srcOrd="0" destOrd="0" presId="urn:microsoft.com/office/officeart/2005/8/layout/vList3"/>
    <dgm:cxn modelId="{272F1DDF-E08E-46B0-8DC6-EE6481C3BA7E}" srcId="{874B3CC5-94D2-4933-BA7F-0A25C600DCB4}" destId="{65FAEF49-0F94-4FD4-BD14-16BEEBC0297A}" srcOrd="0" destOrd="0" parTransId="{5206D737-3A7D-45E0-A9E8-1F7B6D79B9BD}" sibTransId="{B0D96109-0CC3-494C-9A16-C57F5751AFD1}"/>
    <dgm:cxn modelId="{FDE16DF3-50E0-411F-BB75-751AB8C33695}" srcId="{874B3CC5-94D2-4933-BA7F-0A25C600DCB4}" destId="{19763148-B479-44D1-B777-F9642B92CBD8}" srcOrd="3" destOrd="0" parTransId="{FCFC85D0-CBF1-40F1-8E46-C00DCB1126FC}" sibTransId="{A6884EA5-C3C0-40E4-BDBD-DC065B443C9E}"/>
    <dgm:cxn modelId="{05D32FFD-0A03-47CE-A849-4C81FAE8FCAA}" type="presOf" srcId="{9344D446-6665-4466-B9F2-7C10842315B9}" destId="{0EE48A13-7E8D-4F92-AAC9-327D78ACC32D}" srcOrd="0" destOrd="0" presId="urn:microsoft.com/office/officeart/2005/8/layout/vList3"/>
    <dgm:cxn modelId="{D30D645C-985B-451B-BD22-9700988B1F7B}" type="presParOf" srcId="{50157313-C284-43BC-984A-84F96D980510}" destId="{3C145874-09DF-46D4-98BD-B9B5BE72F772}" srcOrd="0" destOrd="0" presId="urn:microsoft.com/office/officeart/2005/8/layout/vList3"/>
    <dgm:cxn modelId="{F0ABC0EA-86DF-4DE3-9707-6E36385DC4BC}" type="presParOf" srcId="{3C145874-09DF-46D4-98BD-B9B5BE72F772}" destId="{A68EC2CC-AEA1-4CDB-BB59-0B4B08A0EB25}" srcOrd="0" destOrd="0" presId="urn:microsoft.com/office/officeart/2005/8/layout/vList3"/>
    <dgm:cxn modelId="{06DB3F5E-934B-4A19-997B-04DAC29C4CF6}" type="presParOf" srcId="{3C145874-09DF-46D4-98BD-B9B5BE72F772}" destId="{E9AAB1E9-4310-4504-9C52-65959CABA307}" srcOrd="1" destOrd="0" presId="urn:microsoft.com/office/officeart/2005/8/layout/vList3"/>
    <dgm:cxn modelId="{796107AF-D5DE-47CB-A5BD-6664275B7F58}" type="presParOf" srcId="{50157313-C284-43BC-984A-84F96D980510}" destId="{1A5ABAD7-77D5-4EB2-BF8C-EAFC2011BBC6}" srcOrd="1" destOrd="0" presId="urn:microsoft.com/office/officeart/2005/8/layout/vList3"/>
    <dgm:cxn modelId="{D0FB1633-8D17-4294-9FFE-5FFA6EBB5CD9}" type="presParOf" srcId="{50157313-C284-43BC-984A-84F96D980510}" destId="{BA485FBE-152A-40F4-A59E-106C4D37B614}" srcOrd="2" destOrd="0" presId="urn:microsoft.com/office/officeart/2005/8/layout/vList3"/>
    <dgm:cxn modelId="{718E5450-8E40-443C-BF89-E1CA78579029}" type="presParOf" srcId="{BA485FBE-152A-40F4-A59E-106C4D37B614}" destId="{B6FA1CAC-7278-4134-8B41-F8505DEEF4B7}" srcOrd="0" destOrd="0" presId="urn:microsoft.com/office/officeart/2005/8/layout/vList3"/>
    <dgm:cxn modelId="{2321596B-497B-4848-92C3-E64AB32B5FC8}" type="presParOf" srcId="{BA485FBE-152A-40F4-A59E-106C4D37B614}" destId="{0EE48A13-7E8D-4F92-AAC9-327D78ACC32D}" srcOrd="1" destOrd="0" presId="urn:microsoft.com/office/officeart/2005/8/layout/vList3"/>
    <dgm:cxn modelId="{EED571D3-B52A-44F8-A486-5BC37EDDA595}" type="presParOf" srcId="{50157313-C284-43BC-984A-84F96D980510}" destId="{0D6FAB7B-898B-4AB1-BE55-BA45BB1C9A83}" srcOrd="3" destOrd="0" presId="urn:microsoft.com/office/officeart/2005/8/layout/vList3"/>
    <dgm:cxn modelId="{5037389A-9012-4C1E-8608-B2ED42D36A52}" type="presParOf" srcId="{50157313-C284-43BC-984A-84F96D980510}" destId="{5C80BF2B-A1D5-4EA1-8972-CE3E2C63D243}" srcOrd="4" destOrd="0" presId="urn:microsoft.com/office/officeart/2005/8/layout/vList3"/>
    <dgm:cxn modelId="{4CC7B492-DD61-41D0-B342-99AF47FC305B}" type="presParOf" srcId="{5C80BF2B-A1D5-4EA1-8972-CE3E2C63D243}" destId="{CFC9BEDE-A69B-4C27-89DA-3EC672249AFD}" srcOrd="0" destOrd="0" presId="urn:microsoft.com/office/officeart/2005/8/layout/vList3"/>
    <dgm:cxn modelId="{5DE7066E-472C-4DA7-94E7-8A9C0F7CFECF}" type="presParOf" srcId="{5C80BF2B-A1D5-4EA1-8972-CE3E2C63D243}" destId="{2989CBE7-3AFD-4601-B310-781CE3CAB1F7}" srcOrd="1" destOrd="0" presId="urn:microsoft.com/office/officeart/2005/8/layout/vList3"/>
    <dgm:cxn modelId="{2E7315D0-2229-4684-BA11-EA9824F0F578}" type="presParOf" srcId="{50157313-C284-43BC-984A-84F96D980510}" destId="{AFF96E33-9E97-4B42-8B3D-DD85453EFF1E}" srcOrd="5" destOrd="0" presId="urn:microsoft.com/office/officeart/2005/8/layout/vList3"/>
    <dgm:cxn modelId="{1F0D6421-B325-4A40-8F4A-BB726B2330E8}" type="presParOf" srcId="{50157313-C284-43BC-984A-84F96D980510}" destId="{7175EB36-8AEC-4CD4-91DA-CE12E58FECE1}" srcOrd="6" destOrd="0" presId="urn:microsoft.com/office/officeart/2005/8/layout/vList3"/>
    <dgm:cxn modelId="{945A1018-B9F3-4320-80A9-21942EBD68E0}" type="presParOf" srcId="{7175EB36-8AEC-4CD4-91DA-CE12E58FECE1}" destId="{F96DC590-501D-49B3-AC74-13458B8A368A}" srcOrd="0" destOrd="0" presId="urn:microsoft.com/office/officeart/2005/8/layout/vList3"/>
    <dgm:cxn modelId="{4C57128D-C347-40CF-8EE1-7DF426BF0B60}" type="presParOf" srcId="{7175EB36-8AEC-4CD4-91DA-CE12E58FECE1}" destId="{CC626C26-087B-4F02-B5D6-1FDCE6E3EECF}" srcOrd="1" destOrd="0" presId="urn:microsoft.com/office/officeart/2005/8/layout/vList3"/>
    <dgm:cxn modelId="{9C640B61-A0A4-42D5-9863-F9440A940976}" type="presParOf" srcId="{50157313-C284-43BC-984A-84F96D980510}" destId="{B0CDCEB4-2E2A-407B-B9ED-728B84476331}" srcOrd="7" destOrd="0" presId="urn:microsoft.com/office/officeart/2005/8/layout/vList3"/>
    <dgm:cxn modelId="{B38008B3-2EE5-4E5A-8975-F86D321C1B9B}" type="presParOf" srcId="{50157313-C284-43BC-984A-84F96D980510}" destId="{079DA4DF-414F-4D5C-B772-818AD0093DAC}" srcOrd="8" destOrd="0" presId="urn:microsoft.com/office/officeart/2005/8/layout/vList3"/>
    <dgm:cxn modelId="{FDA99A18-BBB2-4BE0-9402-53250C5BE625}" type="presParOf" srcId="{079DA4DF-414F-4D5C-B772-818AD0093DAC}" destId="{0683558B-E6DE-422E-9640-9B62B480514B}" srcOrd="0" destOrd="0" presId="urn:microsoft.com/office/officeart/2005/8/layout/vList3"/>
    <dgm:cxn modelId="{D8347DF4-BB99-4B26-88F2-6EE422243B8F}" type="presParOf" srcId="{079DA4DF-414F-4D5C-B772-818AD0093DAC}" destId="{B3445CD9-59B9-4D57-B156-5634064C8805}" srcOrd="1" destOrd="0" presId="urn:microsoft.com/office/officeart/2005/8/layout/vList3"/>
    <dgm:cxn modelId="{8F2B4892-2BB3-4E4D-AE05-4EC1DE86B954}" type="presParOf" srcId="{50157313-C284-43BC-984A-84F96D980510}" destId="{94E05644-4D1D-4FAD-8FAA-C85153E09ADA}" srcOrd="9" destOrd="0" presId="urn:microsoft.com/office/officeart/2005/8/layout/vList3"/>
    <dgm:cxn modelId="{97822A84-F250-4AAA-8C93-86ACACBC9D60}" type="presParOf" srcId="{50157313-C284-43BC-984A-84F96D980510}" destId="{7D79DA02-FBA8-4845-BDCE-DF0A57E42007}" srcOrd="10" destOrd="0" presId="urn:microsoft.com/office/officeart/2005/8/layout/vList3"/>
    <dgm:cxn modelId="{C21CF7FD-5A99-4F23-A07E-113AB034EAEC}" type="presParOf" srcId="{7D79DA02-FBA8-4845-BDCE-DF0A57E42007}" destId="{9E47EC35-1BEB-474A-BF71-B7C067B634B7}" srcOrd="0" destOrd="0" presId="urn:microsoft.com/office/officeart/2005/8/layout/vList3"/>
    <dgm:cxn modelId="{492C3636-914F-4537-873B-C7E63A6F6547}" type="presParOf" srcId="{7D79DA02-FBA8-4845-BDCE-DF0A57E42007}" destId="{75D9717A-0783-4303-9B6E-AB4E08828824}" srcOrd="1" destOrd="0" presId="urn:microsoft.com/office/officeart/2005/8/layout/vList3"/>
    <dgm:cxn modelId="{9719C98A-CB90-4F9D-82F8-FE8611A32C3B}" type="presParOf" srcId="{50157313-C284-43BC-984A-84F96D980510}" destId="{001A06A7-9FD6-4156-8DD1-0A874C6C2686}" srcOrd="11" destOrd="0" presId="urn:microsoft.com/office/officeart/2005/8/layout/vList3"/>
    <dgm:cxn modelId="{EE078A2C-8CAC-4A7B-88B0-C6D325DD5491}" type="presParOf" srcId="{50157313-C284-43BC-984A-84F96D980510}" destId="{6D7EE2D0-216E-46DC-90B0-BF9000ACD106}" srcOrd="12" destOrd="0" presId="urn:microsoft.com/office/officeart/2005/8/layout/vList3"/>
    <dgm:cxn modelId="{61B263C8-30F7-499F-8762-3FA82E08D712}" type="presParOf" srcId="{6D7EE2D0-216E-46DC-90B0-BF9000ACD106}" destId="{9DB274BA-FDE8-403D-85EA-41A1B9F0D4F9}" srcOrd="0" destOrd="0" presId="urn:microsoft.com/office/officeart/2005/8/layout/vList3"/>
    <dgm:cxn modelId="{CE478704-2D37-471A-A567-DFE930417E59}" type="presParOf" srcId="{6D7EE2D0-216E-46DC-90B0-BF9000ACD106}" destId="{65CE3613-4346-4EB2-8084-9C5E23D9CF3F}" srcOrd="1" destOrd="0" presId="urn:microsoft.com/office/officeart/2005/8/layout/vList3"/>
    <dgm:cxn modelId="{9D5D194C-AC66-4601-9E92-83947DF1A350}" type="presParOf" srcId="{50157313-C284-43BC-984A-84F96D980510}" destId="{9A02AE19-5AA5-4FDA-ACC6-4C2B24AB0074}" srcOrd="13" destOrd="0" presId="urn:microsoft.com/office/officeart/2005/8/layout/vList3"/>
    <dgm:cxn modelId="{99CFFCF8-CE6D-460A-81D1-97839772C128}" type="presParOf" srcId="{50157313-C284-43BC-984A-84F96D980510}" destId="{4F13CE26-A7E0-4E77-B72B-372F0AEE411B}" srcOrd="14" destOrd="0" presId="urn:microsoft.com/office/officeart/2005/8/layout/vList3"/>
    <dgm:cxn modelId="{4E43221D-172A-47A8-A299-A7737F7C2AA8}" type="presParOf" srcId="{4F13CE26-A7E0-4E77-B72B-372F0AEE411B}" destId="{0BC79D1E-FCCD-4889-9EDF-55AEB9D7A97E}" srcOrd="0" destOrd="0" presId="urn:microsoft.com/office/officeart/2005/8/layout/vList3"/>
    <dgm:cxn modelId="{363030CD-0238-48FB-B30B-9C08034397CC}" type="presParOf" srcId="{4F13CE26-A7E0-4E77-B72B-372F0AEE411B}" destId="{C9061518-78CD-4050-8B5E-86A3809A31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FEB7C6-A4A1-4C8A-9B99-653335DB53F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6D7CE02-7323-426E-A780-9B54B1D959DC}">
      <dgm:prSet phldrT="[Text]" custT="1"/>
      <dgm:spPr/>
      <dgm:t>
        <a:bodyPr/>
        <a:lstStyle/>
        <a:p>
          <a:pPr algn="ctr"/>
          <a:r>
            <a:rPr lang="en-US" sz="1800" b="0" dirty="0">
              <a:latin typeface="Calibri"/>
              <a:ea typeface="+mn-ea"/>
              <a:cs typeface="+mn-cs"/>
            </a:rPr>
            <a:t>Zoning Administrator Receives Application</a:t>
          </a:r>
          <a:endParaRPr lang="en-US" sz="1800" b="0" dirty="0"/>
        </a:p>
      </dgm:t>
    </dgm:pt>
    <dgm:pt modelId="{ABB44519-3AB1-4D58-9715-A1AEFF9A14B4}" type="parTrans" cxnId="{1446982C-4DF9-4725-B3AE-372C491A5926}">
      <dgm:prSet/>
      <dgm:spPr/>
      <dgm:t>
        <a:bodyPr/>
        <a:lstStyle/>
        <a:p>
          <a:pPr algn="ctr"/>
          <a:endParaRPr lang="en-US"/>
        </a:p>
      </dgm:t>
    </dgm:pt>
    <dgm:pt modelId="{440B3CDD-441F-4213-AABC-CD64C0419A8A}" type="sibTrans" cxnId="{1446982C-4DF9-4725-B3AE-372C491A5926}">
      <dgm:prSet/>
      <dgm:spPr/>
      <dgm:t>
        <a:bodyPr/>
        <a:lstStyle/>
        <a:p>
          <a:pPr algn="ctr"/>
          <a:endParaRPr lang="en-US"/>
        </a:p>
      </dgm:t>
    </dgm:pt>
    <dgm:pt modelId="{D8A2FD6D-3B4B-4E19-A95B-310676846D2E}">
      <dgm:prSet phldrT="[Text]" custT="1"/>
      <dgm:spPr/>
      <dgm:t>
        <a:bodyPr/>
        <a:lstStyle/>
        <a:p>
          <a:pPr algn="ctr"/>
          <a:r>
            <a:rPr lang="en-US" sz="1800" b="0" dirty="0">
              <a:latin typeface="Calibri"/>
              <a:ea typeface="+mn-ea"/>
              <a:cs typeface="+mn-cs"/>
            </a:rPr>
            <a:t>Administrative Applications</a:t>
          </a:r>
        </a:p>
        <a:p>
          <a:pPr algn="ctr"/>
          <a:r>
            <a:rPr lang="en-US" sz="1600" dirty="0">
              <a:latin typeface="Calibri"/>
              <a:ea typeface="+mn-ea"/>
              <a:cs typeface="+mn-cs"/>
            </a:rPr>
            <a:t>Zoning Administrator Conducts Review</a:t>
          </a:r>
          <a:endParaRPr lang="en-US" sz="1600" dirty="0"/>
        </a:p>
      </dgm:t>
    </dgm:pt>
    <dgm:pt modelId="{B20BEFF3-6A33-4398-A1B6-DA9931541E1C}" type="parTrans" cxnId="{935CCDBE-67E6-474E-B9D4-0F092B41DEDD}">
      <dgm:prSet/>
      <dgm:spPr/>
      <dgm:t>
        <a:bodyPr/>
        <a:lstStyle/>
        <a:p>
          <a:pPr algn="ctr"/>
          <a:endParaRPr lang="en-US"/>
        </a:p>
      </dgm:t>
    </dgm:pt>
    <dgm:pt modelId="{67AB8BEE-F2C2-480D-B103-F507D3B4B0F6}" type="sibTrans" cxnId="{935CCDBE-67E6-474E-B9D4-0F092B41DEDD}">
      <dgm:prSet/>
      <dgm:spPr/>
      <dgm:t>
        <a:bodyPr/>
        <a:lstStyle/>
        <a:p>
          <a:pPr algn="ctr"/>
          <a:endParaRPr lang="en-US"/>
        </a:p>
      </dgm:t>
    </dgm:pt>
    <dgm:pt modelId="{8104E5F6-BA49-4E18-ADB9-22DA71A37541}">
      <dgm:prSet phldrT="[Text]" custT="1"/>
      <dgm:spPr/>
      <dgm:t>
        <a:bodyPr/>
        <a:lstStyle/>
        <a:p>
          <a:pPr algn="ctr"/>
          <a:r>
            <a:rPr lang="en-US" sz="1800" b="0" dirty="0">
              <a:latin typeface="Calibri"/>
              <a:ea typeface="+mn-ea"/>
              <a:cs typeface="+mn-cs"/>
            </a:rPr>
            <a:t>Zoning Administrator Issues or Denies Permit</a:t>
          </a:r>
          <a:endParaRPr lang="en-US" sz="1800" b="0" dirty="0"/>
        </a:p>
      </dgm:t>
    </dgm:pt>
    <dgm:pt modelId="{E7F28DB2-26D0-40EA-8ACC-350EC2C6C9A1}" type="parTrans" cxnId="{7B34BB0C-F537-4977-8558-A6398C1C12DD}">
      <dgm:prSet/>
      <dgm:spPr/>
      <dgm:t>
        <a:bodyPr/>
        <a:lstStyle/>
        <a:p>
          <a:pPr algn="ctr"/>
          <a:endParaRPr lang="en-US"/>
        </a:p>
      </dgm:t>
    </dgm:pt>
    <dgm:pt modelId="{87EC59BC-45E1-4A4F-9656-6C8561693323}" type="sibTrans" cxnId="{7B34BB0C-F537-4977-8558-A6398C1C12DD}">
      <dgm:prSet/>
      <dgm:spPr/>
      <dgm:t>
        <a:bodyPr/>
        <a:lstStyle/>
        <a:p>
          <a:pPr algn="ctr"/>
          <a:endParaRPr lang="en-US"/>
        </a:p>
      </dgm:t>
    </dgm:pt>
    <dgm:pt modelId="{87FE9E42-3679-4A44-AAEA-ACB1E91D550B}">
      <dgm:prSet phldrT="[Text]" custT="1"/>
      <dgm:spPr/>
      <dgm:t>
        <a:bodyPr/>
        <a:lstStyle/>
        <a:p>
          <a:pPr algn="ctr"/>
          <a:r>
            <a:rPr lang="en-US" sz="1800" b="0" dirty="0">
              <a:latin typeface="Calibri"/>
              <a:ea typeface="+mn-ea"/>
              <a:cs typeface="+mn-cs"/>
            </a:rPr>
            <a:t>Quasi-Judicial Applications</a:t>
          </a:r>
        </a:p>
        <a:p>
          <a:pPr algn="ctr"/>
          <a:r>
            <a:rPr lang="en-US" sz="1600" dirty="0">
              <a:latin typeface="Calibri"/>
              <a:ea typeface="+mn-ea"/>
              <a:cs typeface="+mn-cs"/>
            </a:rPr>
            <a:t>DRB, ZBA or PC Conducts Review</a:t>
          </a:r>
          <a:endParaRPr lang="en-US" sz="1600" dirty="0"/>
        </a:p>
      </dgm:t>
    </dgm:pt>
    <dgm:pt modelId="{69B3AB0E-03B1-4561-BCDF-411207DDCB5E}" type="parTrans" cxnId="{4022236F-7340-4FC0-86FC-AA39528E3C19}">
      <dgm:prSet/>
      <dgm:spPr/>
      <dgm:t>
        <a:bodyPr/>
        <a:lstStyle/>
        <a:p>
          <a:pPr algn="ctr"/>
          <a:endParaRPr lang="en-US"/>
        </a:p>
      </dgm:t>
    </dgm:pt>
    <dgm:pt modelId="{3D5B1E62-20DE-4077-9B84-635882336BC4}" type="sibTrans" cxnId="{4022236F-7340-4FC0-86FC-AA39528E3C19}">
      <dgm:prSet/>
      <dgm:spPr/>
      <dgm:t>
        <a:bodyPr/>
        <a:lstStyle/>
        <a:p>
          <a:pPr algn="ctr"/>
          <a:endParaRPr lang="en-US"/>
        </a:p>
      </dgm:t>
    </dgm:pt>
    <dgm:pt modelId="{14FBB234-9158-49DA-B9C1-E66428B12B38}">
      <dgm:prSet custT="1"/>
      <dgm:spPr/>
      <dgm:t>
        <a:bodyPr/>
        <a:lstStyle/>
        <a:p>
          <a:pPr algn="ctr"/>
          <a:r>
            <a:rPr lang="en-US" sz="1800" b="0" dirty="0">
              <a:latin typeface="Calibri"/>
              <a:ea typeface="+mn-ea"/>
              <a:cs typeface="+mn-cs"/>
            </a:rPr>
            <a:t>Quasi Judicial Panel Issues Decision</a:t>
          </a:r>
        </a:p>
      </dgm:t>
    </dgm:pt>
    <dgm:pt modelId="{AD017D7A-A427-47BF-AB12-FA89D12A61D1}" type="parTrans" cxnId="{C8B5F637-FC66-438B-AD16-65E9D6AE5E7F}">
      <dgm:prSet/>
      <dgm:spPr/>
      <dgm:t>
        <a:bodyPr/>
        <a:lstStyle/>
        <a:p>
          <a:pPr algn="ctr"/>
          <a:endParaRPr lang="en-US"/>
        </a:p>
      </dgm:t>
    </dgm:pt>
    <dgm:pt modelId="{89141B63-79F8-46C6-B7C1-B609B04B9779}" type="sibTrans" cxnId="{C8B5F637-FC66-438B-AD16-65E9D6AE5E7F}">
      <dgm:prSet/>
      <dgm:spPr/>
      <dgm:t>
        <a:bodyPr/>
        <a:lstStyle/>
        <a:p>
          <a:pPr algn="ctr"/>
          <a:endParaRPr lang="en-US"/>
        </a:p>
      </dgm:t>
    </dgm:pt>
    <dgm:pt modelId="{D85C14E9-44E1-48E1-8F5D-189777B06D55}">
      <dgm:prSet custT="1"/>
      <dgm:spPr/>
      <dgm:t>
        <a:bodyPr/>
        <a:lstStyle/>
        <a:p>
          <a:pPr algn="ctr"/>
          <a:r>
            <a:rPr lang="en-US" sz="1800" b="0" dirty="0">
              <a:latin typeface="Calibri"/>
              <a:ea typeface="+mn-ea"/>
              <a:cs typeface="+mn-cs"/>
            </a:rPr>
            <a:t>Opportunity for Appeal</a:t>
          </a:r>
        </a:p>
      </dgm:t>
    </dgm:pt>
    <dgm:pt modelId="{7EE4C4E6-094B-47A3-AC07-D91227DA0E8A}" type="parTrans" cxnId="{486F7E3E-2253-4A11-89FA-B298874C7642}">
      <dgm:prSet/>
      <dgm:spPr/>
      <dgm:t>
        <a:bodyPr/>
        <a:lstStyle/>
        <a:p>
          <a:pPr algn="ctr"/>
          <a:endParaRPr lang="en-US"/>
        </a:p>
      </dgm:t>
    </dgm:pt>
    <dgm:pt modelId="{364B5C19-944C-48CA-B0F2-B612B36BA77C}" type="sibTrans" cxnId="{486F7E3E-2253-4A11-89FA-B298874C7642}">
      <dgm:prSet/>
      <dgm:spPr/>
      <dgm:t>
        <a:bodyPr/>
        <a:lstStyle/>
        <a:p>
          <a:pPr algn="ctr"/>
          <a:endParaRPr lang="en-US"/>
        </a:p>
      </dgm:t>
    </dgm:pt>
    <dgm:pt modelId="{B5E83380-61B4-432C-BDEE-F29967E12263}">
      <dgm:prSet custT="1"/>
      <dgm:spPr/>
      <dgm:t>
        <a:bodyPr/>
        <a:lstStyle/>
        <a:p>
          <a:pPr algn="ctr"/>
          <a:r>
            <a:rPr lang="en-US" sz="1800" b="0" dirty="0">
              <a:latin typeface="Calibri"/>
              <a:ea typeface="+mn-ea"/>
              <a:cs typeface="+mn-cs"/>
            </a:rPr>
            <a:t>Opportunity for Appeal</a:t>
          </a:r>
        </a:p>
      </dgm:t>
    </dgm:pt>
    <dgm:pt modelId="{BA972DEC-59C2-46CD-BAC4-CB6EB3D0352E}" type="parTrans" cxnId="{7C67756F-BB10-4E99-8550-84BEB1018FD8}">
      <dgm:prSet/>
      <dgm:spPr/>
      <dgm:t>
        <a:bodyPr/>
        <a:lstStyle/>
        <a:p>
          <a:pPr algn="ctr"/>
          <a:endParaRPr lang="en-US"/>
        </a:p>
      </dgm:t>
    </dgm:pt>
    <dgm:pt modelId="{D56B8FD8-4E7B-41D7-97C5-174BCA80B51E}" type="sibTrans" cxnId="{7C67756F-BB10-4E99-8550-84BEB1018FD8}">
      <dgm:prSet/>
      <dgm:spPr/>
      <dgm:t>
        <a:bodyPr/>
        <a:lstStyle/>
        <a:p>
          <a:pPr algn="ctr"/>
          <a:endParaRPr lang="en-US"/>
        </a:p>
      </dgm:t>
    </dgm:pt>
    <dgm:pt modelId="{7E64F318-8EA0-446C-A64F-A58BA6711887}" type="pres">
      <dgm:prSet presAssocID="{C0FEB7C6-A4A1-4C8A-9B99-653335DB53F7}" presName="diagram" presStyleCnt="0">
        <dgm:presLayoutVars>
          <dgm:chPref val="1"/>
          <dgm:dir/>
          <dgm:animOne val="branch"/>
          <dgm:animLvl val="lvl"/>
          <dgm:resizeHandles val="exact"/>
        </dgm:presLayoutVars>
      </dgm:prSet>
      <dgm:spPr/>
    </dgm:pt>
    <dgm:pt modelId="{49907645-49D9-4246-BE68-4EFE53BC94C2}" type="pres">
      <dgm:prSet presAssocID="{E6D7CE02-7323-426E-A780-9B54B1D959DC}" presName="root1" presStyleCnt="0"/>
      <dgm:spPr/>
    </dgm:pt>
    <dgm:pt modelId="{E7B8005A-D14E-4806-8545-CC2FA8E7C5BC}" type="pres">
      <dgm:prSet presAssocID="{E6D7CE02-7323-426E-A780-9B54B1D959DC}" presName="LevelOneTextNode" presStyleLbl="node0" presStyleIdx="0" presStyleCnt="1" custScaleX="235795" custScaleY="235795">
        <dgm:presLayoutVars>
          <dgm:chPref val="3"/>
        </dgm:presLayoutVars>
      </dgm:prSet>
      <dgm:spPr/>
    </dgm:pt>
    <dgm:pt modelId="{387A75F9-C3EC-493F-8432-5BE24CD8E5FD}" type="pres">
      <dgm:prSet presAssocID="{E6D7CE02-7323-426E-A780-9B54B1D959DC}" presName="level2hierChild" presStyleCnt="0"/>
      <dgm:spPr/>
    </dgm:pt>
    <dgm:pt modelId="{E77F79C6-E327-4028-AC8C-6D1546BA4D31}" type="pres">
      <dgm:prSet presAssocID="{B20BEFF3-6A33-4398-A1B6-DA9931541E1C}" presName="conn2-1" presStyleLbl="parChTrans1D2" presStyleIdx="0" presStyleCnt="2"/>
      <dgm:spPr/>
    </dgm:pt>
    <dgm:pt modelId="{5D387BA0-1956-4CC9-9678-AAED1D3C39DE}" type="pres">
      <dgm:prSet presAssocID="{B20BEFF3-6A33-4398-A1B6-DA9931541E1C}" presName="connTx" presStyleLbl="parChTrans1D2" presStyleIdx="0" presStyleCnt="2"/>
      <dgm:spPr/>
    </dgm:pt>
    <dgm:pt modelId="{DCD44E36-0416-4C07-8F3C-7FB0BDA6688C}" type="pres">
      <dgm:prSet presAssocID="{D8A2FD6D-3B4B-4E19-A95B-310676846D2E}" presName="root2" presStyleCnt="0"/>
      <dgm:spPr/>
    </dgm:pt>
    <dgm:pt modelId="{61AE59B6-0703-4496-9FD4-740FFBEFF4C7}" type="pres">
      <dgm:prSet presAssocID="{D8A2FD6D-3B4B-4E19-A95B-310676846D2E}" presName="LevelTwoTextNode" presStyleLbl="node2" presStyleIdx="0" presStyleCnt="2" custScaleX="235795" custScaleY="235795" custLinFactNeighborX="105">
        <dgm:presLayoutVars>
          <dgm:chPref val="3"/>
        </dgm:presLayoutVars>
      </dgm:prSet>
      <dgm:spPr/>
    </dgm:pt>
    <dgm:pt modelId="{D3C994AA-EB2C-4B05-B5A1-715407ED6C93}" type="pres">
      <dgm:prSet presAssocID="{D8A2FD6D-3B4B-4E19-A95B-310676846D2E}" presName="level3hierChild" presStyleCnt="0"/>
      <dgm:spPr/>
    </dgm:pt>
    <dgm:pt modelId="{FBFD92E6-0A39-4A23-846A-C1BAF4C18659}" type="pres">
      <dgm:prSet presAssocID="{E7F28DB2-26D0-40EA-8ACC-350EC2C6C9A1}" presName="conn2-1" presStyleLbl="parChTrans1D3" presStyleIdx="0" presStyleCnt="2"/>
      <dgm:spPr/>
    </dgm:pt>
    <dgm:pt modelId="{54787246-6180-4D38-9316-B1FACE0FEA65}" type="pres">
      <dgm:prSet presAssocID="{E7F28DB2-26D0-40EA-8ACC-350EC2C6C9A1}" presName="connTx" presStyleLbl="parChTrans1D3" presStyleIdx="0" presStyleCnt="2"/>
      <dgm:spPr/>
    </dgm:pt>
    <dgm:pt modelId="{2CD14DF7-2866-44FD-AA82-89366BC5A8AB}" type="pres">
      <dgm:prSet presAssocID="{8104E5F6-BA49-4E18-ADB9-22DA71A37541}" presName="root2" presStyleCnt="0"/>
      <dgm:spPr/>
    </dgm:pt>
    <dgm:pt modelId="{4C7B6E69-8D7D-46BE-A53B-A7E18FB1F671}" type="pres">
      <dgm:prSet presAssocID="{8104E5F6-BA49-4E18-ADB9-22DA71A37541}" presName="LevelTwoTextNode" presStyleLbl="node3" presStyleIdx="0" presStyleCnt="2" custScaleX="235795" custScaleY="235795" custLinFactNeighborX="1801">
        <dgm:presLayoutVars>
          <dgm:chPref val="3"/>
        </dgm:presLayoutVars>
      </dgm:prSet>
      <dgm:spPr/>
    </dgm:pt>
    <dgm:pt modelId="{44580E9A-0C88-4D58-A08B-A12EA65843F9}" type="pres">
      <dgm:prSet presAssocID="{8104E5F6-BA49-4E18-ADB9-22DA71A37541}" presName="level3hierChild" presStyleCnt="0"/>
      <dgm:spPr/>
    </dgm:pt>
    <dgm:pt modelId="{C0C25B99-8470-4AC0-B8E4-B156FE24CC1D}" type="pres">
      <dgm:prSet presAssocID="{7EE4C4E6-094B-47A3-AC07-D91227DA0E8A}" presName="conn2-1" presStyleLbl="parChTrans1D4" presStyleIdx="0" presStyleCnt="2"/>
      <dgm:spPr/>
    </dgm:pt>
    <dgm:pt modelId="{773FDEE2-E447-4B37-971D-E0D00A8CDD31}" type="pres">
      <dgm:prSet presAssocID="{7EE4C4E6-094B-47A3-AC07-D91227DA0E8A}" presName="connTx" presStyleLbl="parChTrans1D4" presStyleIdx="0" presStyleCnt="2"/>
      <dgm:spPr/>
    </dgm:pt>
    <dgm:pt modelId="{5DF8D0C6-9B19-4120-B85D-8F0663D4DC15}" type="pres">
      <dgm:prSet presAssocID="{D85C14E9-44E1-48E1-8F5D-189777B06D55}" presName="root2" presStyleCnt="0"/>
      <dgm:spPr/>
    </dgm:pt>
    <dgm:pt modelId="{7BE2E398-6C27-4F65-9CE0-AC846E142299}" type="pres">
      <dgm:prSet presAssocID="{D85C14E9-44E1-48E1-8F5D-189777B06D55}" presName="LevelTwoTextNode" presStyleLbl="node4" presStyleIdx="0" presStyleCnt="2" custScaleX="146410" custScaleY="146410" custLinFactNeighborX="4325">
        <dgm:presLayoutVars>
          <dgm:chPref val="3"/>
        </dgm:presLayoutVars>
      </dgm:prSet>
      <dgm:spPr/>
    </dgm:pt>
    <dgm:pt modelId="{0F5D9026-7CA2-4574-8FB0-93B61EACE482}" type="pres">
      <dgm:prSet presAssocID="{D85C14E9-44E1-48E1-8F5D-189777B06D55}" presName="level3hierChild" presStyleCnt="0"/>
      <dgm:spPr/>
    </dgm:pt>
    <dgm:pt modelId="{58AE6D52-6A7A-4D74-97DC-A21B274A4812}" type="pres">
      <dgm:prSet presAssocID="{69B3AB0E-03B1-4561-BCDF-411207DDCB5E}" presName="conn2-1" presStyleLbl="parChTrans1D2" presStyleIdx="1" presStyleCnt="2"/>
      <dgm:spPr/>
    </dgm:pt>
    <dgm:pt modelId="{5D023DBD-24C8-4FC9-B9C8-0F50F4136644}" type="pres">
      <dgm:prSet presAssocID="{69B3AB0E-03B1-4561-BCDF-411207DDCB5E}" presName="connTx" presStyleLbl="parChTrans1D2" presStyleIdx="1" presStyleCnt="2"/>
      <dgm:spPr/>
    </dgm:pt>
    <dgm:pt modelId="{C668A4CF-6FB4-4EF9-8FB3-CD88B95A405A}" type="pres">
      <dgm:prSet presAssocID="{87FE9E42-3679-4A44-AAEA-ACB1E91D550B}" presName="root2" presStyleCnt="0"/>
      <dgm:spPr/>
    </dgm:pt>
    <dgm:pt modelId="{F66D819C-6C56-4D2F-9B61-EFEDE7472A74}" type="pres">
      <dgm:prSet presAssocID="{87FE9E42-3679-4A44-AAEA-ACB1E91D550B}" presName="LevelTwoTextNode" presStyleLbl="node2" presStyleIdx="1" presStyleCnt="2" custScaleX="235795" custScaleY="235795" custLinFactNeighborX="105">
        <dgm:presLayoutVars>
          <dgm:chPref val="3"/>
        </dgm:presLayoutVars>
      </dgm:prSet>
      <dgm:spPr/>
    </dgm:pt>
    <dgm:pt modelId="{94C98264-F88E-42F0-B8E8-1DC68C4EDE15}" type="pres">
      <dgm:prSet presAssocID="{87FE9E42-3679-4A44-AAEA-ACB1E91D550B}" presName="level3hierChild" presStyleCnt="0"/>
      <dgm:spPr/>
    </dgm:pt>
    <dgm:pt modelId="{697E23D7-5EEE-48BC-AF7C-A70D558FB63C}" type="pres">
      <dgm:prSet presAssocID="{AD017D7A-A427-47BF-AB12-FA89D12A61D1}" presName="conn2-1" presStyleLbl="parChTrans1D3" presStyleIdx="1" presStyleCnt="2"/>
      <dgm:spPr/>
    </dgm:pt>
    <dgm:pt modelId="{1C7C44B7-B37C-4E84-BE8F-1FDDD1919927}" type="pres">
      <dgm:prSet presAssocID="{AD017D7A-A427-47BF-AB12-FA89D12A61D1}" presName="connTx" presStyleLbl="parChTrans1D3" presStyleIdx="1" presStyleCnt="2"/>
      <dgm:spPr/>
    </dgm:pt>
    <dgm:pt modelId="{5EF06EB8-B7C9-412E-AE5D-61D032ADBC93}" type="pres">
      <dgm:prSet presAssocID="{14FBB234-9158-49DA-B9C1-E66428B12B38}" presName="root2" presStyleCnt="0"/>
      <dgm:spPr/>
    </dgm:pt>
    <dgm:pt modelId="{A8126470-978C-4D8E-8BD7-EAC50ED0241A}" type="pres">
      <dgm:prSet presAssocID="{14FBB234-9158-49DA-B9C1-E66428B12B38}" presName="LevelTwoTextNode" presStyleLbl="node3" presStyleIdx="1" presStyleCnt="2" custScaleX="235795" custScaleY="235795" custLinFactNeighborX="1801">
        <dgm:presLayoutVars>
          <dgm:chPref val="3"/>
        </dgm:presLayoutVars>
      </dgm:prSet>
      <dgm:spPr/>
    </dgm:pt>
    <dgm:pt modelId="{514B2808-A9F0-43EE-A324-EAF843FDD8B6}" type="pres">
      <dgm:prSet presAssocID="{14FBB234-9158-49DA-B9C1-E66428B12B38}" presName="level3hierChild" presStyleCnt="0"/>
      <dgm:spPr/>
    </dgm:pt>
    <dgm:pt modelId="{D81969CB-D9C7-4C13-8EEA-161F2DC53CB6}" type="pres">
      <dgm:prSet presAssocID="{BA972DEC-59C2-46CD-BAC4-CB6EB3D0352E}" presName="conn2-1" presStyleLbl="parChTrans1D4" presStyleIdx="1" presStyleCnt="2"/>
      <dgm:spPr/>
    </dgm:pt>
    <dgm:pt modelId="{A9137EEB-BC97-483C-A757-F4EB7D3ABD70}" type="pres">
      <dgm:prSet presAssocID="{BA972DEC-59C2-46CD-BAC4-CB6EB3D0352E}" presName="connTx" presStyleLbl="parChTrans1D4" presStyleIdx="1" presStyleCnt="2"/>
      <dgm:spPr/>
    </dgm:pt>
    <dgm:pt modelId="{9A154B9C-9868-4020-9089-059050EA8757}" type="pres">
      <dgm:prSet presAssocID="{B5E83380-61B4-432C-BDEE-F29967E12263}" presName="root2" presStyleCnt="0"/>
      <dgm:spPr/>
    </dgm:pt>
    <dgm:pt modelId="{2C2C94F0-AF52-4922-A04C-BAAB21AEB67C}" type="pres">
      <dgm:prSet presAssocID="{B5E83380-61B4-432C-BDEE-F29967E12263}" presName="LevelTwoTextNode" presStyleLbl="node4" presStyleIdx="1" presStyleCnt="2" custScaleX="146410" custScaleY="146410" custLinFactNeighborX="8657">
        <dgm:presLayoutVars>
          <dgm:chPref val="3"/>
        </dgm:presLayoutVars>
      </dgm:prSet>
      <dgm:spPr/>
    </dgm:pt>
    <dgm:pt modelId="{43880142-F57A-472B-A7BA-A25EB11DB1C5}" type="pres">
      <dgm:prSet presAssocID="{B5E83380-61B4-432C-BDEE-F29967E12263}" presName="level3hierChild" presStyleCnt="0"/>
      <dgm:spPr/>
    </dgm:pt>
  </dgm:ptLst>
  <dgm:cxnLst>
    <dgm:cxn modelId="{04901604-AC93-4081-8DED-C29FD75F432B}" type="presOf" srcId="{B20BEFF3-6A33-4398-A1B6-DA9931541E1C}" destId="{E77F79C6-E327-4028-AC8C-6D1546BA4D31}" srcOrd="0" destOrd="0" presId="urn:microsoft.com/office/officeart/2005/8/layout/hierarchy2"/>
    <dgm:cxn modelId="{23941F0A-268F-4567-A4E7-A4650410A1B0}" type="presOf" srcId="{7EE4C4E6-094B-47A3-AC07-D91227DA0E8A}" destId="{C0C25B99-8470-4AC0-B8E4-B156FE24CC1D}" srcOrd="0" destOrd="0" presId="urn:microsoft.com/office/officeart/2005/8/layout/hierarchy2"/>
    <dgm:cxn modelId="{9EA9980A-7238-4F50-AC0F-A5647E2A23D8}" type="presOf" srcId="{C0FEB7C6-A4A1-4C8A-9B99-653335DB53F7}" destId="{7E64F318-8EA0-446C-A64F-A58BA6711887}" srcOrd="0" destOrd="0" presId="urn:microsoft.com/office/officeart/2005/8/layout/hierarchy2"/>
    <dgm:cxn modelId="{DF62440C-0362-4F01-BB69-92865514215E}" type="presOf" srcId="{B5E83380-61B4-432C-BDEE-F29967E12263}" destId="{2C2C94F0-AF52-4922-A04C-BAAB21AEB67C}" srcOrd="0" destOrd="0" presId="urn:microsoft.com/office/officeart/2005/8/layout/hierarchy2"/>
    <dgm:cxn modelId="{7B34BB0C-F537-4977-8558-A6398C1C12DD}" srcId="{D8A2FD6D-3B4B-4E19-A95B-310676846D2E}" destId="{8104E5F6-BA49-4E18-ADB9-22DA71A37541}" srcOrd="0" destOrd="0" parTransId="{E7F28DB2-26D0-40EA-8ACC-350EC2C6C9A1}" sibTransId="{87EC59BC-45E1-4A4F-9656-6C8561693323}"/>
    <dgm:cxn modelId="{9894D10F-A96E-4F9F-BA02-17E75B9A09FD}" type="presOf" srcId="{E7F28DB2-26D0-40EA-8ACC-350EC2C6C9A1}" destId="{FBFD92E6-0A39-4A23-846A-C1BAF4C18659}" srcOrd="0" destOrd="0" presId="urn:microsoft.com/office/officeart/2005/8/layout/hierarchy2"/>
    <dgm:cxn modelId="{0AF03129-5A46-4A15-93AB-04923782AAED}" type="presOf" srcId="{14FBB234-9158-49DA-B9C1-E66428B12B38}" destId="{A8126470-978C-4D8E-8BD7-EAC50ED0241A}" srcOrd="0" destOrd="0" presId="urn:microsoft.com/office/officeart/2005/8/layout/hierarchy2"/>
    <dgm:cxn modelId="{1446982C-4DF9-4725-B3AE-372C491A5926}" srcId="{C0FEB7C6-A4A1-4C8A-9B99-653335DB53F7}" destId="{E6D7CE02-7323-426E-A780-9B54B1D959DC}" srcOrd="0" destOrd="0" parTransId="{ABB44519-3AB1-4D58-9715-A1AEFF9A14B4}" sibTransId="{440B3CDD-441F-4213-AABC-CD64C0419A8A}"/>
    <dgm:cxn modelId="{C8B5F637-FC66-438B-AD16-65E9D6AE5E7F}" srcId="{87FE9E42-3679-4A44-AAEA-ACB1E91D550B}" destId="{14FBB234-9158-49DA-B9C1-E66428B12B38}" srcOrd="0" destOrd="0" parTransId="{AD017D7A-A427-47BF-AB12-FA89D12A61D1}" sibTransId="{89141B63-79F8-46C6-B7C1-B609B04B9779}"/>
    <dgm:cxn modelId="{80C76F38-FC40-4FAC-8FED-6F4234659171}" type="presOf" srcId="{E7F28DB2-26D0-40EA-8ACC-350EC2C6C9A1}" destId="{54787246-6180-4D38-9316-B1FACE0FEA65}" srcOrd="1" destOrd="0" presId="urn:microsoft.com/office/officeart/2005/8/layout/hierarchy2"/>
    <dgm:cxn modelId="{486F7E3E-2253-4A11-89FA-B298874C7642}" srcId="{8104E5F6-BA49-4E18-ADB9-22DA71A37541}" destId="{D85C14E9-44E1-48E1-8F5D-189777B06D55}" srcOrd="0" destOrd="0" parTransId="{7EE4C4E6-094B-47A3-AC07-D91227DA0E8A}" sibTransId="{364B5C19-944C-48CA-B0F2-B612B36BA77C}"/>
    <dgm:cxn modelId="{5639BF61-6281-4229-9FD7-2FAC7BFC4F78}" type="presOf" srcId="{D85C14E9-44E1-48E1-8F5D-189777B06D55}" destId="{7BE2E398-6C27-4F65-9CE0-AC846E142299}" srcOrd="0" destOrd="0" presId="urn:microsoft.com/office/officeart/2005/8/layout/hierarchy2"/>
    <dgm:cxn modelId="{CC333844-3905-43DC-80A6-48CF8EFEE7E4}" type="presOf" srcId="{69B3AB0E-03B1-4561-BCDF-411207DDCB5E}" destId="{5D023DBD-24C8-4FC9-B9C8-0F50F4136644}" srcOrd="1" destOrd="0" presId="urn:microsoft.com/office/officeart/2005/8/layout/hierarchy2"/>
    <dgm:cxn modelId="{9135C96B-BF7E-4116-9D2F-CABEF8F2FE2B}" type="presOf" srcId="{BA972DEC-59C2-46CD-BAC4-CB6EB3D0352E}" destId="{D81969CB-D9C7-4C13-8EEA-161F2DC53CB6}" srcOrd="0" destOrd="0" presId="urn:microsoft.com/office/officeart/2005/8/layout/hierarchy2"/>
    <dgm:cxn modelId="{68F36B4C-87F1-450E-BF51-8462F5B8435E}" type="presOf" srcId="{87FE9E42-3679-4A44-AAEA-ACB1E91D550B}" destId="{F66D819C-6C56-4D2F-9B61-EFEDE7472A74}" srcOrd="0" destOrd="0" presId="urn:microsoft.com/office/officeart/2005/8/layout/hierarchy2"/>
    <dgm:cxn modelId="{4022236F-7340-4FC0-86FC-AA39528E3C19}" srcId="{E6D7CE02-7323-426E-A780-9B54B1D959DC}" destId="{87FE9E42-3679-4A44-AAEA-ACB1E91D550B}" srcOrd="1" destOrd="0" parTransId="{69B3AB0E-03B1-4561-BCDF-411207DDCB5E}" sibTransId="{3D5B1E62-20DE-4077-9B84-635882336BC4}"/>
    <dgm:cxn modelId="{7C67756F-BB10-4E99-8550-84BEB1018FD8}" srcId="{14FBB234-9158-49DA-B9C1-E66428B12B38}" destId="{B5E83380-61B4-432C-BDEE-F29967E12263}" srcOrd="0" destOrd="0" parTransId="{BA972DEC-59C2-46CD-BAC4-CB6EB3D0352E}" sibTransId="{D56B8FD8-4E7B-41D7-97C5-174BCA80B51E}"/>
    <dgm:cxn modelId="{9B98E17B-9B58-48C5-829F-1CCE2C912579}" type="presOf" srcId="{AD017D7A-A427-47BF-AB12-FA89D12A61D1}" destId="{1C7C44B7-B37C-4E84-BE8F-1FDDD1919927}" srcOrd="1" destOrd="0" presId="urn:microsoft.com/office/officeart/2005/8/layout/hierarchy2"/>
    <dgm:cxn modelId="{96967692-03F8-4ABA-834A-4AE296E2789C}" type="presOf" srcId="{7EE4C4E6-094B-47A3-AC07-D91227DA0E8A}" destId="{773FDEE2-E447-4B37-971D-E0D00A8CDD31}" srcOrd="1" destOrd="0" presId="urn:microsoft.com/office/officeart/2005/8/layout/hierarchy2"/>
    <dgm:cxn modelId="{5D21DFA6-96E3-4B18-B16B-7205B6C272B1}" type="presOf" srcId="{B20BEFF3-6A33-4398-A1B6-DA9931541E1C}" destId="{5D387BA0-1956-4CC9-9678-AAED1D3C39DE}" srcOrd="1" destOrd="0" presId="urn:microsoft.com/office/officeart/2005/8/layout/hierarchy2"/>
    <dgm:cxn modelId="{DA5C48A9-0138-4EF5-92D1-C727B0743F3C}" type="presOf" srcId="{E6D7CE02-7323-426E-A780-9B54B1D959DC}" destId="{E7B8005A-D14E-4806-8545-CC2FA8E7C5BC}" srcOrd="0" destOrd="0" presId="urn:microsoft.com/office/officeart/2005/8/layout/hierarchy2"/>
    <dgm:cxn modelId="{21CBC9AC-FD85-4A53-87BA-ACD9ED73B17B}" type="presOf" srcId="{BA972DEC-59C2-46CD-BAC4-CB6EB3D0352E}" destId="{A9137EEB-BC97-483C-A757-F4EB7D3ABD70}" srcOrd="1" destOrd="0" presId="urn:microsoft.com/office/officeart/2005/8/layout/hierarchy2"/>
    <dgm:cxn modelId="{7DFA1CB8-7D36-412B-9D02-733F2BECBD5C}" type="presOf" srcId="{8104E5F6-BA49-4E18-ADB9-22DA71A37541}" destId="{4C7B6E69-8D7D-46BE-A53B-A7E18FB1F671}" srcOrd="0" destOrd="0" presId="urn:microsoft.com/office/officeart/2005/8/layout/hierarchy2"/>
    <dgm:cxn modelId="{1E9DDCB9-A4BB-41AC-A1A6-6CB2B9268C6F}" type="presOf" srcId="{AD017D7A-A427-47BF-AB12-FA89D12A61D1}" destId="{697E23D7-5EEE-48BC-AF7C-A70D558FB63C}" srcOrd="0" destOrd="0" presId="urn:microsoft.com/office/officeart/2005/8/layout/hierarchy2"/>
    <dgm:cxn modelId="{935CCDBE-67E6-474E-B9D4-0F092B41DEDD}" srcId="{E6D7CE02-7323-426E-A780-9B54B1D959DC}" destId="{D8A2FD6D-3B4B-4E19-A95B-310676846D2E}" srcOrd="0" destOrd="0" parTransId="{B20BEFF3-6A33-4398-A1B6-DA9931541E1C}" sibTransId="{67AB8BEE-F2C2-480D-B103-F507D3B4B0F6}"/>
    <dgm:cxn modelId="{35478BE4-2AC4-4E00-981A-1CDAEC5E6DB8}" type="presOf" srcId="{69B3AB0E-03B1-4561-BCDF-411207DDCB5E}" destId="{58AE6D52-6A7A-4D74-97DC-A21B274A4812}" srcOrd="0" destOrd="0" presId="urn:microsoft.com/office/officeart/2005/8/layout/hierarchy2"/>
    <dgm:cxn modelId="{E9E4D4FB-2EA3-4295-9E45-B7E0FFDAB7CD}" type="presOf" srcId="{D8A2FD6D-3B4B-4E19-A95B-310676846D2E}" destId="{61AE59B6-0703-4496-9FD4-740FFBEFF4C7}" srcOrd="0" destOrd="0" presId="urn:microsoft.com/office/officeart/2005/8/layout/hierarchy2"/>
    <dgm:cxn modelId="{342A4274-B4B7-4A05-BFB2-95C9B970888D}" type="presParOf" srcId="{7E64F318-8EA0-446C-A64F-A58BA6711887}" destId="{49907645-49D9-4246-BE68-4EFE53BC94C2}" srcOrd="0" destOrd="0" presId="urn:microsoft.com/office/officeart/2005/8/layout/hierarchy2"/>
    <dgm:cxn modelId="{1CACDAD0-1300-4294-946F-A1B4C82679F6}" type="presParOf" srcId="{49907645-49D9-4246-BE68-4EFE53BC94C2}" destId="{E7B8005A-D14E-4806-8545-CC2FA8E7C5BC}" srcOrd="0" destOrd="0" presId="urn:microsoft.com/office/officeart/2005/8/layout/hierarchy2"/>
    <dgm:cxn modelId="{9E88B94D-62E6-48DA-ACD0-31A3CE488C38}" type="presParOf" srcId="{49907645-49D9-4246-BE68-4EFE53BC94C2}" destId="{387A75F9-C3EC-493F-8432-5BE24CD8E5FD}" srcOrd="1" destOrd="0" presId="urn:microsoft.com/office/officeart/2005/8/layout/hierarchy2"/>
    <dgm:cxn modelId="{D354DE64-C3B1-43CA-A381-4BA160B76375}" type="presParOf" srcId="{387A75F9-C3EC-493F-8432-5BE24CD8E5FD}" destId="{E77F79C6-E327-4028-AC8C-6D1546BA4D31}" srcOrd="0" destOrd="0" presId="urn:microsoft.com/office/officeart/2005/8/layout/hierarchy2"/>
    <dgm:cxn modelId="{9E865C44-D086-4C03-9850-6E2D50061B25}" type="presParOf" srcId="{E77F79C6-E327-4028-AC8C-6D1546BA4D31}" destId="{5D387BA0-1956-4CC9-9678-AAED1D3C39DE}" srcOrd="0" destOrd="0" presId="urn:microsoft.com/office/officeart/2005/8/layout/hierarchy2"/>
    <dgm:cxn modelId="{E8D38C0B-34D7-41F1-9AE2-2D5667EA335E}" type="presParOf" srcId="{387A75F9-C3EC-493F-8432-5BE24CD8E5FD}" destId="{DCD44E36-0416-4C07-8F3C-7FB0BDA6688C}" srcOrd="1" destOrd="0" presId="urn:microsoft.com/office/officeart/2005/8/layout/hierarchy2"/>
    <dgm:cxn modelId="{9DF37266-8B09-4BDE-86F5-51D3917A583D}" type="presParOf" srcId="{DCD44E36-0416-4C07-8F3C-7FB0BDA6688C}" destId="{61AE59B6-0703-4496-9FD4-740FFBEFF4C7}" srcOrd="0" destOrd="0" presId="urn:microsoft.com/office/officeart/2005/8/layout/hierarchy2"/>
    <dgm:cxn modelId="{6FEDEFB5-14FE-434B-9B88-E01E83CC990C}" type="presParOf" srcId="{DCD44E36-0416-4C07-8F3C-7FB0BDA6688C}" destId="{D3C994AA-EB2C-4B05-B5A1-715407ED6C93}" srcOrd="1" destOrd="0" presId="urn:microsoft.com/office/officeart/2005/8/layout/hierarchy2"/>
    <dgm:cxn modelId="{6976FCDE-64A1-45AD-9077-5B748350F79B}" type="presParOf" srcId="{D3C994AA-EB2C-4B05-B5A1-715407ED6C93}" destId="{FBFD92E6-0A39-4A23-846A-C1BAF4C18659}" srcOrd="0" destOrd="0" presId="urn:microsoft.com/office/officeart/2005/8/layout/hierarchy2"/>
    <dgm:cxn modelId="{8CCD484A-DC1A-4026-A148-368171F70E7D}" type="presParOf" srcId="{FBFD92E6-0A39-4A23-846A-C1BAF4C18659}" destId="{54787246-6180-4D38-9316-B1FACE0FEA65}" srcOrd="0" destOrd="0" presId="urn:microsoft.com/office/officeart/2005/8/layout/hierarchy2"/>
    <dgm:cxn modelId="{06E94413-DC40-4E75-95B6-0BD1D05A5502}" type="presParOf" srcId="{D3C994AA-EB2C-4B05-B5A1-715407ED6C93}" destId="{2CD14DF7-2866-44FD-AA82-89366BC5A8AB}" srcOrd="1" destOrd="0" presId="urn:microsoft.com/office/officeart/2005/8/layout/hierarchy2"/>
    <dgm:cxn modelId="{80C86F97-A9DF-464B-86D8-0276E048A3A5}" type="presParOf" srcId="{2CD14DF7-2866-44FD-AA82-89366BC5A8AB}" destId="{4C7B6E69-8D7D-46BE-A53B-A7E18FB1F671}" srcOrd="0" destOrd="0" presId="urn:microsoft.com/office/officeart/2005/8/layout/hierarchy2"/>
    <dgm:cxn modelId="{1B246B7E-12B9-4688-8DBD-4444708E03AA}" type="presParOf" srcId="{2CD14DF7-2866-44FD-AA82-89366BC5A8AB}" destId="{44580E9A-0C88-4D58-A08B-A12EA65843F9}" srcOrd="1" destOrd="0" presId="urn:microsoft.com/office/officeart/2005/8/layout/hierarchy2"/>
    <dgm:cxn modelId="{3F38ED4F-268B-40A2-9921-3B2FC04B4C55}" type="presParOf" srcId="{44580E9A-0C88-4D58-A08B-A12EA65843F9}" destId="{C0C25B99-8470-4AC0-B8E4-B156FE24CC1D}" srcOrd="0" destOrd="0" presId="urn:microsoft.com/office/officeart/2005/8/layout/hierarchy2"/>
    <dgm:cxn modelId="{4FB8B027-C77E-4D4A-ACD6-13263CB9BA62}" type="presParOf" srcId="{C0C25B99-8470-4AC0-B8E4-B156FE24CC1D}" destId="{773FDEE2-E447-4B37-971D-E0D00A8CDD31}" srcOrd="0" destOrd="0" presId="urn:microsoft.com/office/officeart/2005/8/layout/hierarchy2"/>
    <dgm:cxn modelId="{E0D7F643-02A6-4ACF-8527-479329454460}" type="presParOf" srcId="{44580E9A-0C88-4D58-A08B-A12EA65843F9}" destId="{5DF8D0C6-9B19-4120-B85D-8F0663D4DC15}" srcOrd="1" destOrd="0" presId="urn:microsoft.com/office/officeart/2005/8/layout/hierarchy2"/>
    <dgm:cxn modelId="{EBB48735-73F0-4929-A23C-F0C091F0E28D}" type="presParOf" srcId="{5DF8D0C6-9B19-4120-B85D-8F0663D4DC15}" destId="{7BE2E398-6C27-4F65-9CE0-AC846E142299}" srcOrd="0" destOrd="0" presId="urn:microsoft.com/office/officeart/2005/8/layout/hierarchy2"/>
    <dgm:cxn modelId="{4B4FDD79-2753-4EB4-AE26-BAC27ED5345F}" type="presParOf" srcId="{5DF8D0C6-9B19-4120-B85D-8F0663D4DC15}" destId="{0F5D9026-7CA2-4574-8FB0-93B61EACE482}" srcOrd="1" destOrd="0" presId="urn:microsoft.com/office/officeart/2005/8/layout/hierarchy2"/>
    <dgm:cxn modelId="{3F189221-0F5E-4FEF-A634-17423750CE69}" type="presParOf" srcId="{387A75F9-C3EC-493F-8432-5BE24CD8E5FD}" destId="{58AE6D52-6A7A-4D74-97DC-A21B274A4812}" srcOrd="2" destOrd="0" presId="urn:microsoft.com/office/officeart/2005/8/layout/hierarchy2"/>
    <dgm:cxn modelId="{EA755BDF-C463-4237-B6FE-C30D8C908130}" type="presParOf" srcId="{58AE6D52-6A7A-4D74-97DC-A21B274A4812}" destId="{5D023DBD-24C8-4FC9-B9C8-0F50F4136644}" srcOrd="0" destOrd="0" presId="urn:microsoft.com/office/officeart/2005/8/layout/hierarchy2"/>
    <dgm:cxn modelId="{38158749-7E8F-4A35-AC25-4C3D0D94EA9E}" type="presParOf" srcId="{387A75F9-C3EC-493F-8432-5BE24CD8E5FD}" destId="{C668A4CF-6FB4-4EF9-8FB3-CD88B95A405A}" srcOrd="3" destOrd="0" presId="urn:microsoft.com/office/officeart/2005/8/layout/hierarchy2"/>
    <dgm:cxn modelId="{54E76957-FD66-421E-9CCC-8BFA9A116227}" type="presParOf" srcId="{C668A4CF-6FB4-4EF9-8FB3-CD88B95A405A}" destId="{F66D819C-6C56-4D2F-9B61-EFEDE7472A74}" srcOrd="0" destOrd="0" presId="urn:microsoft.com/office/officeart/2005/8/layout/hierarchy2"/>
    <dgm:cxn modelId="{562D9455-075D-4F02-B1BC-2E9F97C8C87C}" type="presParOf" srcId="{C668A4CF-6FB4-4EF9-8FB3-CD88B95A405A}" destId="{94C98264-F88E-42F0-B8E8-1DC68C4EDE15}" srcOrd="1" destOrd="0" presId="urn:microsoft.com/office/officeart/2005/8/layout/hierarchy2"/>
    <dgm:cxn modelId="{F3C5B0AA-A176-4939-9D76-D27F76047ACE}" type="presParOf" srcId="{94C98264-F88E-42F0-B8E8-1DC68C4EDE15}" destId="{697E23D7-5EEE-48BC-AF7C-A70D558FB63C}" srcOrd="0" destOrd="0" presId="urn:microsoft.com/office/officeart/2005/8/layout/hierarchy2"/>
    <dgm:cxn modelId="{2158B30D-68AF-4AC4-B02A-B57636388A71}" type="presParOf" srcId="{697E23D7-5EEE-48BC-AF7C-A70D558FB63C}" destId="{1C7C44B7-B37C-4E84-BE8F-1FDDD1919927}" srcOrd="0" destOrd="0" presId="urn:microsoft.com/office/officeart/2005/8/layout/hierarchy2"/>
    <dgm:cxn modelId="{5D19DE6F-8D34-4403-AADE-CEEF56471DF5}" type="presParOf" srcId="{94C98264-F88E-42F0-B8E8-1DC68C4EDE15}" destId="{5EF06EB8-B7C9-412E-AE5D-61D032ADBC93}" srcOrd="1" destOrd="0" presId="urn:microsoft.com/office/officeart/2005/8/layout/hierarchy2"/>
    <dgm:cxn modelId="{DA074D9F-D59E-4E5B-991D-6D3AD6B30391}" type="presParOf" srcId="{5EF06EB8-B7C9-412E-AE5D-61D032ADBC93}" destId="{A8126470-978C-4D8E-8BD7-EAC50ED0241A}" srcOrd="0" destOrd="0" presId="urn:microsoft.com/office/officeart/2005/8/layout/hierarchy2"/>
    <dgm:cxn modelId="{7C416D53-2C08-43F2-89D7-0A41B4C0E62D}" type="presParOf" srcId="{5EF06EB8-B7C9-412E-AE5D-61D032ADBC93}" destId="{514B2808-A9F0-43EE-A324-EAF843FDD8B6}" srcOrd="1" destOrd="0" presId="urn:microsoft.com/office/officeart/2005/8/layout/hierarchy2"/>
    <dgm:cxn modelId="{98E5E1B5-434C-4D06-ADCB-EC5168F9E3F3}" type="presParOf" srcId="{514B2808-A9F0-43EE-A324-EAF843FDD8B6}" destId="{D81969CB-D9C7-4C13-8EEA-161F2DC53CB6}" srcOrd="0" destOrd="0" presId="urn:microsoft.com/office/officeart/2005/8/layout/hierarchy2"/>
    <dgm:cxn modelId="{574471CD-6A4E-462B-A175-5EFFFF8A16F5}" type="presParOf" srcId="{D81969CB-D9C7-4C13-8EEA-161F2DC53CB6}" destId="{A9137EEB-BC97-483C-A757-F4EB7D3ABD70}" srcOrd="0" destOrd="0" presId="urn:microsoft.com/office/officeart/2005/8/layout/hierarchy2"/>
    <dgm:cxn modelId="{76C8D989-900B-4D6F-A58F-E63D701DFC24}" type="presParOf" srcId="{514B2808-A9F0-43EE-A324-EAF843FDD8B6}" destId="{9A154B9C-9868-4020-9089-059050EA8757}" srcOrd="1" destOrd="0" presId="urn:microsoft.com/office/officeart/2005/8/layout/hierarchy2"/>
    <dgm:cxn modelId="{020094CB-EDF5-4F9F-A4C9-7BF1257A66CE}" type="presParOf" srcId="{9A154B9C-9868-4020-9089-059050EA8757}" destId="{2C2C94F0-AF52-4922-A04C-BAAB21AEB67C}" srcOrd="0" destOrd="0" presId="urn:microsoft.com/office/officeart/2005/8/layout/hierarchy2"/>
    <dgm:cxn modelId="{E0C07DA4-1632-4C92-BB4D-4D0824A85BB0}" type="presParOf" srcId="{9A154B9C-9868-4020-9089-059050EA8757}" destId="{43880142-F57A-472B-A7BA-A25EB11DB1C5}" srcOrd="1" destOrd="0" presId="urn:microsoft.com/office/officeart/2005/8/layout/hierarchy2"/>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0E868A-D85B-4F91-B452-BD26A8859C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28BC27F-E790-4DE5-AD17-7A213E9D1013}">
      <dgm:prSet phldrT="[Text]" custT="1"/>
      <dgm:spPr/>
      <dgm:t>
        <a:bodyPr/>
        <a:lstStyle/>
        <a:p>
          <a:r>
            <a:rPr lang="en-US" sz="2000" b="1" dirty="0"/>
            <a:t>Meetings</a:t>
          </a:r>
        </a:p>
      </dgm:t>
    </dgm:pt>
    <dgm:pt modelId="{EF5EFA42-31ED-4CC7-ADF1-05F9DF6C5269}" type="parTrans" cxnId="{8D7F1AE4-68B0-4A0A-8528-E9632FB5A99A}">
      <dgm:prSet/>
      <dgm:spPr/>
      <dgm:t>
        <a:bodyPr/>
        <a:lstStyle/>
        <a:p>
          <a:endParaRPr lang="en-US"/>
        </a:p>
      </dgm:t>
    </dgm:pt>
    <dgm:pt modelId="{C477EDD3-24E6-4162-937A-C8DBF6876342}" type="sibTrans" cxnId="{8D7F1AE4-68B0-4A0A-8528-E9632FB5A99A}">
      <dgm:prSet/>
      <dgm:spPr/>
      <dgm:t>
        <a:bodyPr/>
        <a:lstStyle/>
        <a:p>
          <a:endParaRPr lang="en-US"/>
        </a:p>
      </dgm:t>
    </dgm:pt>
    <dgm:pt modelId="{FA1E091B-3DC8-48A3-B6A9-CE7EF0EDBEB4}">
      <dgm:prSet phldrT="[Text]"/>
      <dgm:spPr/>
      <dgm:t>
        <a:bodyPr/>
        <a:lstStyle/>
        <a:p>
          <a:pPr>
            <a:lnSpc>
              <a:spcPct val="100000"/>
            </a:lnSpc>
            <a:spcAft>
              <a:spcPts val="0"/>
            </a:spcAft>
          </a:pPr>
          <a:r>
            <a:rPr lang="en-US" dirty="0"/>
            <a:t>Discuss business or take action</a:t>
          </a:r>
        </a:p>
      </dgm:t>
    </dgm:pt>
    <dgm:pt modelId="{C4D54ED0-7ADB-4ED7-8ACA-A55F99610CA2}" type="parTrans" cxnId="{E1E9CE53-81BD-4F00-B02A-F9FAAF9A116E}">
      <dgm:prSet/>
      <dgm:spPr/>
      <dgm:t>
        <a:bodyPr/>
        <a:lstStyle/>
        <a:p>
          <a:endParaRPr lang="en-US"/>
        </a:p>
      </dgm:t>
    </dgm:pt>
    <dgm:pt modelId="{5A1DD43D-F81D-4A8D-8BE7-154E296C882D}" type="sibTrans" cxnId="{E1E9CE53-81BD-4F00-B02A-F9FAAF9A116E}">
      <dgm:prSet/>
      <dgm:spPr/>
      <dgm:t>
        <a:bodyPr/>
        <a:lstStyle/>
        <a:p>
          <a:endParaRPr lang="en-US"/>
        </a:p>
      </dgm:t>
    </dgm:pt>
    <dgm:pt modelId="{7B81637C-F9DF-44BA-A0FB-8B151A5E1111}">
      <dgm:prSet phldrT="[Text]" custT="1"/>
      <dgm:spPr/>
      <dgm:t>
        <a:bodyPr/>
        <a:lstStyle/>
        <a:p>
          <a:r>
            <a:rPr lang="en-US" sz="2000" b="1" dirty="0"/>
            <a:t>Legislative Hearings</a:t>
          </a:r>
        </a:p>
      </dgm:t>
    </dgm:pt>
    <dgm:pt modelId="{D962A289-9230-44DC-A7AD-CE31ED17C756}" type="parTrans" cxnId="{4039DC3F-B135-422C-83B2-42AF4EF8A648}">
      <dgm:prSet/>
      <dgm:spPr/>
      <dgm:t>
        <a:bodyPr/>
        <a:lstStyle/>
        <a:p>
          <a:endParaRPr lang="en-US"/>
        </a:p>
      </dgm:t>
    </dgm:pt>
    <dgm:pt modelId="{BB3CAF2E-9AA2-419F-8914-8FF21D968964}" type="sibTrans" cxnId="{4039DC3F-B135-422C-83B2-42AF4EF8A648}">
      <dgm:prSet/>
      <dgm:spPr/>
      <dgm:t>
        <a:bodyPr/>
        <a:lstStyle/>
        <a:p>
          <a:endParaRPr lang="en-US"/>
        </a:p>
      </dgm:t>
    </dgm:pt>
    <dgm:pt modelId="{D5B88301-8B49-4C0A-BD67-44828EA0FABF}">
      <dgm:prSet phldrT="[Text]"/>
      <dgm:spPr/>
      <dgm:t>
        <a:bodyPr/>
        <a:lstStyle/>
        <a:p>
          <a:pPr>
            <a:lnSpc>
              <a:spcPct val="100000"/>
            </a:lnSpc>
            <a:spcAft>
              <a:spcPts val="0"/>
            </a:spcAft>
          </a:pPr>
          <a:r>
            <a:rPr lang="en-US" dirty="0"/>
            <a:t>Receive public comment on a course  of action (e.g. a plan or bylaw update)</a:t>
          </a:r>
        </a:p>
      </dgm:t>
    </dgm:pt>
    <dgm:pt modelId="{0B7F3B39-A076-48CB-B1D4-75490F1535D0}" type="parTrans" cxnId="{E758B7A2-6C71-49EC-A9AB-53F31FF253E9}">
      <dgm:prSet/>
      <dgm:spPr/>
      <dgm:t>
        <a:bodyPr/>
        <a:lstStyle/>
        <a:p>
          <a:endParaRPr lang="en-US"/>
        </a:p>
      </dgm:t>
    </dgm:pt>
    <dgm:pt modelId="{875C431D-1BFA-4323-838E-7FC36F22DBF6}" type="sibTrans" cxnId="{E758B7A2-6C71-49EC-A9AB-53F31FF253E9}">
      <dgm:prSet/>
      <dgm:spPr/>
      <dgm:t>
        <a:bodyPr/>
        <a:lstStyle/>
        <a:p>
          <a:endParaRPr lang="en-US"/>
        </a:p>
      </dgm:t>
    </dgm:pt>
    <dgm:pt modelId="{17AF2D1A-3537-413C-9048-739F227F3D68}">
      <dgm:prSet phldrT="[Text]" custT="1"/>
      <dgm:spPr/>
      <dgm:t>
        <a:bodyPr/>
        <a:lstStyle/>
        <a:p>
          <a:r>
            <a:rPr lang="en-US" sz="2000" b="1" dirty="0"/>
            <a:t>Quasi-judicial Hearings</a:t>
          </a:r>
        </a:p>
      </dgm:t>
    </dgm:pt>
    <dgm:pt modelId="{0E1E4C59-64FD-4070-85F3-5DC8C3984A37}" type="parTrans" cxnId="{7BDC53DC-84E4-4F73-BC4F-2501340D9A44}">
      <dgm:prSet/>
      <dgm:spPr/>
      <dgm:t>
        <a:bodyPr/>
        <a:lstStyle/>
        <a:p>
          <a:endParaRPr lang="en-US"/>
        </a:p>
      </dgm:t>
    </dgm:pt>
    <dgm:pt modelId="{7786571A-88F6-4A18-8480-4C14C8D8C420}" type="sibTrans" cxnId="{7BDC53DC-84E4-4F73-BC4F-2501340D9A44}">
      <dgm:prSet/>
      <dgm:spPr/>
      <dgm:t>
        <a:bodyPr/>
        <a:lstStyle/>
        <a:p>
          <a:endParaRPr lang="en-US"/>
        </a:p>
      </dgm:t>
    </dgm:pt>
    <dgm:pt modelId="{CD9AB5C1-06BF-4949-9DE9-11E6676A4452}">
      <dgm:prSet phldrT="[Text]"/>
      <dgm:spPr/>
      <dgm:t>
        <a:bodyPr/>
        <a:lstStyle/>
        <a:p>
          <a:pPr>
            <a:lnSpc>
              <a:spcPct val="100000"/>
            </a:lnSpc>
            <a:spcAft>
              <a:spcPts val="0"/>
            </a:spcAft>
          </a:pPr>
          <a:r>
            <a:rPr lang="en-US" dirty="0"/>
            <a:t>Hear from parties seeking board approval</a:t>
          </a:r>
        </a:p>
      </dgm:t>
    </dgm:pt>
    <dgm:pt modelId="{752BA9E1-DD92-4FEB-B61A-165350B074E2}" type="parTrans" cxnId="{D27D2744-F538-4954-A7D1-88C35B6A0B71}">
      <dgm:prSet/>
      <dgm:spPr/>
      <dgm:t>
        <a:bodyPr/>
        <a:lstStyle/>
        <a:p>
          <a:endParaRPr lang="en-US"/>
        </a:p>
      </dgm:t>
    </dgm:pt>
    <dgm:pt modelId="{49D585E9-3825-4EA4-AC6C-579F02B29926}" type="sibTrans" cxnId="{D27D2744-F538-4954-A7D1-88C35B6A0B71}">
      <dgm:prSet/>
      <dgm:spPr/>
      <dgm:t>
        <a:bodyPr/>
        <a:lstStyle/>
        <a:p>
          <a:endParaRPr lang="en-US"/>
        </a:p>
      </dgm:t>
    </dgm:pt>
    <dgm:pt modelId="{A4FCD07D-5813-4664-870C-BFCF6C7350CE}">
      <dgm:prSet phldrT="[Text]"/>
      <dgm:spPr/>
      <dgm:t>
        <a:bodyPr/>
        <a:lstStyle/>
        <a:p>
          <a:pPr>
            <a:lnSpc>
              <a:spcPct val="100000"/>
            </a:lnSpc>
            <a:spcAft>
              <a:spcPts val="0"/>
            </a:spcAft>
          </a:pPr>
          <a:endParaRPr lang="en-US" dirty="0"/>
        </a:p>
      </dgm:t>
    </dgm:pt>
    <dgm:pt modelId="{EB9F74DA-9967-4019-9E92-EF55E8E0A356}" type="parTrans" cxnId="{F55DD86C-7140-44F7-A883-52FA84A927F8}">
      <dgm:prSet/>
      <dgm:spPr/>
      <dgm:t>
        <a:bodyPr/>
        <a:lstStyle/>
        <a:p>
          <a:endParaRPr lang="en-US"/>
        </a:p>
      </dgm:t>
    </dgm:pt>
    <dgm:pt modelId="{87FCA45D-DBD7-43E9-B097-752BBA80F816}" type="sibTrans" cxnId="{F55DD86C-7140-44F7-A883-52FA84A927F8}">
      <dgm:prSet/>
      <dgm:spPr/>
      <dgm:t>
        <a:bodyPr/>
        <a:lstStyle/>
        <a:p>
          <a:endParaRPr lang="en-US"/>
        </a:p>
      </dgm:t>
    </dgm:pt>
    <dgm:pt modelId="{F64CF2C6-180A-48F8-A7CB-6BC0D1194C0B}">
      <dgm:prSet phldrT="[Text]"/>
      <dgm:spPr/>
      <dgm:t>
        <a:bodyPr/>
        <a:lstStyle/>
        <a:p>
          <a:pPr>
            <a:lnSpc>
              <a:spcPct val="100000"/>
            </a:lnSpc>
            <a:spcAft>
              <a:spcPts val="0"/>
            </a:spcAft>
          </a:pPr>
          <a:endParaRPr lang="en-US" dirty="0"/>
        </a:p>
      </dgm:t>
    </dgm:pt>
    <dgm:pt modelId="{D42AECF8-69E7-40A8-AB8B-D1CC600E21A5}" type="parTrans" cxnId="{DF7F402D-CE9F-4FF4-8BC9-B267C7D15520}">
      <dgm:prSet/>
      <dgm:spPr/>
      <dgm:t>
        <a:bodyPr/>
        <a:lstStyle/>
        <a:p>
          <a:endParaRPr lang="en-US"/>
        </a:p>
      </dgm:t>
    </dgm:pt>
    <dgm:pt modelId="{7B04481B-16BA-4696-93C3-DC6E3D4A05EE}" type="sibTrans" cxnId="{DF7F402D-CE9F-4FF4-8BC9-B267C7D15520}">
      <dgm:prSet/>
      <dgm:spPr/>
      <dgm:t>
        <a:bodyPr/>
        <a:lstStyle/>
        <a:p>
          <a:endParaRPr lang="en-US"/>
        </a:p>
      </dgm:t>
    </dgm:pt>
    <dgm:pt modelId="{DF16FDD9-8C6F-4416-95D7-CFBA93FE5099}">
      <dgm:prSet phldrT="[Text]"/>
      <dgm:spPr/>
      <dgm:t>
        <a:bodyPr/>
        <a:lstStyle/>
        <a:p>
          <a:pPr>
            <a:lnSpc>
              <a:spcPct val="100000"/>
            </a:lnSpc>
            <a:spcAft>
              <a:spcPts val="0"/>
            </a:spcAft>
          </a:pPr>
          <a:endParaRPr lang="en-US" dirty="0"/>
        </a:p>
      </dgm:t>
    </dgm:pt>
    <dgm:pt modelId="{C98E51DC-30FD-4320-918D-EBC86483D5A8}" type="parTrans" cxnId="{1EA82611-DD5B-4CAF-9291-AF785E7B3751}">
      <dgm:prSet/>
      <dgm:spPr/>
      <dgm:t>
        <a:bodyPr/>
        <a:lstStyle/>
        <a:p>
          <a:endParaRPr lang="en-US"/>
        </a:p>
      </dgm:t>
    </dgm:pt>
    <dgm:pt modelId="{63C93C12-A68C-4F49-ACB1-C1B176C6EA8E}" type="sibTrans" cxnId="{1EA82611-DD5B-4CAF-9291-AF785E7B3751}">
      <dgm:prSet/>
      <dgm:spPr/>
      <dgm:t>
        <a:bodyPr/>
        <a:lstStyle/>
        <a:p>
          <a:endParaRPr lang="en-US"/>
        </a:p>
      </dgm:t>
    </dgm:pt>
    <dgm:pt modelId="{ACECE001-3E3B-4F20-970F-013BDDDBBC85}">
      <dgm:prSet phldrT="[Text]"/>
      <dgm:spPr/>
      <dgm:t>
        <a:bodyPr/>
        <a:lstStyle/>
        <a:p>
          <a:pPr>
            <a:lnSpc>
              <a:spcPct val="100000"/>
            </a:lnSpc>
            <a:spcAft>
              <a:spcPts val="0"/>
            </a:spcAft>
          </a:pPr>
          <a:endParaRPr lang="en-US" dirty="0"/>
        </a:p>
      </dgm:t>
    </dgm:pt>
    <dgm:pt modelId="{A8B0F44C-B31E-40B0-A4C5-19CD72A9128C}" type="parTrans" cxnId="{E00DC2C9-C24C-47B7-9FCD-C322F041B7DD}">
      <dgm:prSet/>
      <dgm:spPr/>
      <dgm:t>
        <a:bodyPr/>
        <a:lstStyle/>
        <a:p>
          <a:endParaRPr lang="en-US"/>
        </a:p>
      </dgm:t>
    </dgm:pt>
    <dgm:pt modelId="{FC8DFB89-97E7-4D6C-AF32-EF5148E1D249}" type="sibTrans" cxnId="{E00DC2C9-C24C-47B7-9FCD-C322F041B7DD}">
      <dgm:prSet/>
      <dgm:spPr/>
      <dgm:t>
        <a:bodyPr/>
        <a:lstStyle/>
        <a:p>
          <a:endParaRPr lang="en-US"/>
        </a:p>
      </dgm:t>
    </dgm:pt>
    <dgm:pt modelId="{2A964C6B-DA0D-4008-B7A7-495E58D54D5B}">
      <dgm:prSet phldrT="[Text]"/>
      <dgm:spPr/>
      <dgm:t>
        <a:bodyPr/>
        <a:lstStyle/>
        <a:p>
          <a:pPr>
            <a:lnSpc>
              <a:spcPct val="100000"/>
            </a:lnSpc>
            <a:spcAft>
              <a:spcPts val="0"/>
            </a:spcAft>
          </a:pPr>
          <a:endParaRPr lang="en-US" dirty="0"/>
        </a:p>
      </dgm:t>
    </dgm:pt>
    <dgm:pt modelId="{5184F477-94CE-4D3C-9F53-50290BAA5B10}" type="parTrans" cxnId="{6AB14D72-89C5-4845-90FC-B69DA4EC1D38}">
      <dgm:prSet/>
      <dgm:spPr/>
      <dgm:t>
        <a:bodyPr/>
        <a:lstStyle/>
        <a:p>
          <a:endParaRPr lang="en-US"/>
        </a:p>
      </dgm:t>
    </dgm:pt>
    <dgm:pt modelId="{9D8DC583-A7F9-4382-AA7D-80DAE19B8F11}" type="sibTrans" cxnId="{6AB14D72-89C5-4845-90FC-B69DA4EC1D38}">
      <dgm:prSet/>
      <dgm:spPr/>
      <dgm:t>
        <a:bodyPr/>
        <a:lstStyle/>
        <a:p>
          <a:endParaRPr lang="en-US"/>
        </a:p>
      </dgm:t>
    </dgm:pt>
    <dgm:pt modelId="{38EA854D-CC53-42EB-8563-C99DC8340FC2}">
      <dgm:prSet phldrT="[Text]"/>
      <dgm:spPr/>
      <dgm:t>
        <a:bodyPr/>
        <a:lstStyle/>
        <a:p>
          <a:pPr>
            <a:lnSpc>
              <a:spcPct val="100000"/>
            </a:lnSpc>
            <a:spcAft>
              <a:spcPts val="0"/>
            </a:spcAft>
          </a:pPr>
          <a:r>
            <a:rPr lang="en-US" dirty="0"/>
            <a:t>Any board</a:t>
          </a:r>
        </a:p>
      </dgm:t>
    </dgm:pt>
    <dgm:pt modelId="{FC88CAC4-B5FA-4ADB-9E56-35B18BBB618C}" type="parTrans" cxnId="{2B709AB6-FFC5-4056-B5BE-1320D141A4EB}">
      <dgm:prSet/>
      <dgm:spPr/>
      <dgm:t>
        <a:bodyPr/>
        <a:lstStyle/>
        <a:p>
          <a:endParaRPr lang="en-US"/>
        </a:p>
      </dgm:t>
    </dgm:pt>
    <dgm:pt modelId="{EFEB947A-1939-403F-8858-D109C9FC5EAB}" type="sibTrans" cxnId="{2B709AB6-FFC5-4056-B5BE-1320D141A4EB}">
      <dgm:prSet/>
      <dgm:spPr/>
      <dgm:t>
        <a:bodyPr/>
        <a:lstStyle/>
        <a:p>
          <a:endParaRPr lang="en-US"/>
        </a:p>
      </dgm:t>
    </dgm:pt>
    <dgm:pt modelId="{0C5A1DF3-7578-4D2D-9906-A3D9EFB07E4F}">
      <dgm:prSet phldrT="[Text]"/>
      <dgm:spPr/>
      <dgm:t>
        <a:bodyPr/>
        <a:lstStyle/>
        <a:p>
          <a:pPr>
            <a:lnSpc>
              <a:spcPct val="100000"/>
            </a:lnSpc>
            <a:spcAft>
              <a:spcPts val="0"/>
            </a:spcAft>
          </a:pPr>
          <a:endParaRPr lang="en-US" dirty="0"/>
        </a:p>
      </dgm:t>
    </dgm:pt>
    <dgm:pt modelId="{44D61C75-138F-462A-B6CD-68D0156515E2}" type="parTrans" cxnId="{0919FACD-82A4-45D2-9E93-F49983E21157}">
      <dgm:prSet/>
      <dgm:spPr/>
      <dgm:t>
        <a:bodyPr/>
        <a:lstStyle/>
        <a:p>
          <a:endParaRPr lang="en-US"/>
        </a:p>
      </dgm:t>
    </dgm:pt>
    <dgm:pt modelId="{E8114633-EF01-4A23-B6CC-42F45BBFD6EF}" type="sibTrans" cxnId="{0919FACD-82A4-45D2-9E93-F49983E21157}">
      <dgm:prSet/>
      <dgm:spPr/>
      <dgm:t>
        <a:bodyPr/>
        <a:lstStyle/>
        <a:p>
          <a:endParaRPr lang="en-US"/>
        </a:p>
      </dgm:t>
    </dgm:pt>
    <dgm:pt modelId="{62684607-AADC-4573-90D5-5A2104E3CE06}">
      <dgm:prSet phldrT="[Text]"/>
      <dgm:spPr/>
      <dgm:t>
        <a:bodyPr/>
        <a:lstStyle/>
        <a:p>
          <a:pPr>
            <a:lnSpc>
              <a:spcPct val="100000"/>
            </a:lnSpc>
            <a:spcAft>
              <a:spcPts val="0"/>
            </a:spcAft>
          </a:pPr>
          <a:endParaRPr lang="en-US" dirty="0"/>
        </a:p>
      </dgm:t>
    </dgm:pt>
    <dgm:pt modelId="{BC1A5762-A24F-4B76-8B64-86189606A7FF}" type="parTrans" cxnId="{063711C7-64DC-419A-995D-B38764FEE51E}">
      <dgm:prSet/>
      <dgm:spPr/>
      <dgm:t>
        <a:bodyPr/>
        <a:lstStyle/>
        <a:p>
          <a:endParaRPr lang="en-US"/>
        </a:p>
      </dgm:t>
    </dgm:pt>
    <dgm:pt modelId="{67FDE35D-7A6D-4884-B552-A99FF51A33A3}" type="sibTrans" cxnId="{063711C7-64DC-419A-995D-B38764FEE51E}">
      <dgm:prSet/>
      <dgm:spPr/>
      <dgm:t>
        <a:bodyPr/>
        <a:lstStyle/>
        <a:p>
          <a:endParaRPr lang="en-US"/>
        </a:p>
      </dgm:t>
    </dgm:pt>
    <dgm:pt modelId="{DE87CDFC-8781-49A3-AF0A-EABE66080C92}">
      <dgm:prSet phldrT="[Text]"/>
      <dgm:spPr/>
      <dgm:t>
        <a:bodyPr/>
        <a:lstStyle/>
        <a:p>
          <a:pPr>
            <a:lnSpc>
              <a:spcPct val="100000"/>
            </a:lnSpc>
            <a:spcAft>
              <a:spcPts val="0"/>
            </a:spcAft>
          </a:pPr>
          <a:endParaRPr lang="en-US" dirty="0"/>
        </a:p>
      </dgm:t>
    </dgm:pt>
    <dgm:pt modelId="{0FD59E0C-04EB-41ED-8DE9-0CD72EB373E7}" type="parTrans" cxnId="{0A4CB352-432E-4DAB-9953-EBA2AB16DA69}">
      <dgm:prSet/>
      <dgm:spPr/>
      <dgm:t>
        <a:bodyPr/>
        <a:lstStyle/>
        <a:p>
          <a:endParaRPr lang="en-US"/>
        </a:p>
      </dgm:t>
    </dgm:pt>
    <dgm:pt modelId="{D6105CD1-8BC8-4EBE-B6BC-C8ED175B3475}" type="sibTrans" cxnId="{0A4CB352-432E-4DAB-9953-EBA2AB16DA69}">
      <dgm:prSet/>
      <dgm:spPr/>
      <dgm:t>
        <a:bodyPr/>
        <a:lstStyle/>
        <a:p>
          <a:endParaRPr lang="en-US"/>
        </a:p>
      </dgm:t>
    </dgm:pt>
    <dgm:pt modelId="{B723977F-EF56-4A1E-85AA-668721929374}">
      <dgm:prSet phldrT="[Text]"/>
      <dgm:spPr/>
      <dgm:t>
        <a:bodyPr/>
        <a:lstStyle/>
        <a:p>
          <a:pPr>
            <a:lnSpc>
              <a:spcPct val="100000"/>
            </a:lnSpc>
            <a:spcAft>
              <a:spcPts val="0"/>
            </a:spcAft>
          </a:pPr>
          <a:r>
            <a:rPr lang="en-US" dirty="0"/>
            <a:t>All Public Bodies</a:t>
          </a:r>
        </a:p>
      </dgm:t>
    </dgm:pt>
    <dgm:pt modelId="{37B3C0DC-EC7E-4888-AF5A-6DD101D8057E}" type="parTrans" cxnId="{FBC40AAD-93E6-4B67-8B9B-9DE680DD94C9}">
      <dgm:prSet/>
      <dgm:spPr/>
      <dgm:t>
        <a:bodyPr/>
        <a:lstStyle/>
        <a:p>
          <a:endParaRPr lang="en-US"/>
        </a:p>
      </dgm:t>
    </dgm:pt>
    <dgm:pt modelId="{2A927E36-E96C-424D-BAD9-5D69717BD756}" type="sibTrans" cxnId="{FBC40AAD-93E6-4B67-8B9B-9DE680DD94C9}">
      <dgm:prSet/>
      <dgm:spPr/>
      <dgm:t>
        <a:bodyPr/>
        <a:lstStyle/>
        <a:p>
          <a:endParaRPr lang="en-US"/>
        </a:p>
      </dgm:t>
    </dgm:pt>
    <dgm:pt modelId="{E6B9E56E-B1BA-459D-A36F-F3C0F7F57789}">
      <dgm:prSet phldrT="[Text]"/>
      <dgm:spPr/>
      <dgm:t>
        <a:bodyPr/>
        <a:lstStyle/>
        <a:p>
          <a:pPr>
            <a:lnSpc>
              <a:spcPct val="100000"/>
            </a:lnSpc>
            <a:spcAft>
              <a:spcPts val="0"/>
            </a:spcAft>
          </a:pPr>
          <a:endParaRPr lang="en-US" dirty="0"/>
        </a:p>
      </dgm:t>
    </dgm:pt>
    <dgm:pt modelId="{7064DFE1-C229-4584-924A-9E3E10A5EF1B}" type="parTrans" cxnId="{42613FDE-06C3-43C5-9A49-9CD3A99A9AFE}">
      <dgm:prSet/>
      <dgm:spPr/>
      <dgm:t>
        <a:bodyPr/>
        <a:lstStyle/>
        <a:p>
          <a:endParaRPr lang="en-US"/>
        </a:p>
      </dgm:t>
    </dgm:pt>
    <dgm:pt modelId="{39EC9E27-5A6C-4717-99E9-9F711A87D320}" type="sibTrans" cxnId="{42613FDE-06C3-43C5-9A49-9CD3A99A9AFE}">
      <dgm:prSet/>
      <dgm:spPr/>
      <dgm:t>
        <a:bodyPr/>
        <a:lstStyle/>
        <a:p>
          <a:endParaRPr lang="en-US"/>
        </a:p>
      </dgm:t>
    </dgm:pt>
    <dgm:pt modelId="{09B25F22-03D8-4199-BD4C-396B64775AA6}">
      <dgm:prSet phldrT="[Text]"/>
      <dgm:spPr/>
      <dgm:t>
        <a:bodyPr/>
        <a:lstStyle/>
        <a:p>
          <a:pPr>
            <a:lnSpc>
              <a:spcPct val="100000"/>
            </a:lnSpc>
            <a:spcAft>
              <a:spcPts val="0"/>
            </a:spcAft>
          </a:pPr>
          <a:r>
            <a:rPr lang="en-US" dirty="0"/>
            <a:t>Generally legislative</a:t>
          </a:r>
        </a:p>
      </dgm:t>
    </dgm:pt>
    <dgm:pt modelId="{C3DC4B09-943D-424F-A038-CFFDF505BBCD}" type="parTrans" cxnId="{CC82FFB5-6349-4BAC-9791-43318F71C9D9}">
      <dgm:prSet/>
      <dgm:spPr/>
      <dgm:t>
        <a:bodyPr/>
        <a:lstStyle/>
        <a:p>
          <a:endParaRPr lang="en-US"/>
        </a:p>
      </dgm:t>
    </dgm:pt>
    <dgm:pt modelId="{821F521E-15B0-4329-8C0E-D2E27705FADF}" type="sibTrans" cxnId="{CC82FFB5-6349-4BAC-9791-43318F71C9D9}">
      <dgm:prSet/>
      <dgm:spPr/>
      <dgm:t>
        <a:bodyPr/>
        <a:lstStyle/>
        <a:p>
          <a:endParaRPr lang="en-US"/>
        </a:p>
      </dgm:t>
    </dgm:pt>
    <dgm:pt modelId="{B5F04D51-1D7D-4B1F-A207-A20638E9B3E1}">
      <dgm:prSet phldrT="[Text]"/>
      <dgm:spPr/>
      <dgm:t>
        <a:bodyPr/>
        <a:lstStyle/>
        <a:p>
          <a:pPr>
            <a:lnSpc>
              <a:spcPct val="100000"/>
            </a:lnSpc>
            <a:spcAft>
              <a:spcPts val="0"/>
            </a:spcAft>
          </a:pPr>
          <a:endParaRPr lang="en-US" dirty="0"/>
        </a:p>
      </dgm:t>
    </dgm:pt>
    <dgm:pt modelId="{C25D2089-E113-4FA0-A2C2-9467FD851C31}" type="parTrans" cxnId="{62E32740-E60A-44F4-96BC-94FC651DEE3B}">
      <dgm:prSet/>
      <dgm:spPr/>
      <dgm:t>
        <a:bodyPr/>
        <a:lstStyle/>
        <a:p>
          <a:endParaRPr lang="en-US"/>
        </a:p>
      </dgm:t>
    </dgm:pt>
    <dgm:pt modelId="{B62E5A1F-57BF-4772-831E-D3B8FB4A4EBD}" type="sibTrans" cxnId="{62E32740-E60A-44F4-96BC-94FC651DEE3B}">
      <dgm:prSet/>
      <dgm:spPr/>
      <dgm:t>
        <a:bodyPr/>
        <a:lstStyle/>
        <a:p>
          <a:endParaRPr lang="en-US"/>
        </a:p>
      </dgm:t>
    </dgm:pt>
    <dgm:pt modelId="{C98D734E-F378-40FF-A6D7-1E0E60C5BD63}">
      <dgm:prSet phldrT="[Text]"/>
      <dgm:spPr/>
      <dgm:t>
        <a:bodyPr/>
        <a:lstStyle/>
        <a:p>
          <a:pPr>
            <a:lnSpc>
              <a:spcPct val="100000"/>
            </a:lnSpc>
            <a:spcAft>
              <a:spcPts val="0"/>
            </a:spcAft>
          </a:pPr>
          <a:r>
            <a:rPr lang="en-US" dirty="0"/>
            <a:t>The Planning Commission</a:t>
          </a:r>
        </a:p>
      </dgm:t>
    </dgm:pt>
    <dgm:pt modelId="{2BFE48AE-BF22-49C0-95A2-0EE7AB33B219}" type="parTrans" cxnId="{AD268926-A80A-4A53-8818-5BE3A15AF649}">
      <dgm:prSet/>
      <dgm:spPr/>
      <dgm:t>
        <a:bodyPr/>
        <a:lstStyle/>
        <a:p>
          <a:endParaRPr lang="en-US"/>
        </a:p>
      </dgm:t>
    </dgm:pt>
    <dgm:pt modelId="{6BD7B1A8-81BB-4C6D-B8EC-9BE4BC152B49}" type="sibTrans" cxnId="{AD268926-A80A-4A53-8818-5BE3A15AF649}">
      <dgm:prSet/>
      <dgm:spPr/>
      <dgm:t>
        <a:bodyPr/>
        <a:lstStyle/>
        <a:p>
          <a:endParaRPr lang="en-US"/>
        </a:p>
      </dgm:t>
    </dgm:pt>
    <dgm:pt modelId="{74AAD72C-4610-4F8C-803F-995D35594690}">
      <dgm:prSet phldrT="[Text]"/>
      <dgm:spPr/>
      <dgm:t>
        <a:bodyPr/>
        <a:lstStyle/>
        <a:p>
          <a:pPr>
            <a:lnSpc>
              <a:spcPct val="100000"/>
            </a:lnSpc>
            <a:spcAft>
              <a:spcPts val="0"/>
            </a:spcAft>
          </a:pPr>
          <a:endParaRPr lang="en-US" dirty="0"/>
        </a:p>
      </dgm:t>
    </dgm:pt>
    <dgm:pt modelId="{724C1C8A-87D9-4AD8-9EAD-909BF1D3E007}" type="parTrans" cxnId="{C7AA5354-321A-473D-A392-F7BFC67614D2}">
      <dgm:prSet/>
      <dgm:spPr/>
      <dgm:t>
        <a:bodyPr/>
        <a:lstStyle/>
        <a:p>
          <a:endParaRPr lang="en-US"/>
        </a:p>
      </dgm:t>
    </dgm:pt>
    <dgm:pt modelId="{8123C9B3-0FD2-4823-B5D2-382A2CC2630D}" type="sibTrans" cxnId="{C7AA5354-321A-473D-A392-F7BFC67614D2}">
      <dgm:prSet/>
      <dgm:spPr/>
      <dgm:t>
        <a:bodyPr/>
        <a:lstStyle/>
        <a:p>
          <a:endParaRPr lang="en-US"/>
        </a:p>
      </dgm:t>
    </dgm:pt>
    <dgm:pt modelId="{C9801C56-53CF-450E-AB11-5BFA7E586D12}">
      <dgm:prSet phldrT="[Text]"/>
      <dgm:spPr/>
      <dgm:t>
        <a:bodyPr/>
        <a:lstStyle/>
        <a:p>
          <a:pPr>
            <a:lnSpc>
              <a:spcPct val="100000"/>
            </a:lnSpc>
            <a:spcAft>
              <a:spcPts val="0"/>
            </a:spcAft>
          </a:pPr>
          <a:r>
            <a:rPr lang="en-US" dirty="0" err="1"/>
            <a:t>Selectboard</a:t>
          </a:r>
          <a:endParaRPr lang="en-US" dirty="0"/>
        </a:p>
      </dgm:t>
    </dgm:pt>
    <dgm:pt modelId="{7BBF143A-6575-4506-95F6-C86727755040}" type="parTrans" cxnId="{0632ACE0-E44A-4741-BCCD-D769BB095FD0}">
      <dgm:prSet/>
      <dgm:spPr/>
      <dgm:t>
        <a:bodyPr/>
        <a:lstStyle/>
        <a:p>
          <a:endParaRPr lang="en-US"/>
        </a:p>
      </dgm:t>
    </dgm:pt>
    <dgm:pt modelId="{09CA5DAA-B252-4C61-97D9-F2663F4EFE76}" type="sibTrans" cxnId="{0632ACE0-E44A-4741-BCCD-D769BB095FD0}">
      <dgm:prSet/>
      <dgm:spPr/>
      <dgm:t>
        <a:bodyPr/>
        <a:lstStyle/>
        <a:p>
          <a:endParaRPr lang="en-US"/>
        </a:p>
      </dgm:t>
    </dgm:pt>
    <dgm:pt modelId="{05F7260F-2E53-469B-A7ED-C221CDD3FBC3}">
      <dgm:prSet phldrT="[Text]"/>
      <dgm:spPr/>
      <dgm:t>
        <a:bodyPr/>
        <a:lstStyle/>
        <a:p>
          <a:pPr>
            <a:lnSpc>
              <a:spcPct val="100000"/>
            </a:lnSpc>
            <a:spcAft>
              <a:spcPts val="0"/>
            </a:spcAft>
          </a:pPr>
          <a:endParaRPr lang="en-US" dirty="0"/>
        </a:p>
      </dgm:t>
    </dgm:pt>
    <dgm:pt modelId="{7CD75EC6-A877-42CC-9A19-93D5DE458586}" type="parTrans" cxnId="{3630DB34-7BFA-404D-90E2-F32796E1250F}">
      <dgm:prSet/>
      <dgm:spPr/>
      <dgm:t>
        <a:bodyPr/>
        <a:lstStyle/>
        <a:p>
          <a:endParaRPr lang="en-US"/>
        </a:p>
      </dgm:t>
    </dgm:pt>
    <dgm:pt modelId="{DEA66849-0A09-422C-ABDF-37B8ED6847F2}" type="sibTrans" cxnId="{3630DB34-7BFA-404D-90E2-F32796E1250F}">
      <dgm:prSet/>
      <dgm:spPr/>
      <dgm:t>
        <a:bodyPr/>
        <a:lstStyle/>
        <a:p>
          <a:endParaRPr lang="en-US"/>
        </a:p>
      </dgm:t>
    </dgm:pt>
    <dgm:pt modelId="{E5E76184-736E-423B-914D-728D9135672C}">
      <dgm:prSet phldrT="[Text]"/>
      <dgm:spPr/>
      <dgm:t>
        <a:bodyPr/>
        <a:lstStyle/>
        <a:p>
          <a:pPr>
            <a:lnSpc>
              <a:spcPct val="100000"/>
            </a:lnSpc>
            <a:spcAft>
              <a:spcPts val="0"/>
            </a:spcAft>
          </a:pPr>
          <a:r>
            <a:rPr lang="en-US" dirty="0"/>
            <a:t>Boards that review proposed development</a:t>
          </a:r>
        </a:p>
      </dgm:t>
    </dgm:pt>
    <dgm:pt modelId="{8C3E2047-653D-4807-BB09-33388EC8FD2B}" type="parTrans" cxnId="{55115962-5ACC-4E1C-A154-B987841AD127}">
      <dgm:prSet/>
      <dgm:spPr/>
    </dgm:pt>
    <dgm:pt modelId="{DED3B8E1-5C08-4F7D-AA07-916D7D51F6D6}" type="sibTrans" cxnId="{55115962-5ACC-4E1C-A154-B987841AD127}">
      <dgm:prSet/>
      <dgm:spPr/>
    </dgm:pt>
    <dgm:pt modelId="{582ED5CC-ADAA-40EA-B897-AF93CEA3E36B}" type="pres">
      <dgm:prSet presAssocID="{330E868A-D85B-4F91-B452-BD26A8859C51}" presName="Name0" presStyleCnt="0">
        <dgm:presLayoutVars>
          <dgm:dir/>
          <dgm:animLvl val="lvl"/>
          <dgm:resizeHandles val="exact"/>
        </dgm:presLayoutVars>
      </dgm:prSet>
      <dgm:spPr/>
    </dgm:pt>
    <dgm:pt modelId="{A01051D2-3192-40A3-83E3-E9BD138C0880}" type="pres">
      <dgm:prSet presAssocID="{928BC27F-E790-4DE5-AD17-7A213E9D1013}" presName="composite" presStyleCnt="0"/>
      <dgm:spPr/>
    </dgm:pt>
    <dgm:pt modelId="{E8C04530-C8D5-40E2-A41B-3AA9F13165A2}" type="pres">
      <dgm:prSet presAssocID="{928BC27F-E790-4DE5-AD17-7A213E9D1013}" presName="parTx" presStyleLbl="alignNode1" presStyleIdx="0" presStyleCnt="3" custScaleY="143862" custLinFactNeighborY="-35211">
        <dgm:presLayoutVars>
          <dgm:chMax val="0"/>
          <dgm:chPref val="0"/>
          <dgm:bulletEnabled val="1"/>
        </dgm:presLayoutVars>
      </dgm:prSet>
      <dgm:spPr/>
    </dgm:pt>
    <dgm:pt modelId="{73E52B8E-7690-4B0F-80F6-17F0DD78B0E8}" type="pres">
      <dgm:prSet presAssocID="{928BC27F-E790-4DE5-AD17-7A213E9D1013}" presName="desTx" presStyleLbl="alignAccFollowNode1" presStyleIdx="0" presStyleCnt="3" custLinFactNeighborY="5653">
        <dgm:presLayoutVars>
          <dgm:bulletEnabled val="1"/>
        </dgm:presLayoutVars>
      </dgm:prSet>
      <dgm:spPr/>
    </dgm:pt>
    <dgm:pt modelId="{5B46FB4D-B24B-4F3C-A901-2E74EF80D1DD}" type="pres">
      <dgm:prSet presAssocID="{C477EDD3-24E6-4162-937A-C8DBF6876342}" presName="space" presStyleCnt="0"/>
      <dgm:spPr/>
    </dgm:pt>
    <dgm:pt modelId="{030B519C-E36F-49F0-BEB0-E5DA4E9578D7}" type="pres">
      <dgm:prSet presAssocID="{7B81637C-F9DF-44BA-A0FB-8B151A5E1111}" presName="composite" presStyleCnt="0"/>
      <dgm:spPr/>
    </dgm:pt>
    <dgm:pt modelId="{6BEE6859-1DB3-4914-8378-5F5B46C0314A}" type="pres">
      <dgm:prSet presAssocID="{7B81637C-F9DF-44BA-A0FB-8B151A5E1111}" presName="parTx" presStyleLbl="alignNode1" presStyleIdx="1" presStyleCnt="3" custScaleY="143862" custLinFactNeighborY="-35211">
        <dgm:presLayoutVars>
          <dgm:chMax val="0"/>
          <dgm:chPref val="0"/>
          <dgm:bulletEnabled val="1"/>
        </dgm:presLayoutVars>
      </dgm:prSet>
      <dgm:spPr/>
    </dgm:pt>
    <dgm:pt modelId="{042A520D-DDF5-4027-8A0D-349C5A58DB1B}" type="pres">
      <dgm:prSet presAssocID="{7B81637C-F9DF-44BA-A0FB-8B151A5E1111}" presName="desTx" presStyleLbl="alignAccFollowNode1" presStyleIdx="1" presStyleCnt="3" custLinFactNeighborY="5653">
        <dgm:presLayoutVars>
          <dgm:bulletEnabled val="1"/>
        </dgm:presLayoutVars>
      </dgm:prSet>
      <dgm:spPr/>
    </dgm:pt>
    <dgm:pt modelId="{90079630-4877-4A29-8D08-2F3E684EF8FC}" type="pres">
      <dgm:prSet presAssocID="{BB3CAF2E-9AA2-419F-8914-8FF21D968964}" presName="space" presStyleCnt="0"/>
      <dgm:spPr/>
    </dgm:pt>
    <dgm:pt modelId="{B087FD3D-3B16-4E42-B930-2189D873384A}" type="pres">
      <dgm:prSet presAssocID="{17AF2D1A-3537-413C-9048-739F227F3D68}" presName="composite" presStyleCnt="0"/>
      <dgm:spPr/>
    </dgm:pt>
    <dgm:pt modelId="{CBC489C3-9107-41FD-B27E-4736C7A74D40}" type="pres">
      <dgm:prSet presAssocID="{17AF2D1A-3537-413C-9048-739F227F3D68}" presName="parTx" presStyleLbl="alignNode1" presStyleIdx="2" presStyleCnt="3" custScaleY="143862" custLinFactNeighborY="-35211">
        <dgm:presLayoutVars>
          <dgm:chMax val="0"/>
          <dgm:chPref val="0"/>
          <dgm:bulletEnabled val="1"/>
        </dgm:presLayoutVars>
      </dgm:prSet>
      <dgm:spPr/>
    </dgm:pt>
    <dgm:pt modelId="{E6434AF3-5028-4204-8515-EC52509FFA31}" type="pres">
      <dgm:prSet presAssocID="{17AF2D1A-3537-413C-9048-739F227F3D68}" presName="desTx" presStyleLbl="alignAccFollowNode1" presStyleIdx="2" presStyleCnt="3" custLinFactNeighborY="5653">
        <dgm:presLayoutVars>
          <dgm:bulletEnabled val="1"/>
        </dgm:presLayoutVars>
      </dgm:prSet>
      <dgm:spPr/>
    </dgm:pt>
  </dgm:ptLst>
  <dgm:cxnLst>
    <dgm:cxn modelId="{8C087F00-6DBE-41C5-8762-027F9E88E48B}" type="presOf" srcId="{DF16FDD9-8C6F-4416-95D7-CFBA93FE5099}" destId="{73E52B8E-7690-4B0F-80F6-17F0DD78B0E8}" srcOrd="0" destOrd="7" presId="urn:microsoft.com/office/officeart/2005/8/layout/hList1"/>
    <dgm:cxn modelId="{3F652105-988C-43E0-946D-29B5202DE9D0}" type="presOf" srcId="{E5E76184-736E-423B-914D-728D9135672C}" destId="{E6434AF3-5028-4204-8515-EC52509FFA31}" srcOrd="0" destOrd="5" presId="urn:microsoft.com/office/officeart/2005/8/layout/hList1"/>
    <dgm:cxn modelId="{40C83708-7322-4E3A-AD39-54977A58B619}" type="presOf" srcId="{17AF2D1A-3537-413C-9048-739F227F3D68}" destId="{CBC489C3-9107-41FD-B27E-4736C7A74D40}" srcOrd="0" destOrd="0" presId="urn:microsoft.com/office/officeart/2005/8/layout/hList1"/>
    <dgm:cxn modelId="{9B9CBA09-2A8A-4625-99A8-F02673D57474}" type="presOf" srcId="{E6B9E56E-B1BA-459D-A36F-F3C0F7F57789}" destId="{73E52B8E-7690-4B0F-80F6-17F0DD78B0E8}" srcOrd="0" destOrd="3" presId="urn:microsoft.com/office/officeart/2005/8/layout/hList1"/>
    <dgm:cxn modelId="{2C60F309-6DDB-4FC4-AADE-B6C63BF761A4}" type="presOf" srcId="{09B25F22-03D8-4199-BD4C-396B64775AA6}" destId="{73E52B8E-7690-4B0F-80F6-17F0DD78B0E8}" srcOrd="0" destOrd="1" presId="urn:microsoft.com/office/officeart/2005/8/layout/hList1"/>
    <dgm:cxn modelId="{1EA82611-DD5B-4CAF-9291-AF785E7B3751}" srcId="{928BC27F-E790-4DE5-AD17-7A213E9D1013}" destId="{DF16FDD9-8C6F-4416-95D7-CFBA93FE5099}" srcOrd="7" destOrd="0" parTransId="{C98E51DC-30FD-4320-918D-EBC86483D5A8}" sibTransId="{63C93C12-A68C-4F49-ACB1-C1B176C6EA8E}"/>
    <dgm:cxn modelId="{3FD33B22-208A-42B6-A300-56E40DF77028}" type="presOf" srcId="{C98D734E-F378-40FF-A6D7-1E0E60C5BD63}" destId="{042A520D-DDF5-4027-8A0D-349C5A58DB1B}" srcOrd="0" destOrd="2" presId="urn:microsoft.com/office/officeart/2005/8/layout/hList1"/>
    <dgm:cxn modelId="{AD268926-A80A-4A53-8818-5BE3A15AF649}" srcId="{7B81637C-F9DF-44BA-A0FB-8B151A5E1111}" destId="{C98D734E-F378-40FF-A6D7-1E0E60C5BD63}" srcOrd="2" destOrd="0" parTransId="{2BFE48AE-BF22-49C0-95A2-0EE7AB33B219}" sibTransId="{6BD7B1A8-81BB-4C6D-B8EC-9BE4BC152B49}"/>
    <dgm:cxn modelId="{DF7F402D-CE9F-4FF4-8BC9-B267C7D15520}" srcId="{928BC27F-E790-4DE5-AD17-7A213E9D1013}" destId="{F64CF2C6-180A-48F8-A7CB-6BC0D1194C0B}" srcOrd="6" destOrd="0" parTransId="{D42AECF8-69E7-40A8-AB8B-D1CC600E21A5}" sibTransId="{7B04481B-16BA-4696-93C3-DC6E3D4A05EE}"/>
    <dgm:cxn modelId="{F6F26F2D-04C2-4304-96DE-763C0C868CDB}" type="presOf" srcId="{B5F04D51-1D7D-4B1F-A207-A20638E9B3E1}" destId="{73E52B8E-7690-4B0F-80F6-17F0DD78B0E8}" srcOrd="0" destOrd="4" presId="urn:microsoft.com/office/officeart/2005/8/layout/hList1"/>
    <dgm:cxn modelId="{3630DB34-7BFA-404D-90E2-F32796E1250F}" srcId="{7B81637C-F9DF-44BA-A0FB-8B151A5E1111}" destId="{05F7260F-2E53-469B-A7ED-C221CDD3FBC3}" srcOrd="1" destOrd="0" parTransId="{7CD75EC6-A877-42CC-9A19-93D5DE458586}" sibTransId="{DEA66849-0A09-422C-ABDF-37B8ED6847F2}"/>
    <dgm:cxn modelId="{A5AC183B-2175-4ADE-B261-84613C436693}" type="presOf" srcId="{330E868A-D85B-4F91-B452-BD26A8859C51}" destId="{582ED5CC-ADAA-40EA-B897-AF93CEA3E36B}" srcOrd="0" destOrd="0" presId="urn:microsoft.com/office/officeart/2005/8/layout/hList1"/>
    <dgm:cxn modelId="{774B233F-6FCA-4F80-A020-22ED91F3D52A}" type="presOf" srcId="{62684607-AADC-4573-90D5-5A2104E3CE06}" destId="{E6434AF3-5028-4204-8515-EC52509FFA31}" srcOrd="0" destOrd="1" presId="urn:microsoft.com/office/officeart/2005/8/layout/hList1"/>
    <dgm:cxn modelId="{4039DC3F-B135-422C-83B2-42AF4EF8A648}" srcId="{330E868A-D85B-4F91-B452-BD26A8859C51}" destId="{7B81637C-F9DF-44BA-A0FB-8B151A5E1111}" srcOrd="1" destOrd="0" parTransId="{D962A289-9230-44DC-A7AD-CE31ED17C756}" sibTransId="{BB3CAF2E-9AA2-419F-8914-8FF21D968964}"/>
    <dgm:cxn modelId="{62E32740-E60A-44F4-96BC-94FC651DEE3B}" srcId="{928BC27F-E790-4DE5-AD17-7A213E9D1013}" destId="{B5F04D51-1D7D-4B1F-A207-A20638E9B3E1}" srcOrd="4" destOrd="0" parTransId="{C25D2089-E113-4FA0-A2C2-9467FD851C31}" sibTransId="{B62E5A1F-57BF-4772-831E-D3B8FB4A4EBD}"/>
    <dgm:cxn modelId="{55115962-5ACC-4E1C-A154-B987841AD127}" srcId="{17AF2D1A-3537-413C-9048-739F227F3D68}" destId="{E5E76184-736E-423B-914D-728D9135672C}" srcOrd="5" destOrd="0" parTransId="{8C3E2047-653D-4807-BB09-33388EC8FD2B}" sibTransId="{DED3B8E1-5C08-4F7D-AA07-916D7D51F6D6}"/>
    <dgm:cxn modelId="{D27D2744-F538-4954-A7D1-88C35B6A0B71}" srcId="{17AF2D1A-3537-413C-9048-739F227F3D68}" destId="{CD9AB5C1-06BF-4949-9DE9-11E6676A4452}" srcOrd="0" destOrd="0" parTransId="{752BA9E1-DD92-4FEB-B61A-165350B074E2}" sibTransId="{49D585E9-3825-4EA4-AC6C-579F02B29926}"/>
    <dgm:cxn modelId="{B7EFB265-89EF-4147-9597-CEB068B9A3D2}" type="presOf" srcId="{7B81637C-F9DF-44BA-A0FB-8B151A5E1111}" destId="{6BEE6859-1DB3-4914-8378-5F5B46C0314A}" srcOrd="0" destOrd="0" presId="urn:microsoft.com/office/officeart/2005/8/layout/hList1"/>
    <dgm:cxn modelId="{2FA1E546-4E66-4EBD-9737-3E8B33A32CC6}" type="presOf" srcId="{B723977F-EF56-4A1E-85AA-668721929374}" destId="{73E52B8E-7690-4B0F-80F6-17F0DD78B0E8}" srcOrd="0" destOrd="5" presId="urn:microsoft.com/office/officeart/2005/8/layout/hList1"/>
    <dgm:cxn modelId="{700AA348-350A-4088-8353-5A0923A3CFE0}" type="presOf" srcId="{C9801C56-53CF-450E-AB11-5BFA7E586D12}" destId="{042A520D-DDF5-4027-8A0D-349C5A58DB1B}" srcOrd="0" destOrd="3" presId="urn:microsoft.com/office/officeart/2005/8/layout/hList1"/>
    <dgm:cxn modelId="{F55DD86C-7140-44F7-A883-52FA84A927F8}" srcId="{928BC27F-E790-4DE5-AD17-7A213E9D1013}" destId="{A4FCD07D-5813-4664-870C-BFCF6C7350CE}" srcOrd="10" destOrd="0" parTransId="{EB9F74DA-9967-4019-9E92-EF55E8E0A356}" sibTransId="{87FCA45D-DBD7-43E9-B097-752BBA80F816}"/>
    <dgm:cxn modelId="{954B864D-5230-4108-9F83-DEAE89334569}" type="presOf" srcId="{05F7260F-2E53-469B-A7ED-C221CDD3FBC3}" destId="{042A520D-DDF5-4027-8A0D-349C5A58DB1B}" srcOrd="0" destOrd="1" presId="urn:microsoft.com/office/officeart/2005/8/layout/hList1"/>
    <dgm:cxn modelId="{FE95734F-40EF-45A9-9B93-78B3A2FE6178}" type="presOf" srcId="{ACECE001-3E3B-4F20-970F-013BDDDBBC85}" destId="{73E52B8E-7690-4B0F-80F6-17F0DD78B0E8}" srcOrd="0" destOrd="8" presId="urn:microsoft.com/office/officeart/2005/8/layout/hList1"/>
    <dgm:cxn modelId="{166D2251-44A3-48FD-B0CF-6CAA45130BBC}" type="presOf" srcId="{928BC27F-E790-4DE5-AD17-7A213E9D1013}" destId="{E8C04530-C8D5-40E2-A41B-3AA9F13165A2}" srcOrd="0" destOrd="0" presId="urn:microsoft.com/office/officeart/2005/8/layout/hList1"/>
    <dgm:cxn modelId="{6AB14D72-89C5-4845-90FC-B69DA4EC1D38}" srcId="{928BC27F-E790-4DE5-AD17-7A213E9D1013}" destId="{2A964C6B-DA0D-4008-B7A7-495E58D54D5B}" srcOrd="9" destOrd="0" parTransId="{5184F477-94CE-4D3C-9F53-50290BAA5B10}" sibTransId="{9D8DC583-A7F9-4382-AA7D-80DAE19B8F11}"/>
    <dgm:cxn modelId="{0A4CB352-432E-4DAB-9953-EBA2AB16DA69}" srcId="{928BC27F-E790-4DE5-AD17-7A213E9D1013}" destId="{DE87CDFC-8781-49A3-AF0A-EABE66080C92}" srcOrd="2" destOrd="0" parTransId="{0FD59E0C-04EB-41ED-8DE9-0CD72EB373E7}" sibTransId="{D6105CD1-8BC8-4EBE-B6BC-C8ED175B3475}"/>
    <dgm:cxn modelId="{E1E9CE53-81BD-4F00-B02A-F9FAAF9A116E}" srcId="{928BC27F-E790-4DE5-AD17-7A213E9D1013}" destId="{FA1E091B-3DC8-48A3-B6A9-CE7EF0EDBEB4}" srcOrd="0" destOrd="0" parTransId="{C4D54ED0-7ADB-4ED7-8ACA-A55F99610CA2}" sibTransId="{5A1DD43D-F81D-4A8D-8BE7-154E296C882D}"/>
    <dgm:cxn modelId="{C7AA5354-321A-473D-A392-F7BFC67614D2}" srcId="{17AF2D1A-3537-413C-9048-739F227F3D68}" destId="{74AAD72C-4610-4F8C-803F-995D35594690}" srcOrd="3" destOrd="0" parTransId="{724C1C8A-87D9-4AD8-9EAD-909BF1D3E007}" sibTransId="{8123C9B3-0FD2-4823-B5D2-382A2CC2630D}"/>
    <dgm:cxn modelId="{8AC49D7A-DB36-4AA8-9CBE-4810B6F974CD}" type="presOf" srcId="{A4FCD07D-5813-4664-870C-BFCF6C7350CE}" destId="{73E52B8E-7690-4B0F-80F6-17F0DD78B0E8}" srcOrd="0" destOrd="10" presId="urn:microsoft.com/office/officeart/2005/8/layout/hList1"/>
    <dgm:cxn modelId="{1A8DD77D-5854-4931-B483-2B0281CD337F}" type="presOf" srcId="{D5B88301-8B49-4C0A-BD67-44828EA0FABF}" destId="{042A520D-DDF5-4027-8A0D-349C5A58DB1B}" srcOrd="0" destOrd="0" presId="urn:microsoft.com/office/officeart/2005/8/layout/hList1"/>
    <dgm:cxn modelId="{E758B7A2-6C71-49EC-A9AB-53F31FF253E9}" srcId="{7B81637C-F9DF-44BA-A0FB-8B151A5E1111}" destId="{D5B88301-8B49-4C0A-BD67-44828EA0FABF}" srcOrd="0" destOrd="0" parTransId="{0B7F3B39-A076-48CB-B1D4-75490F1535D0}" sibTransId="{875C431D-1BFA-4323-838E-7FC36F22DBF6}"/>
    <dgm:cxn modelId="{FBC40AAD-93E6-4B67-8B9B-9DE680DD94C9}" srcId="{928BC27F-E790-4DE5-AD17-7A213E9D1013}" destId="{B723977F-EF56-4A1E-85AA-668721929374}" srcOrd="5" destOrd="0" parTransId="{37B3C0DC-EC7E-4888-AF5A-6DD101D8057E}" sibTransId="{2A927E36-E96C-424D-BAD9-5D69717BD756}"/>
    <dgm:cxn modelId="{623D77AD-59E4-4C48-B1A9-0390280DE888}" type="presOf" srcId="{CD9AB5C1-06BF-4949-9DE9-11E6676A4452}" destId="{E6434AF3-5028-4204-8515-EC52509FFA31}" srcOrd="0" destOrd="0" presId="urn:microsoft.com/office/officeart/2005/8/layout/hList1"/>
    <dgm:cxn modelId="{CC82FFB5-6349-4BAC-9791-43318F71C9D9}" srcId="{928BC27F-E790-4DE5-AD17-7A213E9D1013}" destId="{09B25F22-03D8-4199-BD4C-396B64775AA6}" srcOrd="1" destOrd="0" parTransId="{C3DC4B09-943D-424F-A038-CFFDF505BBCD}" sibTransId="{821F521E-15B0-4329-8C0E-D2E27705FADF}"/>
    <dgm:cxn modelId="{2B709AB6-FFC5-4056-B5BE-1320D141A4EB}" srcId="{17AF2D1A-3537-413C-9048-739F227F3D68}" destId="{38EA854D-CC53-42EB-8563-C99DC8340FC2}" srcOrd="4" destOrd="0" parTransId="{FC88CAC4-B5FA-4ADB-9E56-35B18BBB618C}" sibTransId="{EFEB947A-1939-403F-8858-D109C9FC5EAB}"/>
    <dgm:cxn modelId="{BAC683BB-A42F-480E-93CC-F3D3C54A17F7}" type="presOf" srcId="{0C5A1DF3-7578-4D2D-9906-A3D9EFB07E4F}" destId="{E6434AF3-5028-4204-8515-EC52509FFA31}" srcOrd="0" destOrd="2" presId="urn:microsoft.com/office/officeart/2005/8/layout/hList1"/>
    <dgm:cxn modelId="{9B791EC0-4E14-4FED-8985-96C19F5FD328}" type="presOf" srcId="{FA1E091B-3DC8-48A3-B6A9-CE7EF0EDBEB4}" destId="{73E52B8E-7690-4B0F-80F6-17F0DD78B0E8}" srcOrd="0" destOrd="0" presId="urn:microsoft.com/office/officeart/2005/8/layout/hList1"/>
    <dgm:cxn modelId="{063711C7-64DC-419A-995D-B38764FEE51E}" srcId="{17AF2D1A-3537-413C-9048-739F227F3D68}" destId="{62684607-AADC-4573-90D5-5A2104E3CE06}" srcOrd="1" destOrd="0" parTransId="{BC1A5762-A24F-4B76-8B64-86189606A7FF}" sibTransId="{67FDE35D-7A6D-4884-B552-A99FF51A33A3}"/>
    <dgm:cxn modelId="{03B315C7-4A08-43A0-97B5-FA2400712824}" type="presOf" srcId="{2A964C6B-DA0D-4008-B7A7-495E58D54D5B}" destId="{73E52B8E-7690-4B0F-80F6-17F0DD78B0E8}" srcOrd="0" destOrd="9" presId="urn:microsoft.com/office/officeart/2005/8/layout/hList1"/>
    <dgm:cxn modelId="{F2BAFBC7-6DFA-422B-8B90-1D36344CCB36}" type="presOf" srcId="{DE87CDFC-8781-49A3-AF0A-EABE66080C92}" destId="{73E52B8E-7690-4B0F-80F6-17F0DD78B0E8}" srcOrd="0" destOrd="2" presId="urn:microsoft.com/office/officeart/2005/8/layout/hList1"/>
    <dgm:cxn modelId="{526D7CC8-1D68-4504-9F2D-B31FB91DE6E1}" type="presOf" srcId="{F64CF2C6-180A-48F8-A7CB-6BC0D1194C0B}" destId="{73E52B8E-7690-4B0F-80F6-17F0DD78B0E8}" srcOrd="0" destOrd="6" presId="urn:microsoft.com/office/officeart/2005/8/layout/hList1"/>
    <dgm:cxn modelId="{E00DC2C9-C24C-47B7-9FCD-C322F041B7DD}" srcId="{928BC27F-E790-4DE5-AD17-7A213E9D1013}" destId="{ACECE001-3E3B-4F20-970F-013BDDDBBC85}" srcOrd="8" destOrd="0" parTransId="{A8B0F44C-B31E-40B0-A4C5-19CD72A9128C}" sibTransId="{FC8DFB89-97E7-4D6C-AF32-EF5148E1D249}"/>
    <dgm:cxn modelId="{0919FACD-82A4-45D2-9E93-F49983E21157}" srcId="{17AF2D1A-3537-413C-9048-739F227F3D68}" destId="{0C5A1DF3-7578-4D2D-9906-A3D9EFB07E4F}" srcOrd="2" destOrd="0" parTransId="{44D61C75-138F-462A-B6CD-68D0156515E2}" sibTransId="{E8114633-EF01-4A23-B6CC-42F45BBFD6EF}"/>
    <dgm:cxn modelId="{7BDC53DC-84E4-4F73-BC4F-2501340D9A44}" srcId="{330E868A-D85B-4F91-B452-BD26A8859C51}" destId="{17AF2D1A-3537-413C-9048-739F227F3D68}" srcOrd="2" destOrd="0" parTransId="{0E1E4C59-64FD-4070-85F3-5DC8C3984A37}" sibTransId="{7786571A-88F6-4A18-8480-4C14C8D8C420}"/>
    <dgm:cxn modelId="{42613FDE-06C3-43C5-9A49-9CD3A99A9AFE}" srcId="{928BC27F-E790-4DE5-AD17-7A213E9D1013}" destId="{E6B9E56E-B1BA-459D-A36F-F3C0F7F57789}" srcOrd="3" destOrd="0" parTransId="{7064DFE1-C229-4584-924A-9E3E10A5EF1B}" sibTransId="{39EC9E27-5A6C-4717-99E9-9F711A87D320}"/>
    <dgm:cxn modelId="{0632ACE0-E44A-4741-BCCD-D769BB095FD0}" srcId="{7B81637C-F9DF-44BA-A0FB-8B151A5E1111}" destId="{C9801C56-53CF-450E-AB11-5BFA7E586D12}" srcOrd="3" destOrd="0" parTransId="{7BBF143A-6575-4506-95F6-C86727755040}" sibTransId="{09CA5DAA-B252-4C61-97D9-F2663F4EFE76}"/>
    <dgm:cxn modelId="{8D7F1AE4-68B0-4A0A-8528-E9632FB5A99A}" srcId="{330E868A-D85B-4F91-B452-BD26A8859C51}" destId="{928BC27F-E790-4DE5-AD17-7A213E9D1013}" srcOrd="0" destOrd="0" parTransId="{EF5EFA42-31ED-4CC7-ADF1-05F9DF6C5269}" sibTransId="{C477EDD3-24E6-4162-937A-C8DBF6876342}"/>
    <dgm:cxn modelId="{5DA7F8F7-79B6-4E76-BCE4-4748E1412D78}" type="presOf" srcId="{74AAD72C-4610-4F8C-803F-995D35594690}" destId="{E6434AF3-5028-4204-8515-EC52509FFA31}" srcOrd="0" destOrd="3" presId="urn:microsoft.com/office/officeart/2005/8/layout/hList1"/>
    <dgm:cxn modelId="{683F8BF8-D3F1-439D-B0F0-2DFC51D19654}" type="presOf" srcId="{38EA854D-CC53-42EB-8563-C99DC8340FC2}" destId="{E6434AF3-5028-4204-8515-EC52509FFA31}" srcOrd="0" destOrd="4" presId="urn:microsoft.com/office/officeart/2005/8/layout/hList1"/>
    <dgm:cxn modelId="{7084F7FC-2E16-45EB-8A27-2F4765237B71}" type="presParOf" srcId="{582ED5CC-ADAA-40EA-B897-AF93CEA3E36B}" destId="{A01051D2-3192-40A3-83E3-E9BD138C0880}" srcOrd="0" destOrd="0" presId="urn:microsoft.com/office/officeart/2005/8/layout/hList1"/>
    <dgm:cxn modelId="{FCE1DBCB-1814-4153-93ED-65B34ED30733}" type="presParOf" srcId="{A01051D2-3192-40A3-83E3-E9BD138C0880}" destId="{E8C04530-C8D5-40E2-A41B-3AA9F13165A2}" srcOrd="0" destOrd="0" presId="urn:microsoft.com/office/officeart/2005/8/layout/hList1"/>
    <dgm:cxn modelId="{5AE9DF9D-09B6-497F-9CB5-1E674C6BD180}" type="presParOf" srcId="{A01051D2-3192-40A3-83E3-E9BD138C0880}" destId="{73E52B8E-7690-4B0F-80F6-17F0DD78B0E8}" srcOrd="1" destOrd="0" presId="urn:microsoft.com/office/officeart/2005/8/layout/hList1"/>
    <dgm:cxn modelId="{DCC9D19D-84D3-45FC-8205-DC4148BD1579}" type="presParOf" srcId="{582ED5CC-ADAA-40EA-B897-AF93CEA3E36B}" destId="{5B46FB4D-B24B-4F3C-A901-2E74EF80D1DD}" srcOrd="1" destOrd="0" presId="urn:microsoft.com/office/officeart/2005/8/layout/hList1"/>
    <dgm:cxn modelId="{B27FCC2C-1933-4388-9F42-6479E11BEF35}" type="presParOf" srcId="{582ED5CC-ADAA-40EA-B897-AF93CEA3E36B}" destId="{030B519C-E36F-49F0-BEB0-E5DA4E9578D7}" srcOrd="2" destOrd="0" presId="urn:microsoft.com/office/officeart/2005/8/layout/hList1"/>
    <dgm:cxn modelId="{71729D0B-1A22-44C9-BD39-9297DE1CB577}" type="presParOf" srcId="{030B519C-E36F-49F0-BEB0-E5DA4E9578D7}" destId="{6BEE6859-1DB3-4914-8378-5F5B46C0314A}" srcOrd="0" destOrd="0" presId="urn:microsoft.com/office/officeart/2005/8/layout/hList1"/>
    <dgm:cxn modelId="{B68B6C7B-3710-47B7-A82A-62BFF302FBDE}" type="presParOf" srcId="{030B519C-E36F-49F0-BEB0-E5DA4E9578D7}" destId="{042A520D-DDF5-4027-8A0D-349C5A58DB1B}" srcOrd="1" destOrd="0" presId="urn:microsoft.com/office/officeart/2005/8/layout/hList1"/>
    <dgm:cxn modelId="{AD04EE09-EE72-4CCD-A32F-A30414342993}" type="presParOf" srcId="{582ED5CC-ADAA-40EA-B897-AF93CEA3E36B}" destId="{90079630-4877-4A29-8D08-2F3E684EF8FC}" srcOrd="3" destOrd="0" presId="urn:microsoft.com/office/officeart/2005/8/layout/hList1"/>
    <dgm:cxn modelId="{7B835AE9-D321-4197-9675-6CA4FF1C44F2}" type="presParOf" srcId="{582ED5CC-ADAA-40EA-B897-AF93CEA3E36B}" destId="{B087FD3D-3B16-4E42-B930-2189D873384A}" srcOrd="4" destOrd="0" presId="urn:microsoft.com/office/officeart/2005/8/layout/hList1"/>
    <dgm:cxn modelId="{A5BACACC-2856-43F1-8A4F-C2D1DC1643FB}" type="presParOf" srcId="{B087FD3D-3B16-4E42-B930-2189D873384A}" destId="{CBC489C3-9107-41FD-B27E-4736C7A74D40}" srcOrd="0" destOrd="0" presId="urn:microsoft.com/office/officeart/2005/8/layout/hList1"/>
    <dgm:cxn modelId="{444A2B06-480D-49C9-9D2B-13E4F8E932E7}" type="presParOf" srcId="{B087FD3D-3B16-4E42-B930-2189D873384A}" destId="{E6434AF3-5028-4204-8515-EC52509FFA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28EC8B-35DE-424E-A6CD-838331FF6B2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9189B95-7175-4516-B7FB-BC30E4B8FA0B}">
      <dgm:prSet phldrT="[Text]"/>
      <dgm:spPr/>
      <dgm:t>
        <a:bodyPr/>
        <a:lstStyle/>
        <a:p>
          <a:r>
            <a:rPr lang="en-US" dirty="0"/>
            <a:t>Meetings</a:t>
          </a:r>
        </a:p>
      </dgm:t>
    </dgm:pt>
    <dgm:pt modelId="{9000F100-00F1-4C56-92FE-33B2D35F5317}" type="parTrans" cxnId="{8021E261-4A33-46F6-AC0D-8B49AA3BEA47}">
      <dgm:prSet/>
      <dgm:spPr/>
      <dgm:t>
        <a:bodyPr/>
        <a:lstStyle/>
        <a:p>
          <a:endParaRPr lang="en-US"/>
        </a:p>
      </dgm:t>
    </dgm:pt>
    <dgm:pt modelId="{A2DD7BE8-1A09-4CC5-B3F4-91B9D7C75639}" type="sibTrans" cxnId="{8021E261-4A33-46F6-AC0D-8B49AA3BEA47}">
      <dgm:prSet/>
      <dgm:spPr/>
      <dgm:t>
        <a:bodyPr/>
        <a:lstStyle/>
        <a:p>
          <a:endParaRPr lang="en-US"/>
        </a:p>
      </dgm:t>
    </dgm:pt>
    <dgm:pt modelId="{C4F7108D-13AC-42C1-BC95-16AC3BA16D66}">
      <dgm:prSet phldrT="[Text]"/>
      <dgm:spPr/>
      <dgm:t>
        <a:bodyPr/>
        <a:lstStyle/>
        <a:p>
          <a:r>
            <a:rPr lang="en-US" dirty="0"/>
            <a:t>At least 48 hours*</a:t>
          </a:r>
        </a:p>
      </dgm:t>
    </dgm:pt>
    <dgm:pt modelId="{68C46B4D-1BB0-49C8-82BA-D0B7123A5F75}" type="parTrans" cxnId="{A95FC315-8B8A-4080-82D9-6A6967D64382}">
      <dgm:prSet/>
      <dgm:spPr/>
      <dgm:t>
        <a:bodyPr/>
        <a:lstStyle/>
        <a:p>
          <a:endParaRPr lang="en-US"/>
        </a:p>
      </dgm:t>
    </dgm:pt>
    <dgm:pt modelId="{A963C272-6FD2-4E8E-BF5D-A123C5C8B8D5}" type="sibTrans" cxnId="{A95FC315-8B8A-4080-82D9-6A6967D64382}">
      <dgm:prSet/>
      <dgm:spPr/>
      <dgm:t>
        <a:bodyPr/>
        <a:lstStyle/>
        <a:p>
          <a:endParaRPr lang="en-US"/>
        </a:p>
      </dgm:t>
    </dgm:pt>
    <dgm:pt modelId="{5C660594-B773-47D2-B4B9-E68D1878B077}">
      <dgm:prSet phldrT="[Text]"/>
      <dgm:spPr/>
      <dgm:t>
        <a:bodyPr/>
        <a:lstStyle/>
        <a:p>
          <a:r>
            <a:rPr lang="en-US" dirty="0"/>
            <a:t>Legislative Hearings</a:t>
          </a:r>
        </a:p>
      </dgm:t>
    </dgm:pt>
    <dgm:pt modelId="{54AEBDD2-7565-4CD0-BEC7-9E348FDD8C2A}" type="parTrans" cxnId="{3D2C6EE5-8576-4B6C-B3D6-0452CD4375A8}">
      <dgm:prSet/>
      <dgm:spPr/>
      <dgm:t>
        <a:bodyPr/>
        <a:lstStyle/>
        <a:p>
          <a:endParaRPr lang="en-US"/>
        </a:p>
      </dgm:t>
    </dgm:pt>
    <dgm:pt modelId="{4333FF63-DD9C-42CD-9090-15AE5327CB98}" type="sibTrans" cxnId="{3D2C6EE5-8576-4B6C-B3D6-0452CD4375A8}">
      <dgm:prSet/>
      <dgm:spPr/>
      <dgm:t>
        <a:bodyPr/>
        <a:lstStyle/>
        <a:p>
          <a:endParaRPr lang="en-US"/>
        </a:p>
      </dgm:t>
    </dgm:pt>
    <dgm:pt modelId="{1D80D156-F104-4299-80D6-8C9649EE4166}">
      <dgm:prSet phldrT="[Text]"/>
      <dgm:spPr/>
      <dgm:t>
        <a:bodyPr/>
        <a:lstStyle/>
        <a:p>
          <a:r>
            <a:rPr lang="en-US" dirty="0"/>
            <a:t>For plans and bylaw amendments</a:t>
          </a:r>
        </a:p>
      </dgm:t>
    </dgm:pt>
    <dgm:pt modelId="{CCAA3D4B-6A65-4096-BA0B-B82F5F7C14E8}" type="parTrans" cxnId="{D5E41D20-843B-432B-86C7-942F252FB778}">
      <dgm:prSet/>
      <dgm:spPr/>
      <dgm:t>
        <a:bodyPr/>
        <a:lstStyle/>
        <a:p>
          <a:endParaRPr lang="en-US"/>
        </a:p>
      </dgm:t>
    </dgm:pt>
    <dgm:pt modelId="{4AB75BFD-F650-4705-A5C3-FCEDD5CE45A6}" type="sibTrans" cxnId="{D5E41D20-843B-432B-86C7-942F252FB778}">
      <dgm:prSet/>
      <dgm:spPr/>
      <dgm:t>
        <a:bodyPr/>
        <a:lstStyle/>
        <a:p>
          <a:endParaRPr lang="en-US"/>
        </a:p>
      </dgm:t>
    </dgm:pt>
    <dgm:pt modelId="{35BF8BA7-97BB-4659-B8C8-F7E07ADE2968}">
      <dgm:prSet phldrT="[Text]"/>
      <dgm:spPr/>
      <dgm:t>
        <a:bodyPr/>
        <a:lstStyle/>
        <a:p>
          <a:r>
            <a:rPr lang="en-US" dirty="0"/>
            <a:t>Quasi-Judicial Hearings</a:t>
          </a:r>
        </a:p>
      </dgm:t>
    </dgm:pt>
    <dgm:pt modelId="{7B1EA18C-9568-4C84-BE1D-DEBEF4812B34}" type="parTrans" cxnId="{E78CB213-9752-436E-945E-711BFBADDC3A}">
      <dgm:prSet/>
      <dgm:spPr/>
      <dgm:t>
        <a:bodyPr/>
        <a:lstStyle/>
        <a:p>
          <a:endParaRPr lang="en-US"/>
        </a:p>
      </dgm:t>
    </dgm:pt>
    <dgm:pt modelId="{57134ABA-1B27-44C8-8628-7F8D4DE3F5C6}" type="sibTrans" cxnId="{E78CB213-9752-436E-945E-711BFBADDC3A}">
      <dgm:prSet/>
      <dgm:spPr/>
      <dgm:t>
        <a:bodyPr/>
        <a:lstStyle/>
        <a:p>
          <a:endParaRPr lang="en-US"/>
        </a:p>
      </dgm:t>
    </dgm:pt>
    <dgm:pt modelId="{DE7FF2C9-307D-4305-9DC0-78A63A2AB11B}">
      <dgm:prSet phldrT="[Text]"/>
      <dgm:spPr/>
      <dgm:t>
        <a:bodyPr/>
        <a:lstStyle/>
        <a:p>
          <a:r>
            <a:rPr lang="en-US" dirty="0"/>
            <a:t>For development review</a:t>
          </a:r>
        </a:p>
      </dgm:t>
    </dgm:pt>
    <dgm:pt modelId="{4B6C7507-3E29-4817-827D-4D4D2A01A3C5}" type="parTrans" cxnId="{F2A73345-00C4-4800-BAFF-F1FDF77612B8}">
      <dgm:prSet/>
      <dgm:spPr/>
      <dgm:t>
        <a:bodyPr/>
        <a:lstStyle/>
        <a:p>
          <a:endParaRPr lang="en-US"/>
        </a:p>
      </dgm:t>
    </dgm:pt>
    <dgm:pt modelId="{3BD59BA2-3C2B-409B-87BE-EB6E7583D81A}" type="sibTrans" cxnId="{F2A73345-00C4-4800-BAFF-F1FDF77612B8}">
      <dgm:prSet/>
      <dgm:spPr/>
      <dgm:t>
        <a:bodyPr/>
        <a:lstStyle/>
        <a:p>
          <a:endParaRPr lang="en-US"/>
        </a:p>
      </dgm:t>
    </dgm:pt>
    <dgm:pt modelId="{A85BD26F-1A40-415C-964B-B780794DD803}">
      <dgm:prSet phldrT="[Text]"/>
      <dgm:spPr/>
      <dgm:t>
        <a:bodyPr/>
        <a:lstStyle/>
        <a:p>
          <a:r>
            <a:rPr lang="en-US" dirty="0"/>
            <a:t>7/15 days notice**</a:t>
          </a:r>
        </a:p>
      </dgm:t>
    </dgm:pt>
    <dgm:pt modelId="{FF65CE00-F3E5-41F5-8F41-21BA3C5A4766}" type="parTrans" cxnId="{8170C643-00CE-4AF5-B0A8-99054B995DD4}">
      <dgm:prSet/>
      <dgm:spPr/>
      <dgm:t>
        <a:bodyPr/>
        <a:lstStyle/>
        <a:p>
          <a:endParaRPr lang="en-US"/>
        </a:p>
      </dgm:t>
    </dgm:pt>
    <dgm:pt modelId="{1D98B57B-2634-4F32-BC2F-59BC1E4290F0}" type="sibTrans" cxnId="{8170C643-00CE-4AF5-B0A8-99054B995DD4}">
      <dgm:prSet/>
      <dgm:spPr/>
      <dgm:t>
        <a:bodyPr/>
        <a:lstStyle/>
        <a:p>
          <a:endParaRPr lang="en-US"/>
        </a:p>
      </dgm:t>
    </dgm:pt>
    <dgm:pt modelId="{F449909E-342E-4356-B293-79E5398359EC}">
      <dgm:prSet phldrT="[Text]"/>
      <dgm:spPr/>
      <dgm:t>
        <a:bodyPr/>
        <a:lstStyle/>
        <a:p>
          <a:r>
            <a:rPr lang="en-US" dirty="0"/>
            <a:t>At town and 2 other places</a:t>
          </a:r>
        </a:p>
      </dgm:t>
    </dgm:pt>
    <dgm:pt modelId="{49254A50-D7DB-4B57-B42A-33D0553560FA}" type="parTrans" cxnId="{7187335C-5BE1-4A70-AA5B-447A4BBC7E85}">
      <dgm:prSet/>
      <dgm:spPr/>
      <dgm:t>
        <a:bodyPr/>
        <a:lstStyle/>
        <a:p>
          <a:endParaRPr lang="en-US"/>
        </a:p>
      </dgm:t>
    </dgm:pt>
    <dgm:pt modelId="{874BDEA3-0305-406B-9865-4F3DAC6E6ED1}" type="sibTrans" cxnId="{7187335C-5BE1-4A70-AA5B-447A4BBC7E85}">
      <dgm:prSet/>
      <dgm:spPr/>
      <dgm:t>
        <a:bodyPr/>
        <a:lstStyle/>
        <a:p>
          <a:endParaRPr lang="en-US"/>
        </a:p>
      </dgm:t>
    </dgm:pt>
    <dgm:pt modelId="{E95CF7ED-8C66-46B0-A03C-E1BEEE8CB251}">
      <dgm:prSet phldrT="[Text]"/>
      <dgm:spPr/>
      <dgm:t>
        <a:bodyPr/>
        <a:lstStyle/>
        <a:p>
          <a:r>
            <a:rPr lang="en-US" dirty="0"/>
            <a:t>For regular meetings: 1 VSA §§310-314</a:t>
          </a:r>
        </a:p>
      </dgm:t>
    </dgm:pt>
    <dgm:pt modelId="{6859F3E1-11DD-4156-BA77-5F5CA3216DE9}" type="parTrans" cxnId="{6D40DAEF-60D9-4B3C-97B1-36C9F13EC4D6}">
      <dgm:prSet/>
      <dgm:spPr/>
      <dgm:t>
        <a:bodyPr/>
        <a:lstStyle/>
        <a:p>
          <a:endParaRPr lang="en-US"/>
        </a:p>
      </dgm:t>
    </dgm:pt>
    <dgm:pt modelId="{00C61B17-CE90-47F7-B907-D40E3094F4D2}" type="sibTrans" cxnId="{6D40DAEF-60D9-4B3C-97B1-36C9F13EC4D6}">
      <dgm:prSet/>
      <dgm:spPr/>
      <dgm:t>
        <a:bodyPr/>
        <a:lstStyle/>
        <a:p>
          <a:endParaRPr lang="en-US"/>
        </a:p>
      </dgm:t>
    </dgm:pt>
    <dgm:pt modelId="{4CCCDE44-41A2-4230-93BF-D0346A4CBECA}">
      <dgm:prSet phldrT="[Text]"/>
      <dgm:spPr/>
      <dgm:t>
        <a:bodyPr/>
        <a:lstStyle/>
        <a:p>
          <a:endParaRPr lang="en-US" dirty="0"/>
        </a:p>
      </dgm:t>
    </dgm:pt>
    <dgm:pt modelId="{0DFAA900-984F-42C8-8C17-0766E5812C02}" type="parTrans" cxnId="{BE8C2501-6A24-4DE2-89A6-5D44860CCBFC}">
      <dgm:prSet/>
      <dgm:spPr/>
      <dgm:t>
        <a:bodyPr/>
        <a:lstStyle/>
        <a:p>
          <a:endParaRPr lang="en-US"/>
        </a:p>
      </dgm:t>
    </dgm:pt>
    <dgm:pt modelId="{98657FFD-DF42-4A09-82D2-727635447B20}" type="sibTrans" cxnId="{BE8C2501-6A24-4DE2-89A6-5D44860CCBFC}">
      <dgm:prSet/>
      <dgm:spPr/>
      <dgm:t>
        <a:bodyPr/>
        <a:lstStyle/>
        <a:p>
          <a:endParaRPr lang="en-US"/>
        </a:p>
      </dgm:t>
    </dgm:pt>
    <dgm:pt modelId="{D5E53E56-1952-49DF-B6B3-2A81A1077E2D}">
      <dgm:prSet phldrT="[Text]"/>
      <dgm:spPr/>
      <dgm:t>
        <a:bodyPr/>
        <a:lstStyle/>
        <a:p>
          <a:r>
            <a:rPr lang="en-US" dirty="0"/>
            <a:t>15 days</a:t>
          </a:r>
        </a:p>
      </dgm:t>
    </dgm:pt>
    <dgm:pt modelId="{DBF5C5DF-F686-4234-B84D-72102A09D051}" type="parTrans" cxnId="{845E00B9-4CC9-4037-B447-8795248BB2FD}">
      <dgm:prSet/>
      <dgm:spPr/>
      <dgm:t>
        <a:bodyPr/>
        <a:lstStyle/>
        <a:p>
          <a:endParaRPr lang="en-US"/>
        </a:p>
      </dgm:t>
    </dgm:pt>
    <dgm:pt modelId="{41F7F11C-5793-4DAA-A105-1142501B5D92}" type="sibTrans" cxnId="{845E00B9-4CC9-4037-B447-8795248BB2FD}">
      <dgm:prSet/>
      <dgm:spPr/>
      <dgm:t>
        <a:bodyPr/>
        <a:lstStyle/>
        <a:p>
          <a:endParaRPr lang="en-US"/>
        </a:p>
      </dgm:t>
    </dgm:pt>
    <dgm:pt modelId="{9E1076FB-2752-409C-A65B-45D5F2CDA280}">
      <dgm:prSet phldrT="[Text]"/>
      <dgm:spPr/>
      <dgm:t>
        <a:bodyPr/>
        <a:lstStyle/>
        <a:p>
          <a:endParaRPr lang="en-US" dirty="0"/>
        </a:p>
      </dgm:t>
    </dgm:pt>
    <dgm:pt modelId="{BC4DB6B8-DD2B-42D5-8838-460BC24D30F3}" type="parTrans" cxnId="{0DC0BE29-72A7-4E8B-A8FA-334050E287F7}">
      <dgm:prSet/>
      <dgm:spPr/>
      <dgm:t>
        <a:bodyPr/>
        <a:lstStyle/>
        <a:p>
          <a:endParaRPr lang="en-US"/>
        </a:p>
      </dgm:t>
    </dgm:pt>
    <dgm:pt modelId="{DDB4B06D-883C-4DD1-94A7-8B66AB0B6EE2}" type="sibTrans" cxnId="{0DC0BE29-72A7-4E8B-A8FA-334050E287F7}">
      <dgm:prSet/>
      <dgm:spPr/>
      <dgm:t>
        <a:bodyPr/>
        <a:lstStyle/>
        <a:p>
          <a:endParaRPr lang="en-US"/>
        </a:p>
      </dgm:t>
    </dgm:pt>
    <dgm:pt modelId="{6EC5FFCC-B103-43CC-848A-81CE2564F2E4}">
      <dgm:prSet phldrT="[Text]"/>
      <dgm:spPr/>
      <dgm:t>
        <a:bodyPr/>
        <a:lstStyle/>
        <a:p>
          <a:r>
            <a:rPr lang="en-US" dirty="0"/>
            <a:t>Newspaper of record</a:t>
          </a:r>
        </a:p>
      </dgm:t>
    </dgm:pt>
    <dgm:pt modelId="{0AC7511D-167E-4FEF-964C-6617D10C160C}" type="parTrans" cxnId="{878A121A-7364-42F4-9828-0E83E4351987}">
      <dgm:prSet/>
      <dgm:spPr/>
      <dgm:t>
        <a:bodyPr/>
        <a:lstStyle/>
        <a:p>
          <a:endParaRPr lang="en-US"/>
        </a:p>
      </dgm:t>
    </dgm:pt>
    <dgm:pt modelId="{BACB6E3B-18D1-4926-B3B3-E297717F9B4B}" type="sibTrans" cxnId="{878A121A-7364-42F4-9828-0E83E4351987}">
      <dgm:prSet/>
      <dgm:spPr/>
      <dgm:t>
        <a:bodyPr/>
        <a:lstStyle/>
        <a:p>
          <a:endParaRPr lang="en-US"/>
        </a:p>
      </dgm:t>
    </dgm:pt>
    <dgm:pt modelId="{9B54D10D-76C0-4D51-83F7-C0E82669E954}">
      <dgm:prSet phldrT="[Text]"/>
      <dgm:spPr/>
      <dgm:t>
        <a:bodyPr/>
        <a:lstStyle/>
        <a:p>
          <a:r>
            <a:rPr lang="en-US" dirty="0"/>
            <a:t>Certified Mailings</a:t>
          </a:r>
        </a:p>
      </dgm:t>
    </dgm:pt>
    <dgm:pt modelId="{5DB2BE94-DE9E-4425-A52A-E6CF4DFE4D6B}" type="parTrans" cxnId="{4F2EDBAD-1B11-4F32-A7B6-B3D4EEBA5537}">
      <dgm:prSet/>
      <dgm:spPr/>
      <dgm:t>
        <a:bodyPr/>
        <a:lstStyle/>
        <a:p>
          <a:endParaRPr lang="en-US"/>
        </a:p>
      </dgm:t>
    </dgm:pt>
    <dgm:pt modelId="{47AB76B9-6C0E-43F8-8886-DEA4AFC5ACE3}" type="sibTrans" cxnId="{4F2EDBAD-1B11-4F32-A7B6-B3D4EEBA5537}">
      <dgm:prSet/>
      <dgm:spPr/>
      <dgm:t>
        <a:bodyPr/>
        <a:lstStyle/>
        <a:p>
          <a:endParaRPr lang="en-US"/>
        </a:p>
      </dgm:t>
    </dgm:pt>
    <dgm:pt modelId="{6912A725-431C-4ADA-A90A-1E5B09DD1FDD}">
      <dgm:prSet phldrT="[Text]"/>
      <dgm:spPr/>
      <dgm:t>
        <a:bodyPr/>
        <a:lstStyle/>
        <a:p>
          <a:r>
            <a:rPr lang="en-US" dirty="0"/>
            <a:t>Newspaper of record</a:t>
          </a:r>
        </a:p>
      </dgm:t>
    </dgm:pt>
    <dgm:pt modelId="{3D383E00-E12A-4102-908C-C183A308A263}" type="parTrans" cxnId="{93A51C28-D1C3-40FC-AC3D-C2F0F13F3325}">
      <dgm:prSet/>
      <dgm:spPr/>
      <dgm:t>
        <a:bodyPr/>
        <a:lstStyle/>
        <a:p>
          <a:endParaRPr lang="en-US"/>
        </a:p>
      </dgm:t>
    </dgm:pt>
    <dgm:pt modelId="{F7A5F8E4-2D53-4477-836E-66661801D898}" type="sibTrans" cxnId="{93A51C28-D1C3-40FC-AC3D-C2F0F13F3325}">
      <dgm:prSet/>
      <dgm:spPr/>
      <dgm:t>
        <a:bodyPr/>
        <a:lstStyle/>
        <a:p>
          <a:endParaRPr lang="en-US"/>
        </a:p>
      </dgm:t>
    </dgm:pt>
    <dgm:pt modelId="{B412E1CE-CB3F-46CE-84EE-23DA704AB5D9}">
      <dgm:prSet phldrT="[Text]"/>
      <dgm:spPr/>
      <dgm:t>
        <a:bodyPr/>
        <a:lstStyle/>
        <a:p>
          <a:r>
            <a:rPr lang="en-US" dirty="0"/>
            <a:t>3 or more public places</a:t>
          </a:r>
        </a:p>
      </dgm:t>
    </dgm:pt>
    <dgm:pt modelId="{FBD88D58-0210-4997-8BFB-6A078EA167BE}" type="parTrans" cxnId="{7D677F9F-1442-44D1-9EEB-CBAB8E029293}">
      <dgm:prSet/>
      <dgm:spPr/>
      <dgm:t>
        <a:bodyPr/>
        <a:lstStyle/>
        <a:p>
          <a:endParaRPr lang="en-US"/>
        </a:p>
      </dgm:t>
    </dgm:pt>
    <dgm:pt modelId="{96DEE2C3-13D8-4E0C-8C74-429488A1D798}" type="sibTrans" cxnId="{7D677F9F-1442-44D1-9EEB-CBAB8E029293}">
      <dgm:prSet/>
      <dgm:spPr/>
      <dgm:t>
        <a:bodyPr/>
        <a:lstStyle/>
        <a:p>
          <a:endParaRPr lang="en-US"/>
        </a:p>
      </dgm:t>
    </dgm:pt>
    <dgm:pt modelId="{E2A9743D-5EC2-4F08-8836-819213F587F6}">
      <dgm:prSet phldrT="[Text]"/>
      <dgm:spPr/>
      <dgm:t>
        <a:bodyPr/>
        <a:lstStyle/>
        <a:p>
          <a:r>
            <a:rPr lang="en-US" dirty="0"/>
            <a:t>Mailed to applicants and </a:t>
          </a:r>
          <a:r>
            <a:rPr lang="en-US" dirty="0" err="1"/>
            <a:t>adjoiners</a:t>
          </a:r>
          <a:endParaRPr lang="en-US" dirty="0"/>
        </a:p>
      </dgm:t>
    </dgm:pt>
    <dgm:pt modelId="{97992383-D5C1-4094-B72E-737B70160EE6}" type="parTrans" cxnId="{294A356A-08ED-4583-9929-986FB25738EB}">
      <dgm:prSet/>
      <dgm:spPr/>
      <dgm:t>
        <a:bodyPr/>
        <a:lstStyle/>
        <a:p>
          <a:endParaRPr lang="en-US"/>
        </a:p>
      </dgm:t>
    </dgm:pt>
    <dgm:pt modelId="{6338454D-F29C-4D69-BE2F-5A73F7AAE70C}" type="sibTrans" cxnId="{294A356A-08ED-4583-9929-986FB25738EB}">
      <dgm:prSet/>
      <dgm:spPr/>
      <dgm:t>
        <a:bodyPr/>
        <a:lstStyle/>
        <a:p>
          <a:endParaRPr lang="en-US"/>
        </a:p>
      </dgm:t>
    </dgm:pt>
    <dgm:pt modelId="{1DB01821-4531-4D1D-A7FF-B6576D3AC547}">
      <dgm:prSet phldrT="[Text]"/>
      <dgm:spPr/>
      <dgm:t>
        <a:bodyPr/>
        <a:lstStyle/>
        <a:p>
          <a:r>
            <a:rPr lang="en-US" dirty="0"/>
            <a:t>Posting within view of nearest public ROW</a:t>
          </a:r>
        </a:p>
      </dgm:t>
    </dgm:pt>
    <dgm:pt modelId="{885CB77E-8B04-4F54-B226-E3C80C1F2DF0}" type="parTrans" cxnId="{C3DF7347-BE43-488F-B422-B1683537CC44}">
      <dgm:prSet/>
      <dgm:spPr/>
      <dgm:t>
        <a:bodyPr/>
        <a:lstStyle/>
        <a:p>
          <a:endParaRPr lang="en-US"/>
        </a:p>
      </dgm:t>
    </dgm:pt>
    <dgm:pt modelId="{4739F92D-F60D-45AA-8725-85FF3EDF6B3D}" type="sibTrans" cxnId="{C3DF7347-BE43-488F-B422-B1683537CC44}">
      <dgm:prSet/>
      <dgm:spPr/>
      <dgm:t>
        <a:bodyPr/>
        <a:lstStyle/>
        <a:p>
          <a:endParaRPr lang="en-US"/>
        </a:p>
      </dgm:t>
    </dgm:pt>
    <dgm:pt modelId="{A637F35D-1E80-4533-B2D2-887A967D4EF3}" type="pres">
      <dgm:prSet presAssocID="{A628EC8B-35DE-424E-A6CD-838331FF6B25}" presName="Name0" presStyleCnt="0">
        <dgm:presLayoutVars>
          <dgm:dir/>
          <dgm:animLvl val="lvl"/>
          <dgm:resizeHandles val="exact"/>
        </dgm:presLayoutVars>
      </dgm:prSet>
      <dgm:spPr/>
    </dgm:pt>
    <dgm:pt modelId="{9B8AB3DB-B6AF-472D-BB2B-79058270C028}" type="pres">
      <dgm:prSet presAssocID="{59189B95-7175-4516-B7FB-BC30E4B8FA0B}" presName="composite" presStyleCnt="0"/>
      <dgm:spPr/>
    </dgm:pt>
    <dgm:pt modelId="{72734F10-33C9-472A-9EBC-9A962E8DBBE2}" type="pres">
      <dgm:prSet presAssocID="{59189B95-7175-4516-B7FB-BC30E4B8FA0B}" presName="parTx" presStyleLbl="alignNode1" presStyleIdx="0" presStyleCnt="3">
        <dgm:presLayoutVars>
          <dgm:chMax val="0"/>
          <dgm:chPref val="0"/>
          <dgm:bulletEnabled val="1"/>
        </dgm:presLayoutVars>
      </dgm:prSet>
      <dgm:spPr/>
    </dgm:pt>
    <dgm:pt modelId="{4745F674-EB79-4182-8750-1B15F4777D32}" type="pres">
      <dgm:prSet presAssocID="{59189B95-7175-4516-B7FB-BC30E4B8FA0B}" presName="desTx" presStyleLbl="alignAccFollowNode1" presStyleIdx="0" presStyleCnt="3">
        <dgm:presLayoutVars>
          <dgm:bulletEnabled val="1"/>
        </dgm:presLayoutVars>
      </dgm:prSet>
      <dgm:spPr/>
    </dgm:pt>
    <dgm:pt modelId="{B644068C-A2E6-47FB-8CAA-7CCF298333BB}" type="pres">
      <dgm:prSet presAssocID="{A2DD7BE8-1A09-4CC5-B3F4-91B9D7C75639}" presName="space" presStyleCnt="0"/>
      <dgm:spPr/>
    </dgm:pt>
    <dgm:pt modelId="{C9A4F2EB-F74E-4897-BBDA-55BD760EA615}" type="pres">
      <dgm:prSet presAssocID="{5C660594-B773-47D2-B4B9-E68D1878B077}" presName="composite" presStyleCnt="0"/>
      <dgm:spPr/>
    </dgm:pt>
    <dgm:pt modelId="{CE354F3B-B69E-495D-84CE-BE0D9DCADAA7}" type="pres">
      <dgm:prSet presAssocID="{5C660594-B773-47D2-B4B9-E68D1878B077}" presName="parTx" presStyleLbl="alignNode1" presStyleIdx="1" presStyleCnt="3">
        <dgm:presLayoutVars>
          <dgm:chMax val="0"/>
          <dgm:chPref val="0"/>
          <dgm:bulletEnabled val="1"/>
        </dgm:presLayoutVars>
      </dgm:prSet>
      <dgm:spPr/>
    </dgm:pt>
    <dgm:pt modelId="{ADEDF2AB-E239-4344-9472-1FA72810D3F5}" type="pres">
      <dgm:prSet presAssocID="{5C660594-B773-47D2-B4B9-E68D1878B077}" presName="desTx" presStyleLbl="alignAccFollowNode1" presStyleIdx="1" presStyleCnt="3">
        <dgm:presLayoutVars>
          <dgm:bulletEnabled val="1"/>
        </dgm:presLayoutVars>
      </dgm:prSet>
      <dgm:spPr/>
    </dgm:pt>
    <dgm:pt modelId="{28654C6A-A095-4F0D-8856-4FCF2D0ED82F}" type="pres">
      <dgm:prSet presAssocID="{4333FF63-DD9C-42CD-9090-15AE5327CB98}" presName="space" presStyleCnt="0"/>
      <dgm:spPr/>
    </dgm:pt>
    <dgm:pt modelId="{BBD7A8C3-B91D-42B5-876A-CEE7674ECE80}" type="pres">
      <dgm:prSet presAssocID="{35BF8BA7-97BB-4659-B8C8-F7E07ADE2968}" presName="composite" presStyleCnt="0"/>
      <dgm:spPr/>
    </dgm:pt>
    <dgm:pt modelId="{E22E43DA-304A-4F7F-9204-5FEC6E4F86BF}" type="pres">
      <dgm:prSet presAssocID="{35BF8BA7-97BB-4659-B8C8-F7E07ADE2968}" presName="parTx" presStyleLbl="alignNode1" presStyleIdx="2" presStyleCnt="3">
        <dgm:presLayoutVars>
          <dgm:chMax val="0"/>
          <dgm:chPref val="0"/>
          <dgm:bulletEnabled val="1"/>
        </dgm:presLayoutVars>
      </dgm:prSet>
      <dgm:spPr/>
    </dgm:pt>
    <dgm:pt modelId="{E568E2E7-13D6-4F32-9F5E-6D4362C77E85}" type="pres">
      <dgm:prSet presAssocID="{35BF8BA7-97BB-4659-B8C8-F7E07ADE2968}" presName="desTx" presStyleLbl="alignAccFollowNode1" presStyleIdx="2" presStyleCnt="3">
        <dgm:presLayoutVars>
          <dgm:bulletEnabled val="1"/>
        </dgm:presLayoutVars>
      </dgm:prSet>
      <dgm:spPr/>
    </dgm:pt>
  </dgm:ptLst>
  <dgm:cxnLst>
    <dgm:cxn modelId="{BE8C2501-6A24-4DE2-89A6-5D44860CCBFC}" srcId="{5C660594-B773-47D2-B4B9-E68D1878B077}" destId="{4CCCDE44-41A2-4230-93BF-D0346A4CBECA}" srcOrd="5" destOrd="0" parTransId="{0DFAA900-984F-42C8-8C17-0766E5812C02}" sibTransId="{98657FFD-DF42-4A09-82D2-727635447B20}"/>
    <dgm:cxn modelId="{8118BD0E-6101-47A0-B3DF-036D1EC498FA}" type="presOf" srcId="{6912A725-431C-4ADA-A90A-1E5B09DD1FDD}" destId="{E568E2E7-13D6-4F32-9F5E-6D4362C77E85}" srcOrd="0" destOrd="2" presId="urn:microsoft.com/office/officeart/2005/8/layout/hList1"/>
    <dgm:cxn modelId="{E78CB213-9752-436E-945E-711BFBADDC3A}" srcId="{A628EC8B-35DE-424E-A6CD-838331FF6B25}" destId="{35BF8BA7-97BB-4659-B8C8-F7E07ADE2968}" srcOrd="2" destOrd="0" parTransId="{7B1EA18C-9568-4C84-BE1D-DEBEF4812B34}" sibTransId="{57134ABA-1B27-44C8-8628-7F8D4DE3F5C6}"/>
    <dgm:cxn modelId="{A95FC315-8B8A-4080-82D9-6A6967D64382}" srcId="{59189B95-7175-4516-B7FB-BC30E4B8FA0B}" destId="{C4F7108D-13AC-42C1-BC95-16AC3BA16D66}" srcOrd="1" destOrd="0" parTransId="{68C46B4D-1BB0-49C8-82BA-D0B7123A5F75}" sibTransId="{A963C272-6FD2-4E8E-BF5D-A123C5C8B8D5}"/>
    <dgm:cxn modelId="{DD8DAE16-BFE9-427D-A5BD-AA74EFC5F351}" type="presOf" srcId="{35BF8BA7-97BB-4659-B8C8-F7E07ADE2968}" destId="{E22E43DA-304A-4F7F-9204-5FEC6E4F86BF}" srcOrd="0" destOrd="0" presId="urn:microsoft.com/office/officeart/2005/8/layout/hList1"/>
    <dgm:cxn modelId="{878A121A-7364-42F4-9828-0E83E4351987}" srcId="{5C660594-B773-47D2-B4B9-E68D1878B077}" destId="{6EC5FFCC-B103-43CC-848A-81CE2564F2E4}" srcOrd="2" destOrd="0" parTransId="{0AC7511D-167E-4FEF-964C-6617D10C160C}" sibTransId="{BACB6E3B-18D1-4926-B3B3-E297717F9B4B}"/>
    <dgm:cxn modelId="{D5E41D20-843B-432B-86C7-942F252FB778}" srcId="{5C660594-B773-47D2-B4B9-E68D1878B077}" destId="{1D80D156-F104-4299-80D6-8C9649EE4166}" srcOrd="0" destOrd="0" parTransId="{CCAA3D4B-6A65-4096-BA0B-B82F5F7C14E8}" sibTransId="{4AB75BFD-F650-4705-A5C3-FCEDD5CE45A6}"/>
    <dgm:cxn modelId="{E8A4B520-9C84-4355-85AF-8FDEC81094A4}" type="presOf" srcId="{9E1076FB-2752-409C-A65B-45D5F2CDA280}" destId="{ADEDF2AB-E239-4344-9472-1FA72810D3F5}" srcOrd="0" destOrd="4" presId="urn:microsoft.com/office/officeart/2005/8/layout/hList1"/>
    <dgm:cxn modelId="{93BF9F25-B295-4504-9661-A14FB8151208}" type="presOf" srcId="{D5E53E56-1952-49DF-B6B3-2A81A1077E2D}" destId="{ADEDF2AB-E239-4344-9472-1FA72810D3F5}" srcOrd="0" destOrd="1" presId="urn:microsoft.com/office/officeart/2005/8/layout/hList1"/>
    <dgm:cxn modelId="{93A51C28-D1C3-40FC-AC3D-C2F0F13F3325}" srcId="{35BF8BA7-97BB-4659-B8C8-F7E07ADE2968}" destId="{6912A725-431C-4ADA-A90A-1E5B09DD1FDD}" srcOrd="2" destOrd="0" parTransId="{3D383E00-E12A-4102-908C-C183A308A263}" sibTransId="{F7A5F8E4-2D53-4477-836E-66661801D898}"/>
    <dgm:cxn modelId="{0DC0BE29-72A7-4E8B-A8FA-334050E287F7}" srcId="{5C660594-B773-47D2-B4B9-E68D1878B077}" destId="{9E1076FB-2752-409C-A65B-45D5F2CDA280}" srcOrd="4" destOrd="0" parTransId="{BC4DB6B8-DD2B-42D5-8838-460BC24D30F3}" sibTransId="{DDB4B06D-883C-4DD1-94A7-8B66AB0B6EE2}"/>
    <dgm:cxn modelId="{5A1F4934-262E-411B-9692-2EAD4AA63E48}" type="presOf" srcId="{9B54D10D-76C0-4D51-83F7-C0E82669E954}" destId="{ADEDF2AB-E239-4344-9472-1FA72810D3F5}" srcOrd="0" destOrd="3" presId="urn:microsoft.com/office/officeart/2005/8/layout/hList1"/>
    <dgm:cxn modelId="{7187335C-5BE1-4A70-AA5B-447A4BBC7E85}" srcId="{59189B95-7175-4516-B7FB-BC30E4B8FA0B}" destId="{F449909E-342E-4356-B293-79E5398359EC}" srcOrd="2" destOrd="0" parTransId="{49254A50-D7DB-4B57-B42A-33D0553560FA}" sibTransId="{874BDEA3-0305-406B-9865-4F3DAC6E6ED1}"/>
    <dgm:cxn modelId="{8021E261-4A33-46F6-AC0D-8B49AA3BEA47}" srcId="{A628EC8B-35DE-424E-A6CD-838331FF6B25}" destId="{59189B95-7175-4516-B7FB-BC30E4B8FA0B}" srcOrd="0" destOrd="0" parTransId="{9000F100-00F1-4C56-92FE-33B2D35F5317}" sibTransId="{A2DD7BE8-1A09-4CC5-B3F4-91B9D7C75639}"/>
    <dgm:cxn modelId="{8170C643-00CE-4AF5-B0A8-99054B995DD4}" srcId="{35BF8BA7-97BB-4659-B8C8-F7E07ADE2968}" destId="{A85BD26F-1A40-415C-964B-B780794DD803}" srcOrd="1" destOrd="0" parTransId="{FF65CE00-F3E5-41F5-8F41-21BA3C5A4766}" sibTransId="{1D98B57B-2634-4F32-BC2F-59BC1E4290F0}"/>
    <dgm:cxn modelId="{F2A73345-00C4-4800-BAFF-F1FDF77612B8}" srcId="{35BF8BA7-97BB-4659-B8C8-F7E07ADE2968}" destId="{DE7FF2C9-307D-4305-9DC0-78A63A2AB11B}" srcOrd="0" destOrd="0" parTransId="{4B6C7507-3E29-4817-827D-4D4D2A01A3C5}" sibTransId="{3BD59BA2-3C2B-409B-87BE-EB6E7583D81A}"/>
    <dgm:cxn modelId="{C3DF7347-BE43-488F-B422-B1683537CC44}" srcId="{35BF8BA7-97BB-4659-B8C8-F7E07ADE2968}" destId="{1DB01821-4531-4D1D-A7FF-B6576D3AC547}" srcOrd="5" destOrd="0" parTransId="{885CB77E-8B04-4F54-B226-E3C80C1F2DF0}" sibTransId="{4739F92D-F60D-45AA-8725-85FF3EDF6B3D}"/>
    <dgm:cxn modelId="{294A356A-08ED-4583-9929-986FB25738EB}" srcId="{35BF8BA7-97BB-4659-B8C8-F7E07ADE2968}" destId="{E2A9743D-5EC2-4F08-8836-819213F587F6}" srcOrd="4" destOrd="0" parTransId="{97992383-D5C1-4094-B72E-737B70160EE6}" sibTransId="{6338454D-F29C-4D69-BE2F-5A73F7AAE70C}"/>
    <dgm:cxn modelId="{75A66A6C-2781-4708-949D-693914263DEE}" type="presOf" srcId="{1DB01821-4531-4D1D-A7FF-B6576D3AC547}" destId="{E568E2E7-13D6-4F32-9F5E-6D4362C77E85}" srcOrd="0" destOrd="5" presId="urn:microsoft.com/office/officeart/2005/8/layout/hList1"/>
    <dgm:cxn modelId="{93F08253-C96E-4C89-9698-9A9E93314703}" type="presOf" srcId="{1D80D156-F104-4299-80D6-8C9649EE4166}" destId="{ADEDF2AB-E239-4344-9472-1FA72810D3F5}" srcOrd="0" destOrd="0" presId="urn:microsoft.com/office/officeart/2005/8/layout/hList1"/>
    <dgm:cxn modelId="{FEBA5284-2C66-44EA-8438-069D7DF146EF}" type="presOf" srcId="{59189B95-7175-4516-B7FB-BC30E4B8FA0B}" destId="{72734F10-33C9-472A-9EBC-9A962E8DBBE2}" srcOrd="0" destOrd="0" presId="urn:microsoft.com/office/officeart/2005/8/layout/hList1"/>
    <dgm:cxn modelId="{54431787-E1FF-485A-8AB2-883E96AAB74E}" type="presOf" srcId="{6EC5FFCC-B103-43CC-848A-81CE2564F2E4}" destId="{ADEDF2AB-E239-4344-9472-1FA72810D3F5}" srcOrd="0" destOrd="2" presId="urn:microsoft.com/office/officeart/2005/8/layout/hList1"/>
    <dgm:cxn modelId="{8B3C9B91-5295-4895-85F6-19540ABCAF9F}" type="presOf" srcId="{DE7FF2C9-307D-4305-9DC0-78A63A2AB11B}" destId="{E568E2E7-13D6-4F32-9F5E-6D4362C77E85}" srcOrd="0" destOrd="0" presId="urn:microsoft.com/office/officeart/2005/8/layout/hList1"/>
    <dgm:cxn modelId="{F63F5A9F-3382-43B8-82D2-F18ACEDF5D32}" type="presOf" srcId="{5C660594-B773-47D2-B4B9-E68D1878B077}" destId="{CE354F3B-B69E-495D-84CE-BE0D9DCADAA7}" srcOrd="0" destOrd="0" presId="urn:microsoft.com/office/officeart/2005/8/layout/hList1"/>
    <dgm:cxn modelId="{7D677F9F-1442-44D1-9EEB-CBAB8E029293}" srcId="{35BF8BA7-97BB-4659-B8C8-F7E07ADE2968}" destId="{B412E1CE-CB3F-46CE-84EE-23DA704AB5D9}" srcOrd="3" destOrd="0" parTransId="{FBD88D58-0210-4997-8BFB-6A078EA167BE}" sibTransId="{96DEE2C3-13D8-4E0C-8C74-429488A1D798}"/>
    <dgm:cxn modelId="{533B8DA8-E726-49FF-9FBD-69BEC251C518}" type="presOf" srcId="{A628EC8B-35DE-424E-A6CD-838331FF6B25}" destId="{A637F35D-1E80-4533-B2D2-887A967D4EF3}" srcOrd="0" destOrd="0" presId="urn:microsoft.com/office/officeart/2005/8/layout/hList1"/>
    <dgm:cxn modelId="{4F2EDBAD-1B11-4F32-A7B6-B3D4EEBA5537}" srcId="{5C660594-B773-47D2-B4B9-E68D1878B077}" destId="{9B54D10D-76C0-4D51-83F7-C0E82669E954}" srcOrd="3" destOrd="0" parTransId="{5DB2BE94-DE9E-4425-A52A-E6CF4DFE4D6B}" sibTransId="{47AB76B9-6C0E-43F8-8886-DEA4AFC5ACE3}"/>
    <dgm:cxn modelId="{845E00B9-4CC9-4037-B447-8795248BB2FD}" srcId="{5C660594-B773-47D2-B4B9-E68D1878B077}" destId="{D5E53E56-1952-49DF-B6B3-2A81A1077E2D}" srcOrd="1" destOrd="0" parTransId="{DBF5C5DF-F686-4234-B84D-72102A09D051}" sibTransId="{41F7F11C-5793-4DAA-A105-1142501B5D92}"/>
    <dgm:cxn modelId="{025595C3-7747-4309-B690-192F91D42EE1}" type="presOf" srcId="{F449909E-342E-4356-B293-79E5398359EC}" destId="{4745F674-EB79-4182-8750-1B15F4777D32}" srcOrd="0" destOrd="2" presId="urn:microsoft.com/office/officeart/2005/8/layout/hList1"/>
    <dgm:cxn modelId="{30A221C6-3169-47D3-8372-0A2D4E4BAE45}" type="presOf" srcId="{E2A9743D-5EC2-4F08-8836-819213F587F6}" destId="{E568E2E7-13D6-4F32-9F5E-6D4362C77E85}" srcOrd="0" destOrd="4" presId="urn:microsoft.com/office/officeart/2005/8/layout/hList1"/>
    <dgm:cxn modelId="{74B188CB-5BCA-4000-A7C9-7CD4423E5C20}" type="presOf" srcId="{A85BD26F-1A40-415C-964B-B780794DD803}" destId="{E568E2E7-13D6-4F32-9F5E-6D4362C77E85}" srcOrd="0" destOrd="1" presId="urn:microsoft.com/office/officeart/2005/8/layout/hList1"/>
    <dgm:cxn modelId="{370973D6-2C7C-4B72-A513-C9AA51B3FFB2}" type="presOf" srcId="{C4F7108D-13AC-42C1-BC95-16AC3BA16D66}" destId="{4745F674-EB79-4182-8750-1B15F4777D32}" srcOrd="0" destOrd="1" presId="urn:microsoft.com/office/officeart/2005/8/layout/hList1"/>
    <dgm:cxn modelId="{3D2C6EE5-8576-4B6C-B3D6-0452CD4375A8}" srcId="{A628EC8B-35DE-424E-A6CD-838331FF6B25}" destId="{5C660594-B773-47D2-B4B9-E68D1878B077}" srcOrd="1" destOrd="0" parTransId="{54AEBDD2-7565-4CD0-BEC7-9E348FDD8C2A}" sibTransId="{4333FF63-DD9C-42CD-9090-15AE5327CB98}"/>
    <dgm:cxn modelId="{6D40DAEF-60D9-4B3C-97B1-36C9F13EC4D6}" srcId="{59189B95-7175-4516-B7FB-BC30E4B8FA0B}" destId="{E95CF7ED-8C66-46B0-A03C-E1BEEE8CB251}" srcOrd="0" destOrd="0" parTransId="{6859F3E1-11DD-4156-BA77-5F5CA3216DE9}" sibTransId="{00C61B17-CE90-47F7-B907-D40E3094F4D2}"/>
    <dgm:cxn modelId="{527618FA-C5FA-474A-83BF-E5DD72D2656C}" type="presOf" srcId="{4CCCDE44-41A2-4230-93BF-D0346A4CBECA}" destId="{ADEDF2AB-E239-4344-9472-1FA72810D3F5}" srcOrd="0" destOrd="5" presId="urn:microsoft.com/office/officeart/2005/8/layout/hList1"/>
    <dgm:cxn modelId="{113A60FD-D82D-4CF1-A83D-DD2691C56E95}" type="presOf" srcId="{E95CF7ED-8C66-46B0-A03C-E1BEEE8CB251}" destId="{4745F674-EB79-4182-8750-1B15F4777D32}" srcOrd="0" destOrd="0" presId="urn:microsoft.com/office/officeart/2005/8/layout/hList1"/>
    <dgm:cxn modelId="{93A9E8FE-827C-4121-B215-8899F9310063}" type="presOf" srcId="{B412E1CE-CB3F-46CE-84EE-23DA704AB5D9}" destId="{E568E2E7-13D6-4F32-9F5E-6D4362C77E85}" srcOrd="0" destOrd="3" presId="urn:microsoft.com/office/officeart/2005/8/layout/hList1"/>
    <dgm:cxn modelId="{79539F55-2709-4FA6-B7F4-8A879E7FE99C}" type="presParOf" srcId="{A637F35D-1E80-4533-B2D2-887A967D4EF3}" destId="{9B8AB3DB-B6AF-472D-BB2B-79058270C028}" srcOrd="0" destOrd="0" presId="urn:microsoft.com/office/officeart/2005/8/layout/hList1"/>
    <dgm:cxn modelId="{975937DB-BA73-4D52-B8B8-D9BDF26FF0C9}" type="presParOf" srcId="{9B8AB3DB-B6AF-472D-BB2B-79058270C028}" destId="{72734F10-33C9-472A-9EBC-9A962E8DBBE2}" srcOrd="0" destOrd="0" presId="urn:microsoft.com/office/officeart/2005/8/layout/hList1"/>
    <dgm:cxn modelId="{AB9F3D36-3A7B-4C88-8C67-7A62F19BC395}" type="presParOf" srcId="{9B8AB3DB-B6AF-472D-BB2B-79058270C028}" destId="{4745F674-EB79-4182-8750-1B15F4777D32}" srcOrd="1" destOrd="0" presId="urn:microsoft.com/office/officeart/2005/8/layout/hList1"/>
    <dgm:cxn modelId="{9202B427-5CCA-49C1-89DC-BDB4A4D45981}" type="presParOf" srcId="{A637F35D-1E80-4533-B2D2-887A967D4EF3}" destId="{B644068C-A2E6-47FB-8CAA-7CCF298333BB}" srcOrd="1" destOrd="0" presId="urn:microsoft.com/office/officeart/2005/8/layout/hList1"/>
    <dgm:cxn modelId="{E792C899-DA5E-42AD-A8FA-EE3DF755322B}" type="presParOf" srcId="{A637F35D-1E80-4533-B2D2-887A967D4EF3}" destId="{C9A4F2EB-F74E-4897-BBDA-55BD760EA615}" srcOrd="2" destOrd="0" presId="urn:microsoft.com/office/officeart/2005/8/layout/hList1"/>
    <dgm:cxn modelId="{D082E0CE-EC62-4D33-A693-77DE26444145}" type="presParOf" srcId="{C9A4F2EB-F74E-4897-BBDA-55BD760EA615}" destId="{CE354F3B-B69E-495D-84CE-BE0D9DCADAA7}" srcOrd="0" destOrd="0" presId="urn:microsoft.com/office/officeart/2005/8/layout/hList1"/>
    <dgm:cxn modelId="{2A6D671B-1C62-4E32-A73F-806E55325031}" type="presParOf" srcId="{C9A4F2EB-F74E-4897-BBDA-55BD760EA615}" destId="{ADEDF2AB-E239-4344-9472-1FA72810D3F5}" srcOrd="1" destOrd="0" presId="urn:microsoft.com/office/officeart/2005/8/layout/hList1"/>
    <dgm:cxn modelId="{3643F50B-9785-427B-BF34-CF86568F5182}" type="presParOf" srcId="{A637F35D-1E80-4533-B2D2-887A967D4EF3}" destId="{28654C6A-A095-4F0D-8856-4FCF2D0ED82F}" srcOrd="3" destOrd="0" presId="urn:microsoft.com/office/officeart/2005/8/layout/hList1"/>
    <dgm:cxn modelId="{F919DDD3-0427-4B1E-B517-3F09B413D112}" type="presParOf" srcId="{A637F35D-1E80-4533-B2D2-887A967D4EF3}" destId="{BBD7A8C3-B91D-42B5-876A-CEE7674ECE80}" srcOrd="4" destOrd="0" presId="urn:microsoft.com/office/officeart/2005/8/layout/hList1"/>
    <dgm:cxn modelId="{5831C227-3433-4B63-A6D1-5CDE295BD901}" type="presParOf" srcId="{BBD7A8C3-B91D-42B5-876A-CEE7674ECE80}" destId="{E22E43DA-304A-4F7F-9204-5FEC6E4F86BF}" srcOrd="0" destOrd="0" presId="urn:microsoft.com/office/officeart/2005/8/layout/hList1"/>
    <dgm:cxn modelId="{A49F1DB0-AAEE-40B7-9885-75354A4F227F}" type="presParOf" srcId="{BBD7A8C3-B91D-42B5-876A-CEE7674ECE80}" destId="{E568E2E7-13D6-4F32-9F5E-6D4362C77E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A24AB7-E2FA-4659-8B33-3E08462C0BEC}" type="doc">
      <dgm:prSet loTypeId="urn:microsoft.com/office/officeart/2005/8/layout/bProcess3" loCatId="process" qsTypeId="urn:microsoft.com/office/officeart/2005/8/quickstyle/3d3" qsCatId="3D" csTypeId="urn:microsoft.com/office/officeart/2005/8/colors/colorful5" csCatId="colorful" phldr="1"/>
      <dgm:spPr/>
      <dgm:t>
        <a:bodyPr/>
        <a:lstStyle/>
        <a:p>
          <a:endParaRPr lang="en-US"/>
        </a:p>
      </dgm:t>
    </dgm:pt>
    <dgm:pt modelId="{45AEF371-A6B7-4109-8101-90A6B005195B}">
      <dgm:prSet phldrT="[Text]"/>
      <dgm:spPr/>
      <dgm:t>
        <a:bodyPr/>
        <a:lstStyle/>
        <a:p>
          <a:r>
            <a:rPr lang="en-US" b="1" dirty="0"/>
            <a:t>Decision of Administrative Officer</a:t>
          </a:r>
        </a:p>
      </dgm:t>
    </dgm:pt>
    <dgm:pt modelId="{04B7F25A-5329-4A57-9D6B-4843172FE0FC}" type="parTrans" cxnId="{A5FB2A35-186A-44EF-8D36-0E9ACD5EBC3B}">
      <dgm:prSet/>
      <dgm:spPr/>
      <dgm:t>
        <a:bodyPr/>
        <a:lstStyle/>
        <a:p>
          <a:endParaRPr lang="en-US"/>
        </a:p>
      </dgm:t>
    </dgm:pt>
    <dgm:pt modelId="{04A404E6-5CE1-4EAA-A2C2-F04D0F1D2C1D}" type="sibTrans" cxnId="{A5FB2A35-186A-44EF-8D36-0E9ACD5EBC3B}">
      <dgm:prSet/>
      <dgm:spPr/>
      <dgm:t>
        <a:bodyPr/>
        <a:lstStyle/>
        <a:p>
          <a:endParaRPr lang="en-US"/>
        </a:p>
      </dgm:t>
    </dgm:pt>
    <dgm:pt modelId="{094BB1F5-4059-4131-80AD-8DECDF941BAA}">
      <dgm:prSet phldrT="[Text]"/>
      <dgm:spPr>
        <a:solidFill>
          <a:schemeClr val="accent6"/>
        </a:solidFill>
      </dgm:spPr>
      <dgm:t>
        <a:bodyPr/>
        <a:lstStyle/>
        <a:p>
          <a:r>
            <a:rPr lang="en-US" b="1" dirty="0"/>
            <a:t>Appeal to DRB/ZBA</a:t>
          </a:r>
        </a:p>
      </dgm:t>
    </dgm:pt>
    <dgm:pt modelId="{BC8F1EEF-0EDC-4959-8B01-C1D1F82AB3C1}" type="parTrans" cxnId="{43E8336F-9D04-47BE-8070-AD98AA94CAA2}">
      <dgm:prSet/>
      <dgm:spPr/>
      <dgm:t>
        <a:bodyPr/>
        <a:lstStyle/>
        <a:p>
          <a:endParaRPr lang="en-US"/>
        </a:p>
      </dgm:t>
    </dgm:pt>
    <dgm:pt modelId="{A1E57CA2-C42B-4AFA-B301-99A594C975CD}" type="sibTrans" cxnId="{43E8336F-9D04-47BE-8070-AD98AA94CAA2}">
      <dgm:prSet/>
      <dgm:spPr/>
      <dgm:t>
        <a:bodyPr/>
        <a:lstStyle/>
        <a:p>
          <a:endParaRPr lang="en-US"/>
        </a:p>
      </dgm:t>
    </dgm:pt>
    <dgm:pt modelId="{BCEFD06F-7552-41FE-9F05-F09FC524BC2D}">
      <dgm:prSet phldrT="[Text]"/>
      <dgm:spPr>
        <a:solidFill>
          <a:schemeClr val="accent5"/>
        </a:solidFill>
      </dgm:spPr>
      <dgm:t>
        <a:bodyPr/>
        <a:lstStyle/>
        <a:p>
          <a:r>
            <a:rPr lang="en-US" b="1" dirty="0"/>
            <a:t>Decision of Board</a:t>
          </a:r>
        </a:p>
        <a:p>
          <a:r>
            <a:rPr lang="en-US" b="1" dirty="0"/>
            <a:t>(DRB, ZBA, PC)</a:t>
          </a:r>
        </a:p>
      </dgm:t>
    </dgm:pt>
    <dgm:pt modelId="{064100A5-4CB7-4EFF-9168-17B606A9BB02}" type="parTrans" cxnId="{2FA3738B-6890-4B45-B1BC-2CF05778FF6C}">
      <dgm:prSet/>
      <dgm:spPr/>
      <dgm:t>
        <a:bodyPr/>
        <a:lstStyle/>
        <a:p>
          <a:endParaRPr lang="en-US"/>
        </a:p>
      </dgm:t>
    </dgm:pt>
    <dgm:pt modelId="{538FE006-0BDE-4F23-AA9B-3B3049E14E78}" type="sibTrans" cxnId="{2FA3738B-6890-4B45-B1BC-2CF05778FF6C}">
      <dgm:prSet/>
      <dgm:spPr/>
      <dgm:t>
        <a:bodyPr/>
        <a:lstStyle/>
        <a:p>
          <a:endParaRPr lang="en-US"/>
        </a:p>
      </dgm:t>
    </dgm:pt>
    <dgm:pt modelId="{00B45D31-B41C-4E76-9B5E-7DB2D8386539}">
      <dgm:prSet phldrT="[Text]"/>
      <dgm:spPr/>
      <dgm:t>
        <a:bodyPr/>
        <a:lstStyle/>
        <a:p>
          <a:r>
            <a:rPr lang="en-US" b="1" dirty="0"/>
            <a:t>Appeal to Environmental Court</a:t>
          </a:r>
        </a:p>
      </dgm:t>
    </dgm:pt>
    <dgm:pt modelId="{47255714-A212-4048-B27B-F677B24E2CAB}" type="parTrans" cxnId="{5333F99B-1A82-4B9D-BB1C-CFC4DE56C7CC}">
      <dgm:prSet/>
      <dgm:spPr/>
      <dgm:t>
        <a:bodyPr/>
        <a:lstStyle/>
        <a:p>
          <a:endParaRPr lang="en-US"/>
        </a:p>
      </dgm:t>
    </dgm:pt>
    <dgm:pt modelId="{FB32C690-33A6-4348-AFED-6E167BFF3209}" type="sibTrans" cxnId="{5333F99B-1A82-4B9D-BB1C-CFC4DE56C7CC}">
      <dgm:prSet/>
      <dgm:spPr/>
      <dgm:t>
        <a:bodyPr/>
        <a:lstStyle/>
        <a:p>
          <a:endParaRPr lang="en-US"/>
        </a:p>
      </dgm:t>
    </dgm:pt>
    <dgm:pt modelId="{8426EBF1-6BF7-45CA-9433-1B30CD0009B0}" type="pres">
      <dgm:prSet presAssocID="{49A24AB7-E2FA-4659-8B33-3E08462C0BEC}" presName="Name0" presStyleCnt="0">
        <dgm:presLayoutVars>
          <dgm:dir/>
          <dgm:resizeHandles val="exact"/>
        </dgm:presLayoutVars>
      </dgm:prSet>
      <dgm:spPr/>
    </dgm:pt>
    <dgm:pt modelId="{A200FEC0-9A7D-4247-AF7E-57DBCD686DBE}" type="pres">
      <dgm:prSet presAssocID="{45AEF371-A6B7-4109-8101-90A6B005195B}" presName="node" presStyleLbl="node1" presStyleIdx="0" presStyleCnt="4">
        <dgm:presLayoutVars>
          <dgm:bulletEnabled val="1"/>
        </dgm:presLayoutVars>
      </dgm:prSet>
      <dgm:spPr/>
    </dgm:pt>
    <dgm:pt modelId="{7DE9AAB9-C310-45CE-BBE2-EA96B4227BFE}" type="pres">
      <dgm:prSet presAssocID="{04A404E6-5CE1-4EAA-A2C2-F04D0F1D2C1D}" presName="sibTrans" presStyleLbl="sibTrans1D1" presStyleIdx="0" presStyleCnt="3"/>
      <dgm:spPr/>
    </dgm:pt>
    <dgm:pt modelId="{1C3EEFA6-966F-493E-BEFB-AF1B8CDCAC52}" type="pres">
      <dgm:prSet presAssocID="{04A404E6-5CE1-4EAA-A2C2-F04D0F1D2C1D}" presName="connectorText" presStyleLbl="sibTrans1D1" presStyleIdx="0" presStyleCnt="3"/>
      <dgm:spPr/>
    </dgm:pt>
    <dgm:pt modelId="{D7698AC5-8F4E-4B4C-9A14-D033A201B34F}" type="pres">
      <dgm:prSet presAssocID="{094BB1F5-4059-4131-80AD-8DECDF941BAA}" presName="node" presStyleLbl="node1" presStyleIdx="1" presStyleCnt="4">
        <dgm:presLayoutVars>
          <dgm:bulletEnabled val="1"/>
        </dgm:presLayoutVars>
      </dgm:prSet>
      <dgm:spPr>
        <a:prstGeom prst="ellipse">
          <a:avLst/>
        </a:prstGeom>
      </dgm:spPr>
    </dgm:pt>
    <dgm:pt modelId="{EBFBAB2D-FAF2-4645-BCE6-7F90A14EC6E5}" type="pres">
      <dgm:prSet presAssocID="{A1E57CA2-C42B-4AFA-B301-99A594C975CD}" presName="sibTrans" presStyleLbl="sibTrans1D1" presStyleIdx="1" presStyleCnt="3"/>
      <dgm:spPr/>
    </dgm:pt>
    <dgm:pt modelId="{1DBF1F1C-52FF-4743-B985-C46C29B85860}" type="pres">
      <dgm:prSet presAssocID="{A1E57CA2-C42B-4AFA-B301-99A594C975CD}" presName="connectorText" presStyleLbl="sibTrans1D1" presStyleIdx="1" presStyleCnt="3"/>
      <dgm:spPr/>
    </dgm:pt>
    <dgm:pt modelId="{E0A11C41-875E-43B9-AECF-8418AB556B0C}" type="pres">
      <dgm:prSet presAssocID="{BCEFD06F-7552-41FE-9F05-F09FC524BC2D}" presName="node" presStyleLbl="node1" presStyleIdx="2" presStyleCnt="4">
        <dgm:presLayoutVars>
          <dgm:bulletEnabled val="1"/>
        </dgm:presLayoutVars>
      </dgm:prSet>
      <dgm:spPr/>
    </dgm:pt>
    <dgm:pt modelId="{102582C1-72D7-488D-B02F-70BCCA4C8F76}" type="pres">
      <dgm:prSet presAssocID="{538FE006-0BDE-4F23-AA9B-3B3049E14E78}" presName="sibTrans" presStyleLbl="sibTrans1D1" presStyleIdx="2" presStyleCnt="3"/>
      <dgm:spPr/>
    </dgm:pt>
    <dgm:pt modelId="{DFD6D4DE-E5E6-4E2C-B758-C03CA79FF1CE}" type="pres">
      <dgm:prSet presAssocID="{538FE006-0BDE-4F23-AA9B-3B3049E14E78}" presName="connectorText" presStyleLbl="sibTrans1D1" presStyleIdx="2" presStyleCnt="3"/>
      <dgm:spPr/>
    </dgm:pt>
    <dgm:pt modelId="{0788D3D5-C17E-48B3-AB55-3D4AFE5D1B66}" type="pres">
      <dgm:prSet presAssocID="{00B45D31-B41C-4E76-9B5E-7DB2D8386539}" presName="node" presStyleLbl="node1" presStyleIdx="3" presStyleCnt="4">
        <dgm:presLayoutVars>
          <dgm:bulletEnabled val="1"/>
        </dgm:presLayoutVars>
      </dgm:prSet>
      <dgm:spPr>
        <a:prstGeom prst="ellipse">
          <a:avLst/>
        </a:prstGeom>
      </dgm:spPr>
    </dgm:pt>
  </dgm:ptLst>
  <dgm:cxnLst>
    <dgm:cxn modelId="{4635C80D-4A9D-4424-9C62-A38A92F8523D}" type="presOf" srcId="{094BB1F5-4059-4131-80AD-8DECDF941BAA}" destId="{D7698AC5-8F4E-4B4C-9A14-D033A201B34F}" srcOrd="0" destOrd="0" presId="urn:microsoft.com/office/officeart/2005/8/layout/bProcess3"/>
    <dgm:cxn modelId="{0AD2591A-992E-4F60-8781-89C78C9C19F4}" type="presOf" srcId="{49A24AB7-E2FA-4659-8B33-3E08462C0BEC}" destId="{8426EBF1-6BF7-45CA-9433-1B30CD0009B0}" srcOrd="0" destOrd="0" presId="urn:microsoft.com/office/officeart/2005/8/layout/bProcess3"/>
    <dgm:cxn modelId="{92A20F25-AD4D-4907-9C36-FE68C447BCB6}" type="presOf" srcId="{A1E57CA2-C42B-4AFA-B301-99A594C975CD}" destId="{EBFBAB2D-FAF2-4645-BCE6-7F90A14EC6E5}" srcOrd="0" destOrd="0" presId="urn:microsoft.com/office/officeart/2005/8/layout/bProcess3"/>
    <dgm:cxn modelId="{B95FFA2E-157F-46BA-B722-158DBE6E868A}" type="presOf" srcId="{BCEFD06F-7552-41FE-9F05-F09FC524BC2D}" destId="{E0A11C41-875E-43B9-AECF-8418AB556B0C}" srcOrd="0" destOrd="0" presId="urn:microsoft.com/office/officeart/2005/8/layout/bProcess3"/>
    <dgm:cxn modelId="{A5FB2A35-186A-44EF-8D36-0E9ACD5EBC3B}" srcId="{49A24AB7-E2FA-4659-8B33-3E08462C0BEC}" destId="{45AEF371-A6B7-4109-8101-90A6B005195B}" srcOrd="0" destOrd="0" parTransId="{04B7F25A-5329-4A57-9D6B-4843172FE0FC}" sibTransId="{04A404E6-5CE1-4EAA-A2C2-F04D0F1D2C1D}"/>
    <dgm:cxn modelId="{3421B135-2EF9-4CF9-9A9C-E3152E541D5B}" type="presOf" srcId="{A1E57CA2-C42B-4AFA-B301-99A594C975CD}" destId="{1DBF1F1C-52FF-4743-B985-C46C29B85860}" srcOrd="1" destOrd="0" presId="urn:microsoft.com/office/officeart/2005/8/layout/bProcess3"/>
    <dgm:cxn modelId="{0F10FD3A-988A-4E38-970E-7EA83B5A1424}" type="presOf" srcId="{538FE006-0BDE-4F23-AA9B-3B3049E14E78}" destId="{102582C1-72D7-488D-B02F-70BCCA4C8F76}" srcOrd="0" destOrd="0" presId="urn:microsoft.com/office/officeart/2005/8/layout/bProcess3"/>
    <dgm:cxn modelId="{BDC9BB44-7D22-4A28-A106-585C46A5E023}" type="presOf" srcId="{538FE006-0BDE-4F23-AA9B-3B3049E14E78}" destId="{DFD6D4DE-E5E6-4E2C-B758-C03CA79FF1CE}" srcOrd="1" destOrd="0" presId="urn:microsoft.com/office/officeart/2005/8/layout/bProcess3"/>
    <dgm:cxn modelId="{43E8336F-9D04-47BE-8070-AD98AA94CAA2}" srcId="{49A24AB7-E2FA-4659-8B33-3E08462C0BEC}" destId="{094BB1F5-4059-4131-80AD-8DECDF941BAA}" srcOrd="1" destOrd="0" parTransId="{BC8F1EEF-0EDC-4959-8B01-C1D1F82AB3C1}" sibTransId="{A1E57CA2-C42B-4AFA-B301-99A594C975CD}"/>
    <dgm:cxn modelId="{1BF1D078-5D3E-4DE4-A742-E4938F410C75}" type="presOf" srcId="{00B45D31-B41C-4E76-9B5E-7DB2D8386539}" destId="{0788D3D5-C17E-48B3-AB55-3D4AFE5D1B66}" srcOrd="0" destOrd="0" presId="urn:microsoft.com/office/officeart/2005/8/layout/bProcess3"/>
    <dgm:cxn modelId="{96A97C8A-D4DB-4BBA-8EEB-195078394780}" type="presOf" srcId="{04A404E6-5CE1-4EAA-A2C2-F04D0F1D2C1D}" destId="{1C3EEFA6-966F-493E-BEFB-AF1B8CDCAC52}" srcOrd="1" destOrd="0" presId="urn:microsoft.com/office/officeart/2005/8/layout/bProcess3"/>
    <dgm:cxn modelId="{2FA3738B-6890-4B45-B1BC-2CF05778FF6C}" srcId="{49A24AB7-E2FA-4659-8B33-3E08462C0BEC}" destId="{BCEFD06F-7552-41FE-9F05-F09FC524BC2D}" srcOrd="2" destOrd="0" parTransId="{064100A5-4CB7-4EFF-9168-17B606A9BB02}" sibTransId="{538FE006-0BDE-4F23-AA9B-3B3049E14E78}"/>
    <dgm:cxn modelId="{5333F99B-1A82-4B9D-BB1C-CFC4DE56C7CC}" srcId="{49A24AB7-E2FA-4659-8B33-3E08462C0BEC}" destId="{00B45D31-B41C-4E76-9B5E-7DB2D8386539}" srcOrd="3" destOrd="0" parTransId="{47255714-A212-4048-B27B-F677B24E2CAB}" sibTransId="{FB32C690-33A6-4348-AFED-6E167BFF3209}"/>
    <dgm:cxn modelId="{70B261C0-4BD5-438B-958A-AC9FAF93B9F7}" type="presOf" srcId="{04A404E6-5CE1-4EAA-A2C2-F04D0F1D2C1D}" destId="{7DE9AAB9-C310-45CE-BBE2-EA96B4227BFE}" srcOrd="0" destOrd="0" presId="urn:microsoft.com/office/officeart/2005/8/layout/bProcess3"/>
    <dgm:cxn modelId="{0C7FD6DD-7C8D-4E61-94CB-11A85F4D907E}" type="presOf" srcId="{45AEF371-A6B7-4109-8101-90A6B005195B}" destId="{A200FEC0-9A7D-4247-AF7E-57DBCD686DBE}" srcOrd="0" destOrd="0" presId="urn:microsoft.com/office/officeart/2005/8/layout/bProcess3"/>
    <dgm:cxn modelId="{A99646CE-B7E0-4C8D-BC57-D5EEC223C653}" type="presParOf" srcId="{8426EBF1-6BF7-45CA-9433-1B30CD0009B0}" destId="{A200FEC0-9A7D-4247-AF7E-57DBCD686DBE}" srcOrd="0" destOrd="0" presId="urn:microsoft.com/office/officeart/2005/8/layout/bProcess3"/>
    <dgm:cxn modelId="{5CC16DB8-9667-4753-AB30-8D014EC3D24B}" type="presParOf" srcId="{8426EBF1-6BF7-45CA-9433-1B30CD0009B0}" destId="{7DE9AAB9-C310-45CE-BBE2-EA96B4227BFE}" srcOrd="1" destOrd="0" presId="urn:microsoft.com/office/officeart/2005/8/layout/bProcess3"/>
    <dgm:cxn modelId="{36649852-CE5F-48B8-8F8D-761C7E6B7487}" type="presParOf" srcId="{7DE9AAB9-C310-45CE-BBE2-EA96B4227BFE}" destId="{1C3EEFA6-966F-493E-BEFB-AF1B8CDCAC52}" srcOrd="0" destOrd="0" presId="urn:microsoft.com/office/officeart/2005/8/layout/bProcess3"/>
    <dgm:cxn modelId="{1FF5279B-C9A0-466C-85CA-CA0670EBC206}" type="presParOf" srcId="{8426EBF1-6BF7-45CA-9433-1B30CD0009B0}" destId="{D7698AC5-8F4E-4B4C-9A14-D033A201B34F}" srcOrd="2" destOrd="0" presId="urn:microsoft.com/office/officeart/2005/8/layout/bProcess3"/>
    <dgm:cxn modelId="{95A84769-47DF-4A92-A30E-6EA3594E89BB}" type="presParOf" srcId="{8426EBF1-6BF7-45CA-9433-1B30CD0009B0}" destId="{EBFBAB2D-FAF2-4645-BCE6-7F90A14EC6E5}" srcOrd="3" destOrd="0" presId="urn:microsoft.com/office/officeart/2005/8/layout/bProcess3"/>
    <dgm:cxn modelId="{FB695094-82B8-443A-BAC8-94E75A7BC990}" type="presParOf" srcId="{EBFBAB2D-FAF2-4645-BCE6-7F90A14EC6E5}" destId="{1DBF1F1C-52FF-4743-B985-C46C29B85860}" srcOrd="0" destOrd="0" presId="urn:microsoft.com/office/officeart/2005/8/layout/bProcess3"/>
    <dgm:cxn modelId="{DE866277-0DAF-44B1-8739-3142395E92BA}" type="presParOf" srcId="{8426EBF1-6BF7-45CA-9433-1B30CD0009B0}" destId="{E0A11C41-875E-43B9-AECF-8418AB556B0C}" srcOrd="4" destOrd="0" presId="urn:microsoft.com/office/officeart/2005/8/layout/bProcess3"/>
    <dgm:cxn modelId="{9E2CC5E9-45E2-4AFA-B407-C83BBC88D11C}" type="presParOf" srcId="{8426EBF1-6BF7-45CA-9433-1B30CD0009B0}" destId="{102582C1-72D7-488D-B02F-70BCCA4C8F76}" srcOrd="5" destOrd="0" presId="urn:microsoft.com/office/officeart/2005/8/layout/bProcess3"/>
    <dgm:cxn modelId="{CA5ABC22-1F94-45EE-9FEF-7DBE29AEBAF3}" type="presParOf" srcId="{102582C1-72D7-488D-B02F-70BCCA4C8F76}" destId="{DFD6D4DE-E5E6-4E2C-B758-C03CA79FF1CE}" srcOrd="0" destOrd="0" presId="urn:microsoft.com/office/officeart/2005/8/layout/bProcess3"/>
    <dgm:cxn modelId="{02CB83C1-EDAC-42AF-8C44-27CABAE1FC91}" type="presParOf" srcId="{8426EBF1-6BF7-45CA-9433-1B30CD0009B0}" destId="{0788D3D5-C17E-48B3-AB55-3D4AFE5D1B66}"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5A6C-D6E1-4FB9-AA23-20E2AB0D0553}">
      <dsp:nvSpPr>
        <dsp:cNvPr id="0" name=""/>
        <dsp:cNvSpPr/>
      </dsp:nvSpPr>
      <dsp:spPr>
        <a:xfrm>
          <a:off x="2242958" y="1840622"/>
          <a:ext cx="2829282" cy="2829282"/>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Vibrant Sustainable  Community</a:t>
          </a:r>
        </a:p>
      </dsp:txBody>
      <dsp:txXfrm>
        <a:off x="2657297" y="2254961"/>
        <a:ext cx="2000604" cy="2000604"/>
      </dsp:txXfrm>
    </dsp:sp>
    <dsp:sp modelId="{7553D5DB-0DF3-450C-97BB-05B8C59A2C0C}">
      <dsp:nvSpPr>
        <dsp:cNvPr id="0" name=""/>
        <dsp:cNvSpPr/>
      </dsp:nvSpPr>
      <dsp:spPr>
        <a:xfrm>
          <a:off x="2950279" y="2299"/>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Compact Centers</a:t>
          </a:r>
        </a:p>
      </dsp:txBody>
      <dsp:txXfrm>
        <a:off x="3157448" y="209468"/>
        <a:ext cx="1000303" cy="1000303"/>
      </dsp:txXfrm>
    </dsp:sp>
    <dsp:sp modelId="{3FF222D4-CAAA-4782-8564-B243A122D1B2}">
      <dsp:nvSpPr>
        <dsp:cNvPr id="0" name=""/>
        <dsp:cNvSpPr/>
      </dsp:nvSpPr>
      <dsp:spPr>
        <a:xfrm>
          <a:off x="4054793" y="254397"/>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Strong Diverse</a:t>
          </a:r>
        </a:p>
        <a:p>
          <a:pPr marL="0" lvl="0" indent="0" algn="ctr" defTabSz="533400">
            <a:lnSpc>
              <a:spcPct val="90000"/>
            </a:lnSpc>
            <a:spcBef>
              <a:spcPct val="0"/>
            </a:spcBef>
            <a:spcAft>
              <a:spcPct val="35000"/>
            </a:spcAft>
            <a:buNone/>
          </a:pPr>
          <a:r>
            <a:rPr lang="en-US" sz="1200" kern="1200" dirty="0"/>
            <a:t>Economy</a:t>
          </a:r>
        </a:p>
      </dsp:txBody>
      <dsp:txXfrm>
        <a:off x="4261962" y="461566"/>
        <a:ext cx="1000303" cy="1000303"/>
      </dsp:txXfrm>
    </dsp:sp>
    <dsp:sp modelId="{172D7EFF-DFCA-47E5-9D96-B2614D5F568C}">
      <dsp:nvSpPr>
        <dsp:cNvPr id="0" name=""/>
        <dsp:cNvSpPr/>
      </dsp:nvSpPr>
      <dsp:spPr>
        <a:xfrm>
          <a:off x="4940544" y="960760"/>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 and Vocational Training</a:t>
          </a:r>
        </a:p>
      </dsp:txBody>
      <dsp:txXfrm>
        <a:off x="5147713" y="1167929"/>
        <a:ext cx="1000303" cy="1000303"/>
      </dsp:txXfrm>
    </dsp:sp>
    <dsp:sp modelId="{DC5DD392-8C67-464A-B2EB-E00D8866DA16}">
      <dsp:nvSpPr>
        <dsp:cNvPr id="0" name=""/>
        <dsp:cNvSpPr/>
      </dsp:nvSpPr>
      <dsp:spPr>
        <a:xfrm>
          <a:off x="5432099" y="1981484"/>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Available Child Care</a:t>
          </a:r>
        </a:p>
      </dsp:txBody>
      <dsp:txXfrm>
        <a:off x="5639268" y="2188653"/>
        <a:ext cx="1000303" cy="1000303"/>
      </dsp:txXfrm>
    </dsp:sp>
    <dsp:sp modelId="{166BDC5A-6A6C-4DE6-A377-33AD1DFAB78A}">
      <dsp:nvSpPr>
        <dsp:cNvPr id="0" name=""/>
        <dsp:cNvSpPr/>
      </dsp:nvSpPr>
      <dsp:spPr>
        <a:xfrm>
          <a:off x="5432099" y="3114402"/>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Efficient Public Facilities and Services</a:t>
          </a:r>
        </a:p>
      </dsp:txBody>
      <dsp:txXfrm>
        <a:off x="5639268" y="3321571"/>
        <a:ext cx="1000303" cy="1000303"/>
      </dsp:txXfrm>
    </dsp:sp>
    <dsp:sp modelId="{D3F69BB3-69DA-4D22-83A0-05D56EE361C3}">
      <dsp:nvSpPr>
        <dsp:cNvPr id="0" name=""/>
        <dsp:cNvSpPr/>
      </dsp:nvSpPr>
      <dsp:spPr>
        <a:xfrm>
          <a:off x="4940544" y="4135126"/>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Recreational Opportunities</a:t>
          </a:r>
        </a:p>
        <a:p>
          <a:pPr lvl="0" algn="ctr" defTabSz="711200">
            <a:lnSpc>
              <a:spcPct val="90000"/>
            </a:lnSpc>
            <a:spcBef>
              <a:spcPct val="0"/>
            </a:spcBef>
            <a:spcAft>
              <a:spcPct val="35000"/>
            </a:spcAft>
            <a:buNone/>
          </a:pPr>
          <a:endParaRPr lang="en-US" sz="1200" kern="1200" dirty="0"/>
        </a:p>
      </dsp:txBody>
      <dsp:txXfrm>
        <a:off x="5147713" y="4342295"/>
        <a:ext cx="1000303" cy="1000303"/>
      </dsp:txXfrm>
    </dsp:sp>
    <dsp:sp modelId="{0B6CC9EF-B947-4595-B0E6-A388377B4E8F}">
      <dsp:nvSpPr>
        <dsp:cNvPr id="0" name=""/>
        <dsp:cNvSpPr/>
      </dsp:nvSpPr>
      <dsp:spPr>
        <a:xfrm>
          <a:off x="4054793" y="4841489"/>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Housing</a:t>
          </a:r>
        </a:p>
        <a:p>
          <a:pPr marL="0" lvl="0" indent="0" algn="ctr" defTabSz="533400">
            <a:lnSpc>
              <a:spcPct val="90000"/>
            </a:lnSpc>
            <a:spcBef>
              <a:spcPct val="0"/>
            </a:spcBef>
            <a:spcAft>
              <a:spcPct val="35000"/>
            </a:spcAft>
            <a:buNone/>
          </a:pPr>
          <a:r>
            <a:rPr lang="en-US" sz="1200" kern="1200" dirty="0"/>
            <a:t>Available</a:t>
          </a:r>
        </a:p>
      </dsp:txBody>
      <dsp:txXfrm>
        <a:off x="4261962" y="5048658"/>
        <a:ext cx="1000303" cy="1000303"/>
      </dsp:txXfrm>
    </dsp:sp>
    <dsp:sp modelId="{BC56F49F-F8E8-4535-B981-3E1C239E94F9}">
      <dsp:nvSpPr>
        <dsp:cNvPr id="0" name=""/>
        <dsp:cNvSpPr/>
      </dsp:nvSpPr>
      <dsp:spPr>
        <a:xfrm>
          <a:off x="2950279" y="5093587"/>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Efficient Energy Use and Renewable Resources</a:t>
          </a:r>
        </a:p>
      </dsp:txBody>
      <dsp:txXfrm>
        <a:off x="3157448" y="5300756"/>
        <a:ext cx="1000303" cy="1000303"/>
      </dsp:txXfrm>
    </dsp:sp>
    <dsp:sp modelId="{887A3A57-4BBA-4AAA-B01B-7F239A1583C9}">
      <dsp:nvSpPr>
        <dsp:cNvPr id="0" name=""/>
        <dsp:cNvSpPr/>
      </dsp:nvSpPr>
      <dsp:spPr>
        <a:xfrm>
          <a:off x="1845765" y="4841489"/>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Agricultural and Forest Industries</a:t>
          </a:r>
        </a:p>
      </dsp:txBody>
      <dsp:txXfrm>
        <a:off x="2052934" y="5048658"/>
        <a:ext cx="1000303" cy="1000303"/>
      </dsp:txXfrm>
    </dsp:sp>
    <dsp:sp modelId="{5A0B8BA6-6810-4C32-B4D1-1FF9D0749FE1}">
      <dsp:nvSpPr>
        <dsp:cNvPr id="0" name=""/>
        <dsp:cNvSpPr/>
      </dsp:nvSpPr>
      <dsp:spPr>
        <a:xfrm>
          <a:off x="960014" y="4135126"/>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Flood Resiliency</a:t>
          </a:r>
        </a:p>
      </dsp:txBody>
      <dsp:txXfrm>
        <a:off x="1167183" y="4342295"/>
        <a:ext cx="1000303" cy="1000303"/>
      </dsp:txXfrm>
    </dsp:sp>
    <dsp:sp modelId="{72EE952C-F79D-467B-85F4-469C12ECF093}">
      <dsp:nvSpPr>
        <dsp:cNvPr id="0" name=""/>
        <dsp:cNvSpPr/>
      </dsp:nvSpPr>
      <dsp:spPr>
        <a:xfrm>
          <a:off x="468459" y="3114402"/>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Use Natural Resources Efficiently</a:t>
          </a:r>
        </a:p>
      </dsp:txBody>
      <dsp:txXfrm>
        <a:off x="675628" y="3321571"/>
        <a:ext cx="1000303" cy="1000303"/>
      </dsp:txXfrm>
    </dsp:sp>
    <dsp:sp modelId="{0EFBE5EC-CB20-42A5-830C-1BA2A2F26A49}">
      <dsp:nvSpPr>
        <dsp:cNvPr id="0" name=""/>
        <dsp:cNvSpPr/>
      </dsp:nvSpPr>
      <dsp:spPr>
        <a:xfrm>
          <a:off x="468459" y="1981484"/>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Preserve Natural Resources</a:t>
          </a:r>
        </a:p>
      </dsp:txBody>
      <dsp:txXfrm>
        <a:off x="675628" y="2188653"/>
        <a:ext cx="1000303" cy="1000303"/>
      </dsp:txXfrm>
    </dsp:sp>
    <dsp:sp modelId="{E21D6F80-0A7E-4B36-895D-5C5946ADAB26}">
      <dsp:nvSpPr>
        <dsp:cNvPr id="0" name=""/>
        <dsp:cNvSpPr/>
      </dsp:nvSpPr>
      <dsp:spPr>
        <a:xfrm>
          <a:off x="960014" y="960760"/>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Air, Water and Wildlife Quality</a:t>
          </a:r>
        </a:p>
      </dsp:txBody>
      <dsp:txXfrm>
        <a:off x="1167183" y="1167929"/>
        <a:ext cx="1000303" cy="1000303"/>
      </dsp:txXfrm>
    </dsp:sp>
    <dsp:sp modelId="{79826AAB-9B7A-4DC7-9676-C626290F354F}">
      <dsp:nvSpPr>
        <dsp:cNvPr id="0" name=""/>
        <dsp:cNvSpPr/>
      </dsp:nvSpPr>
      <dsp:spPr>
        <a:xfrm>
          <a:off x="1845765" y="254397"/>
          <a:ext cx="1414641" cy="141464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Safe Convenient</a:t>
          </a:r>
        </a:p>
        <a:p>
          <a:pPr marL="0" lvl="0" indent="0" algn="ctr" defTabSz="533400">
            <a:lnSpc>
              <a:spcPct val="90000"/>
            </a:lnSpc>
            <a:spcBef>
              <a:spcPct val="0"/>
            </a:spcBef>
            <a:spcAft>
              <a:spcPct val="35000"/>
            </a:spcAft>
            <a:buNone/>
          </a:pPr>
          <a:r>
            <a:rPr lang="en-US" sz="1200" kern="1200" dirty="0"/>
            <a:t>Transportation</a:t>
          </a:r>
        </a:p>
      </dsp:txBody>
      <dsp:txXfrm>
        <a:off x="2052934" y="461566"/>
        <a:ext cx="1000303" cy="1000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DE4D9-D94A-4282-94DE-74B2CDE51E70}">
      <dsp:nvSpPr>
        <dsp:cNvPr id="0" name=""/>
        <dsp:cNvSpPr/>
      </dsp:nvSpPr>
      <dsp:spPr>
        <a:xfrm rot="20361629">
          <a:off x="20874" y="2027729"/>
          <a:ext cx="3768251" cy="643540"/>
        </a:xfrm>
        <a:prstGeom prst="mathMinus">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4AE60-555D-40DF-A8B0-36FDADE4A664}">
      <dsp:nvSpPr>
        <dsp:cNvPr id="0" name=""/>
        <dsp:cNvSpPr/>
      </dsp:nvSpPr>
      <dsp:spPr>
        <a:xfrm>
          <a:off x="457200" y="234950"/>
          <a:ext cx="1143000" cy="1879600"/>
        </a:xfrm>
        <a:prstGeom prst="down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D147F-E610-4101-AB0D-E7C94B4C664E}">
      <dsp:nvSpPr>
        <dsp:cNvPr id="0" name=""/>
        <dsp:cNvSpPr/>
      </dsp:nvSpPr>
      <dsp:spPr>
        <a:xfrm>
          <a:off x="2019300" y="0"/>
          <a:ext cx="1219200" cy="197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more specific, the more utility in reaching desired conditions</a:t>
          </a:r>
        </a:p>
      </dsp:txBody>
      <dsp:txXfrm>
        <a:off x="2019300" y="0"/>
        <a:ext cx="1219200" cy="1973580"/>
      </dsp:txXfrm>
    </dsp:sp>
    <dsp:sp modelId="{8091F7AC-B0C1-4BA8-B795-4F1F19C1F801}">
      <dsp:nvSpPr>
        <dsp:cNvPr id="0" name=""/>
        <dsp:cNvSpPr/>
      </dsp:nvSpPr>
      <dsp:spPr>
        <a:xfrm>
          <a:off x="2209799" y="2584450"/>
          <a:ext cx="1143000" cy="1879600"/>
        </a:xfrm>
        <a:prstGeom prst="up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171DD-9FC0-4F27-A331-D9006794B3E1}">
      <dsp:nvSpPr>
        <dsp:cNvPr id="0" name=""/>
        <dsp:cNvSpPr/>
      </dsp:nvSpPr>
      <dsp:spPr>
        <a:xfrm>
          <a:off x="571500" y="2725419"/>
          <a:ext cx="1219200" cy="197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more specific, the more difficult in reaching community agreement</a:t>
          </a:r>
        </a:p>
      </dsp:txBody>
      <dsp:txXfrm>
        <a:off x="571500" y="2725419"/>
        <a:ext cx="1219200" cy="197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20DB4-A880-4E06-A9D7-BEF281EDBDAF}">
      <dsp:nvSpPr>
        <dsp:cNvPr id="0" name=""/>
        <dsp:cNvSpPr/>
      </dsp:nvSpPr>
      <dsp:spPr>
        <a:xfrm>
          <a:off x="7262759" y="1847835"/>
          <a:ext cx="91440" cy="210789"/>
        </a:xfrm>
        <a:custGeom>
          <a:avLst/>
          <a:gdLst/>
          <a:ahLst/>
          <a:cxnLst/>
          <a:rect l="0" t="0" r="0" b="0"/>
          <a:pathLst>
            <a:path>
              <a:moveTo>
                <a:pt x="49852" y="0"/>
              </a:moveTo>
              <a:lnTo>
                <a:pt x="49852" y="146694"/>
              </a:lnTo>
              <a:lnTo>
                <a:pt x="45720" y="146694"/>
              </a:lnTo>
              <a:lnTo>
                <a:pt x="45720" y="21078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983F2-FF73-4217-96ED-D933A56C2DD0}">
      <dsp:nvSpPr>
        <dsp:cNvPr id="0" name=""/>
        <dsp:cNvSpPr/>
      </dsp:nvSpPr>
      <dsp:spPr>
        <a:xfrm>
          <a:off x="2591862" y="1467426"/>
          <a:ext cx="3597165" cy="91440"/>
        </a:xfrm>
        <a:custGeom>
          <a:avLst/>
          <a:gdLst/>
          <a:ahLst/>
          <a:cxnLst/>
          <a:rect l="0" t="0" r="0" b="0"/>
          <a:pathLst>
            <a:path>
              <a:moveTo>
                <a:pt x="0" y="45720"/>
              </a:moveTo>
              <a:lnTo>
                <a:pt x="0" y="65053"/>
              </a:lnTo>
              <a:lnTo>
                <a:pt x="3597165" y="65053"/>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EE273-7AF7-4666-BF92-ABA6EF99611C}">
      <dsp:nvSpPr>
        <dsp:cNvPr id="0" name=""/>
        <dsp:cNvSpPr/>
      </dsp:nvSpPr>
      <dsp:spPr>
        <a:xfrm>
          <a:off x="4759276" y="3089460"/>
          <a:ext cx="2423386" cy="616831"/>
        </a:xfrm>
        <a:custGeom>
          <a:avLst/>
          <a:gdLst/>
          <a:ahLst/>
          <a:cxnLst/>
          <a:rect l="0" t="0" r="0" b="0"/>
          <a:pathLst>
            <a:path>
              <a:moveTo>
                <a:pt x="0" y="0"/>
              </a:moveTo>
              <a:lnTo>
                <a:pt x="0" y="552736"/>
              </a:lnTo>
              <a:lnTo>
                <a:pt x="2423386" y="552736"/>
              </a:lnTo>
              <a:lnTo>
                <a:pt x="2423386" y="616831"/>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72BC5-88B8-4460-93BE-913067F6C32B}">
      <dsp:nvSpPr>
        <dsp:cNvPr id="0" name=""/>
        <dsp:cNvSpPr/>
      </dsp:nvSpPr>
      <dsp:spPr>
        <a:xfrm>
          <a:off x="4365800" y="3089460"/>
          <a:ext cx="393475" cy="616831"/>
        </a:xfrm>
        <a:custGeom>
          <a:avLst/>
          <a:gdLst/>
          <a:ahLst/>
          <a:cxnLst/>
          <a:rect l="0" t="0" r="0" b="0"/>
          <a:pathLst>
            <a:path>
              <a:moveTo>
                <a:pt x="393475" y="0"/>
              </a:moveTo>
              <a:lnTo>
                <a:pt x="393475" y="552736"/>
              </a:lnTo>
              <a:lnTo>
                <a:pt x="0" y="552736"/>
              </a:lnTo>
              <a:lnTo>
                <a:pt x="0" y="616831"/>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00A5F-BA12-4C35-8175-DCFDC46C1D40}">
      <dsp:nvSpPr>
        <dsp:cNvPr id="0" name=""/>
        <dsp:cNvSpPr/>
      </dsp:nvSpPr>
      <dsp:spPr>
        <a:xfrm>
          <a:off x="2591862" y="1513146"/>
          <a:ext cx="2167414" cy="618424"/>
        </a:xfrm>
        <a:custGeom>
          <a:avLst/>
          <a:gdLst/>
          <a:ahLst/>
          <a:cxnLst/>
          <a:rect l="0" t="0" r="0" b="0"/>
          <a:pathLst>
            <a:path>
              <a:moveTo>
                <a:pt x="0" y="0"/>
              </a:moveTo>
              <a:lnTo>
                <a:pt x="0" y="554329"/>
              </a:lnTo>
              <a:lnTo>
                <a:pt x="2167414" y="554329"/>
              </a:lnTo>
              <a:lnTo>
                <a:pt x="2167414" y="61842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82BF1-B927-4FF6-80AE-4A2C61139E07}">
      <dsp:nvSpPr>
        <dsp:cNvPr id="0" name=""/>
        <dsp:cNvSpPr/>
      </dsp:nvSpPr>
      <dsp:spPr>
        <a:xfrm>
          <a:off x="1314263" y="3002380"/>
          <a:ext cx="91440" cy="298926"/>
        </a:xfrm>
        <a:custGeom>
          <a:avLst/>
          <a:gdLst/>
          <a:ahLst/>
          <a:cxnLst/>
          <a:rect l="0" t="0" r="0" b="0"/>
          <a:pathLst>
            <a:path>
              <a:moveTo>
                <a:pt x="47648" y="0"/>
              </a:moveTo>
              <a:lnTo>
                <a:pt x="47648" y="234831"/>
              </a:lnTo>
              <a:lnTo>
                <a:pt x="45720" y="234831"/>
              </a:lnTo>
              <a:lnTo>
                <a:pt x="45720" y="298926"/>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D20CF-1846-42E6-B60D-38251CC9A607}">
      <dsp:nvSpPr>
        <dsp:cNvPr id="0" name=""/>
        <dsp:cNvSpPr/>
      </dsp:nvSpPr>
      <dsp:spPr>
        <a:xfrm>
          <a:off x="1361912" y="1513146"/>
          <a:ext cx="1229949" cy="618424"/>
        </a:xfrm>
        <a:custGeom>
          <a:avLst/>
          <a:gdLst/>
          <a:ahLst/>
          <a:cxnLst/>
          <a:rect l="0" t="0" r="0" b="0"/>
          <a:pathLst>
            <a:path>
              <a:moveTo>
                <a:pt x="1229949" y="0"/>
              </a:moveTo>
              <a:lnTo>
                <a:pt x="1229949" y="554329"/>
              </a:lnTo>
              <a:lnTo>
                <a:pt x="0" y="554329"/>
              </a:lnTo>
              <a:lnTo>
                <a:pt x="0" y="61842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A8BBF-BA5C-41C6-93F8-977F68CCC528}">
      <dsp:nvSpPr>
        <dsp:cNvPr id="0" name=""/>
        <dsp:cNvSpPr/>
      </dsp:nvSpPr>
      <dsp:spPr>
        <a:xfrm>
          <a:off x="1140774" y="233748"/>
          <a:ext cx="2902175" cy="127939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kern="1200" dirty="0"/>
            <a:t>Legislative Body </a:t>
          </a:r>
        </a:p>
      </dsp:txBody>
      <dsp:txXfrm>
        <a:off x="1140774" y="233748"/>
        <a:ext cx="2902175" cy="1279398"/>
      </dsp:txXfrm>
    </dsp:sp>
    <dsp:sp modelId="{D1383230-9AF7-4A7A-A3E0-7FAC15A88A2A}">
      <dsp:nvSpPr>
        <dsp:cNvPr id="0" name=""/>
        <dsp:cNvSpPr/>
      </dsp:nvSpPr>
      <dsp:spPr>
        <a:xfrm>
          <a:off x="360948" y="2131571"/>
          <a:ext cx="2001928" cy="870808"/>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Legislative</a:t>
          </a:r>
        </a:p>
      </dsp:txBody>
      <dsp:txXfrm>
        <a:off x="360948" y="2131571"/>
        <a:ext cx="2001928" cy="870808"/>
      </dsp:txXfrm>
    </dsp:sp>
    <dsp:sp modelId="{4326C492-68C1-4589-A8CF-E4623C5FAC67}">
      <dsp:nvSpPr>
        <dsp:cNvPr id="0" name=""/>
        <dsp:cNvSpPr/>
      </dsp:nvSpPr>
      <dsp:spPr>
        <a:xfrm>
          <a:off x="360948" y="3301306"/>
          <a:ext cx="1998070" cy="872518"/>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Planning Commission</a:t>
          </a:r>
        </a:p>
      </dsp:txBody>
      <dsp:txXfrm>
        <a:off x="360948" y="3301306"/>
        <a:ext cx="1998070" cy="872518"/>
      </dsp:txXfrm>
    </dsp:sp>
    <dsp:sp modelId="{7B03ACD7-BA21-4C08-BD17-94C48CAFA969}">
      <dsp:nvSpPr>
        <dsp:cNvPr id="0" name=""/>
        <dsp:cNvSpPr/>
      </dsp:nvSpPr>
      <dsp:spPr>
        <a:xfrm>
          <a:off x="3636214" y="2131571"/>
          <a:ext cx="2246124" cy="957889"/>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Quasi-Judicial</a:t>
          </a:r>
        </a:p>
        <a:p>
          <a:pPr marL="0" lvl="0" indent="0" algn="ctr" defTabSz="1066800">
            <a:lnSpc>
              <a:spcPct val="90000"/>
            </a:lnSpc>
            <a:spcBef>
              <a:spcPct val="0"/>
            </a:spcBef>
            <a:spcAft>
              <a:spcPct val="35000"/>
            </a:spcAft>
            <a:buNone/>
          </a:pPr>
          <a:r>
            <a:rPr lang="en-US" sz="2400" kern="1200" dirty="0"/>
            <a:t>EITHER</a:t>
          </a:r>
        </a:p>
      </dsp:txBody>
      <dsp:txXfrm>
        <a:off x="3636214" y="2131571"/>
        <a:ext cx="2246124" cy="957889"/>
      </dsp:txXfrm>
    </dsp:sp>
    <dsp:sp modelId="{233D82E6-0D3A-48F9-B66C-C8E3C547C6C3}">
      <dsp:nvSpPr>
        <dsp:cNvPr id="0" name=""/>
        <dsp:cNvSpPr/>
      </dsp:nvSpPr>
      <dsp:spPr>
        <a:xfrm>
          <a:off x="3369295" y="3706292"/>
          <a:ext cx="1993010" cy="957889"/>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Development Review Board</a:t>
          </a:r>
        </a:p>
      </dsp:txBody>
      <dsp:txXfrm>
        <a:off x="3369295" y="3706292"/>
        <a:ext cx="1993010" cy="957889"/>
      </dsp:txXfrm>
    </dsp:sp>
    <dsp:sp modelId="{0064316C-AE4C-487D-927F-FED2CD74A650}">
      <dsp:nvSpPr>
        <dsp:cNvPr id="0" name=""/>
        <dsp:cNvSpPr/>
      </dsp:nvSpPr>
      <dsp:spPr>
        <a:xfrm>
          <a:off x="6128984" y="3706292"/>
          <a:ext cx="2107355" cy="1494653"/>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Zoning Board of Adjustment and Planning Commission</a:t>
          </a:r>
        </a:p>
      </dsp:txBody>
      <dsp:txXfrm>
        <a:off x="6128984" y="3706292"/>
        <a:ext cx="2107355" cy="1494653"/>
      </dsp:txXfrm>
    </dsp:sp>
    <dsp:sp modelId="{F00E38CF-7093-49FF-965B-6B849B5FAFAF}">
      <dsp:nvSpPr>
        <dsp:cNvPr id="0" name=""/>
        <dsp:cNvSpPr/>
      </dsp:nvSpPr>
      <dsp:spPr>
        <a:xfrm>
          <a:off x="6189027" y="1217125"/>
          <a:ext cx="2247168" cy="630709"/>
        </a:xfrm>
        <a:prstGeom prst="rect">
          <a:avLst/>
        </a:prstGeom>
        <a:solidFill>
          <a:schemeClr val="accent3">
            <a:hueOff val="0"/>
            <a:satOff val="0"/>
            <a:lumOff val="0"/>
            <a:alphaOff val="0"/>
          </a:schemeClr>
        </a:solidFill>
        <a:ln w="2642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Administrative</a:t>
          </a:r>
        </a:p>
      </dsp:txBody>
      <dsp:txXfrm>
        <a:off x="6189027" y="1217125"/>
        <a:ext cx="2247168" cy="630709"/>
      </dsp:txXfrm>
    </dsp:sp>
    <dsp:sp modelId="{09112937-7E7C-4AF4-AA40-A4A29FA6EFB5}">
      <dsp:nvSpPr>
        <dsp:cNvPr id="0" name=""/>
        <dsp:cNvSpPr/>
      </dsp:nvSpPr>
      <dsp:spPr>
        <a:xfrm>
          <a:off x="6254801" y="2058625"/>
          <a:ext cx="2107355" cy="685467"/>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Zoning Administrator</a:t>
          </a:r>
        </a:p>
      </dsp:txBody>
      <dsp:txXfrm>
        <a:off x="6254801" y="2058625"/>
        <a:ext cx="2107355" cy="685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6B6E9-0674-4970-A44D-53B005C46184}">
      <dsp:nvSpPr>
        <dsp:cNvPr id="0" name=""/>
        <dsp:cNvSpPr/>
      </dsp:nvSpPr>
      <dsp:spPr>
        <a:xfrm>
          <a:off x="3352800" y="1592575"/>
          <a:ext cx="1834810" cy="636876"/>
        </a:xfrm>
        <a:custGeom>
          <a:avLst/>
          <a:gdLst/>
          <a:ahLst/>
          <a:cxnLst/>
          <a:rect l="0" t="0" r="0" b="0"/>
          <a:pathLst>
            <a:path>
              <a:moveTo>
                <a:pt x="0" y="0"/>
              </a:moveTo>
              <a:lnTo>
                <a:pt x="0" y="318438"/>
              </a:lnTo>
              <a:lnTo>
                <a:pt x="1834810" y="318438"/>
              </a:lnTo>
              <a:lnTo>
                <a:pt x="1834810" y="636876"/>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FFE7B-4F34-4AC5-AFB5-60CDB9EE8C5B}">
      <dsp:nvSpPr>
        <dsp:cNvPr id="0" name=""/>
        <dsp:cNvSpPr/>
      </dsp:nvSpPr>
      <dsp:spPr>
        <a:xfrm>
          <a:off x="1517989" y="1592575"/>
          <a:ext cx="1834810" cy="636876"/>
        </a:xfrm>
        <a:custGeom>
          <a:avLst/>
          <a:gdLst/>
          <a:ahLst/>
          <a:cxnLst/>
          <a:rect l="0" t="0" r="0" b="0"/>
          <a:pathLst>
            <a:path>
              <a:moveTo>
                <a:pt x="1834810" y="0"/>
              </a:moveTo>
              <a:lnTo>
                <a:pt x="1834810" y="318438"/>
              </a:lnTo>
              <a:lnTo>
                <a:pt x="0" y="318438"/>
              </a:lnTo>
              <a:lnTo>
                <a:pt x="0" y="636876"/>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4249C-2472-4C40-8E1A-0255E38478D8}">
      <dsp:nvSpPr>
        <dsp:cNvPr id="0" name=""/>
        <dsp:cNvSpPr/>
      </dsp:nvSpPr>
      <dsp:spPr>
        <a:xfrm>
          <a:off x="1836427" y="76203"/>
          <a:ext cx="3032745" cy="151637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Municipal Plan</a:t>
          </a:r>
        </a:p>
      </dsp:txBody>
      <dsp:txXfrm>
        <a:off x="1836427" y="76203"/>
        <a:ext cx="3032745" cy="1516372"/>
      </dsp:txXfrm>
    </dsp:sp>
    <dsp:sp modelId="{4EB68024-44A0-43D6-AF93-E8BF1806DD44}">
      <dsp:nvSpPr>
        <dsp:cNvPr id="0" name=""/>
        <dsp:cNvSpPr/>
      </dsp:nvSpPr>
      <dsp:spPr>
        <a:xfrm>
          <a:off x="1616" y="2229452"/>
          <a:ext cx="3032745" cy="2113944"/>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Regulatory Implementation</a:t>
          </a:r>
        </a:p>
        <a:p>
          <a:pPr marL="0" lvl="0" indent="0" algn="ctr" defTabSz="1066800">
            <a:lnSpc>
              <a:spcPct val="90000"/>
            </a:lnSpc>
            <a:spcBef>
              <a:spcPct val="0"/>
            </a:spcBef>
            <a:spcAft>
              <a:spcPct val="35000"/>
            </a:spcAft>
            <a:buNone/>
          </a:pPr>
          <a:r>
            <a:rPr lang="en-US" sz="1800" kern="1200" dirty="0"/>
            <a:t>Zoning and Subdivision Bylaws</a:t>
          </a:r>
        </a:p>
        <a:p>
          <a:pPr marL="0" lvl="0" indent="0" algn="ctr" defTabSz="1066800">
            <a:lnSpc>
              <a:spcPct val="90000"/>
            </a:lnSpc>
            <a:spcBef>
              <a:spcPct val="0"/>
            </a:spcBef>
            <a:spcAft>
              <a:spcPct val="35000"/>
            </a:spcAft>
            <a:buNone/>
          </a:pPr>
          <a:r>
            <a:rPr lang="en-US" sz="1800" kern="1200" dirty="0"/>
            <a:t>Flood Hazard Bylaws</a:t>
          </a:r>
        </a:p>
        <a:p>
          <a:pPr marL="0" lvl="0" indent="0" algn="ctr" defTabSz="1066800">
            <a:lnSpc>
              <a:spcPct val="90000"/>
            </a:lnSpc>
            <a:spcBef>
              <a:spcPct val="0"/>
            </a:spcBef>
            <a:spcAft>
              <a:spcPct val="35000"/>
            </a:spcAft>
            <a:buNone/>
          </a:pPr>
          <a:r>
            <a:rPr lang="en-US" sz="1800" kern="1200" dirty="0"/>
            <a:t>Local Ordinances</a:t>
          </a:r>
        </a:p>
      </dsp:txBody>
      <dsp:txXfrm>
        <a:off x="1616" y="2229452"/>
        <a:ext cx="3032745" cy="2113944"/>
      </dsp:txXfrm>
    </dsp:sp>
    <dsp:sp modelId="{0CDA2DA7-62DE-4403-A93D-D6916E571E8D}">
      <dsp:nvSpPr>
        <dsp:cNvPr id="0" name=""/>
        <dsp:cNvSpPr/>
      </dsp:nvSpPr>
      <dsp:spPr>
        <a:xfrm>
          <a:off x="3671238" y="2229452"/>
          <a:ext cx="3032745" cy="2101919"/>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Non-Regulatory Implementation</a:t>
          </a:r>
        </a:p>
        <a:p>
          <a:pPr marL="0" lvl="0" indent="0" algn="ctr" defTabSz="1066800">
            <a:lnSpc>
              <a:spcPct val="90000"/>
            </a:lnSpc>
            <a:spcBef>
              <a:spcPct val="0"/>
            </a:spcBef>
            <a:spcAft>
              <a:spcPct val="35000"/>
            </a:spcAft>
            <a:buNone/>
          </a:pPr>
          <a:r>
            <a:rPr lang="en-US" sz="1800" kern="1200" dirty="0"/>
            <a:t>Improving public facilities</a:t>
          </a:r>
        </a:p>
        <a:p>
          <a:pPr marL="0" lvl="0" indent="0" algn="ctr" defTabSz="1066800">
            <a:lnSpc>
              <a:spcPct val="90000"/>
            </a:lnSpc>
            <a:spcBef>
              <a:spcPct val="0"/>
            </a:spcBef>
            <a:spcAft>
              <a:spcPct val="35000"/>
            </a:spcAft>
            <a:buNone/>
          </a:pPr>
          <a:r>
            <a:rPr lang="en-US" sz="1800" kern="1200" dirty="0"/>
            <a:t>Informing/engaging citizens</a:t>
          </a:r>
        </a:p>
        <a:p>
          <a:pPr marL="0" lvl="0" indent="0" algn="ctr" defTabSz="1066800">
            <a:lnSpc>
              <a:spcPct val="90000"/>
            </a:lnSpc>
            <a:spcBef>
              <a:spcPct val="0"/>
            </a:spcBef>
            <a:spcAft>
              <a:spcPct val="35000"/>
            </a:spcAft>
            <a:buNone/>
          </a:pPr>
          <a:r>
            <a:rPr lang="en-US" sz="1800" kern="1200" dirty="0"/>
            <a:t>Supplemental plans</a:t>
          </a:r>
        </a:p>
      </dsp:txBody>
      <dsp:txXfrm>
        <a:off x="3671238" y="2229452"/>
        <a:ext cx="3032745" cy="2101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AB1E9-4310-4504-9C52-65959CABA307}">
      <dsp:nvSpPr>
        <dsp:cNvPr id="0" name=""/>
        <dsp:cNvSpPr/>
      </dsp:nvSpPr>
      <dsp:spPr>
        <a:xfrm rot="10800000">
          <a:off x="1593954" y="1482"/>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Promote compact, walkable development</a:t>
          </a:r>
        </a:p>
      </dsp:txBody>
      <dsp:txXfrm rot="10800000">
        <a:off x="1694578" y="1482"/>
        <a:ext cx="5828117" cy="402498"/>
      </dsp:txXfrm>
    </dsp:sp>
    <dsp:sp modelId="{A68EC2CC-AEA1-4CDB-BB59-0B4B08A0EB25}">
      <dsp:nvSpPr>
        <dsp:cNvPr id="0" name=""/>
        <dsp:cNvSpPr/>
      </dsp:nvSpPr>
      <dsp:spPr>
        <a:xfrm>
          <a:off x="1392704" y="1482"/>
          <a:ext cx="402498" cy="402498"/>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48A13-7E8D-4F92-AAC9-327D78ACC32D}">
      <dsp:nvSpPr>
        <dsp:cNvPr id="0" name=""/>
        <dsp:cNvSpPr/>
      </dsp:nvSpPr>
      <dsp:spPr>
        <a:xfrm rot="10800000">
          <a:off x="1593954" y="524130"/>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Protect important natural resources</a:t>
          </a:r>
        </a:p>
      </dsp:txBody>
      <dsp:txXfrm rot="10800000">
        <a:off x="1694578" y="524130"/>
        <a:ext cx="5828117" cy="402498"/>
      </dsp:txXfrm>
    </dsp:sp>
    <dsp:sp modelId="{B6FA1CAC-7278-4134-8B41-F8505DEEF4B7}">
      <dsp:nvSpPr>
        <dsp:cNvPr id="0" name=""/>
        <dsp:cNvSpPr/>
      </dsp:nvSpPr>
      <dsp:spPr>
        <a:xfrm>
          <a:off x="1392704" y="524130"/>
          <a:ext cx="402498" cy="402498"/>
        </a:xfrm>
        <a:prstGeom prst="ellipse">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9CBE7-3AFD-4601-B310-781CE3CAB1F7}">
      <dsp:nvSpPr>
        <dsp:cNvPr id="0" name=""/>
        <dsp:cNvSpPr/>
      </dsp:nvSpPr>
      <dsp:spPr>
        <a:xfrm rot="10800000">
          <a:off x="1593954" y="1046778"/>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Minimize fragmentation of farmland</a:t>
          </a:r>
        </a:p>
      </dsp:txBody>
      <dsp:txXfrm rot="10800000">
        <a:off x="1694578" y="1046778"/>
        <a:ext cx="5828117" cy="402498"/>
      </dsp:txXfrm>
    </dsp:sp>
    <dsp:sp modelId="{CFC9BEDE-A69B-4C27-89DA-3EC672249AFD}">
      <dsp:nvSpPr>
        <dsp:cNvPr id="0" name=""/>
        <dsp:cNvSpPr/>
      </dsp:nvSpPr>
      <dsp:spPr>
        <a:xfrm>
          <a:off x="1392704" y="1046778"/>
          <a:ext cx="402498" cy="402498"/>
        </a:xfrm>
        <a:prstGeom prst="ellipse">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26C26-087B-4F02-B5D6-1FDCE6E3EECF}">
      <dsp:nvSpPr>
        <dsp:cNvPr id="0" name=""/>
        <dsp:cNvSpPr/>
      </dsp:nvSpPr>
      <dsp:spPr>
        <a:xfrm rot="10800000">
          <a:off x="1593954" y="1569426"/>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Incentivize affordable housing</a:t>
          </a:r>
        </a:p>
      </dsp:txBody>
      <dsp:txXfrm rot="10800000">
        <a:off x="1694578" y="1569426"/>
        <a:ext cx="5828117" cy="402498"/>
      </dsp:txXfrm>
    </dsp:sp>
    <dsp:sp modelId="{F96DC590-501D-49B3-AC74-13458B8A368A}">
      <dsp:nvSpPr>
        <dsp:cNvPr id="0" name=""/>
        <dsp:cNvSpPr/>
      </dsp:nvSpPr>
      <dsp:spPr>
        <a:xfrm>
          <a:off x="1392704" y="1569426"/>
          <a:ext cx="402498" cy="402498"/>
        </a:xfrm>
        <a:prstGeom prst="ellipse">
          <a:avLst/>
        </a:prstGeom>
        <a:blipFill rotWithShape="1">
          <a:blip xmlns:r="http://schemas.openxmlformats.org/officeDocument/2006/relationships" r:embed="rId4"/>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45CD9-59B9-4D57-B156-5634064C8805}">
      <dsp:nvSpPr>
        <dsp:cNvPr id="0" name=""/>
        <dsp:cNvSpPr/>
      </dsp:nvSpPr>
      <dsp:spPr>
        <a:xfrm rot="10800000">
          <a:off x="1593954" y="2092074"/>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Encourage efficient use of infrastructure</a:t>
          </a:r>
        </a:p>
      </dsp:txBody>
      <dsp:txXfrm rot="10800000">
        <a:off x="1694578" y="2092074"/>
        <a:ext cx="5828117" cy="402498"/>
      </dsp:txXfrm>
    </dsp:sp>
    <dsp:sp modelId="{0683558B-E6DE-422E-9640-9B62B480514B}">
      <dsp:nvSpPr>
        <dsp:cNvPr id="0" name=""/>
        <dsp:cNvSpPr/>
      </dsp:nvSpPr>
      <dsp:spPr>
        <a:xfrm>
          <a:off x="1392704" y="2092074"/>
          <a:ext cx="402498" cy="402498"/>
        </a:xfrm>
        <a:prstGeom prst="ellipse">
          <a:avLst/>
        </a:prstGeom>
        <a:blipFill rotWithShape="1">
          <a:blip xmlns:r="http://schemas.openxmlformats.org/officeDocument/2006/relationships" r:embed="rId5"/>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9717A-0783-4303-9B6E-AB4E08828824}">
      <dsp:nvSpPr>
        <dsp:cNvPr id="0" name=""/>
        <dsp:cNvSpPr/>
      </dsp:nvSpPr>
      <dsp:spPr>
        <a:xfrm rot="10800000">
          <a:off x="1593954" y="2614722"/>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Ensure compatibility with historic character</a:t>
          </a:r>
        </a:p>
      </dsp:txBody>
      <dsp:txXfrm rot="10800000">
        <a:off x="1694578" y="2614722"/>
        <a:ext cx="5828117" cy="402498"/>
      </dsp:txXfrm>
    </dsp:sp>
    <dsp:sp modelId="{9E47EC35-1BEB-474A-BF71-B7C067B634B7}">
      <dsp:nvSpPr>
        <dsp:cNvPr id="0" name=""/>
        <dsp:cNvSpPr/>
      </dsp:nvSpPr>
      <dsp:spPr>
        <a:xfrm>
          <a:off x="1392704" y="2614722"/>
          <a:ext cx="402498" cy="402498"/>
        </a:xfrm>
        <a:prstGeom prst="ellipse">
          <a:avLst/>
        </a:prstGeom>
        <a:blipFill rotWithShape="1">
          <a:blip xmlns:r="http://schemas.openxmlformats.org/officeDocument/2006/relationships" r:embed="rId6"/>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E3613-4346-4EB2-8084-9C5E23D9CF3F}">
      <dsp:nvSpPr>
        <dsp:cNvPr id="0" name=""/>
        <dsp:cNvSpPr/>
      </dsp:nvSpPr>
      <dsp:spPr>
        <a:xfrm rot="10800000">
          <a:off x="1593954" y="3137370"/>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Establish safe vehicular and pedestrian circulation</a:t>
          </a:r>
        </a:p>
      </dsp:txBody>
      <dsp:txXfrm rot="10800000">
        <a:off x="1694578" y="3137370"/>
        <a:ext cx="5828117" cy="402498"/>
      </dsp:txXfrm>
    </dsp:sp>
    <dsp:sp modelId="{9DB274BA-FDE8-403D-85EA-41A1B9F0D4F9}">
      <dsp:nvSpPr>
        <dsp:cNvPr id="0" name=""/>
        <dsp:cNvSpPr/>
      </dsp:nvSpPr>
      <dsp:spPr>
        <a:xfrm>
          <a:off x="1392704" y="3137370"/>
          <a:ext cx="402498" cy="402498"/>
        </a:xfrm>
        <a:prstGeom prst="ellipse">
          <a:avLst/>
        </a:prstGeom>
        <a:blipFill rotWithShape="1">
          <a:blip xmlns:r="http://schemas.openxmlformats.org/officeDocument/2006/relationships" r:embed="rId7"/>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61518-78CD-4050-8B5E-86A3809A3120}">
      <dsp:nvSpPr>
        <dsp:cNvPr id="0" name=""/>
        <dsp:cNvSpPr/>
      </dsp:nvSpPr>
      <dsp:spPr>
        <a:xfrm rot="10800000">
          <a:off x="1593954" y="3660018"/>
          <a:ext cx="5928741" cy="402498"/>
        </a:xfrm>
        <a:prstGeom prst="homePlate">
          <a:avLst/>
        </a:prstGeom>
        <a:solidFill>
          <a:schemeClr val="bg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1" tIns="76200" rIns="142240" bIns="762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Make communities more flood resilient</a:t>
          </a:r>
        </a:p>
      </dsp:txBody>
      <dsp:txXfrm rot="10800000">
        <a:off x="1694578" y="3660018"/>
        <a:ext cx="5828117" cy="402498"/>
      </dsp:txXfrm>
    </dsp:sp>
    <dsp:sp modelId="{0BC79D1E-FCCD-4889-9EDF-55AEB9D7A97E}">
      <dsp:nvSpPr>
        <dsp:cNvPr id="0" name=""/>
        <dsp:cNvSpPr/>
      </dsp:nvSpPr>
      <dsp:spPr>
        <a:xfrm>
          <a:off x="1392704" y="3660018"/>
          <a:ext cx="402498" cy="402498"/>
        </a:xfrm>
        <a:prstGeom prst="ellipse">
          <a:avLst/>
        </a:prstGeom>
        <a:blipFill rotWithShape="1">
          <a:blip xmlns:r="http://schemas.openxmlformats.org/officeDocument/2006/relationships" r:embed="rId8"/>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8005A-D14E-4806-8545-CC2FA8E7C5BC}">
      <dsp:nvSpPr>
        <dsp:cNvPr id="0" name=""/>
        <dsp:cNvSpPr/>
      </dsp:nvSpPr>
      <dsp:spPr>
        <a:xfrm>
          <a:off x="10943" y="1061830"/>
          <a:ext cx="2153478" cy="107673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Zoning Administrator Receives Application</a:t>
          </a:r>
          <a:endParaRPr lang="en-US" sz="1800" b="0" kern="1200" dirty="0"/>
        </a:p>
      </dsp:txBody>
      <dsp:txXfrm>
        <a:off x="42480" y="1093367"/>
        <a:ext cx="2090404" cy="1013665"/>
      </dsp:txXfrm>
    </dsp:sp>
    <dsp:sp modelId="{E77F79C6-E327-4028-AC8C-6D1546BA4D31}">
      <dsp:nvSpPr>
        <dsp:cNvPr id="0" name=""/>
        <dsp:cNvSpPr/>
      </dsp:nvSpPr>
      <dsp:spPr>
        <a:xfrm rot="18156291">
          <a:off x="2007687" y="1301049"/>
          <a:ext cx="679740" cy="25682"/>
        </a:xfrm>
        <a:custGeom>
          <a:avLst/>
          <a:gdLst/>
          <a:ahLst/>
          <a:cxnLst/>
          <a:rect l="0" t="0" r="0" b="0"/>
          <a:pathLst>
            <a:path>
              <a:moveTo>
                <a:pt x="0" y="12841"/>
              </a:moveTo>
              <a:lnTo>
                <a:pt x="679740" y="1284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0563" y="1296897"/>
        <a:ext cx="33987" cy="33987"/>
      </dsp:txXfrm>
    </dsp:sp>
    <dsp:sp modelId="{61AE59B6-0703-4496-9FD4-740FFBEFF4C7}">
      <dsp:nvSpPr>
        <dsp:cNvPr id="0" name=""/>
        <dsp:cNvSpPr/>
      </dsp:nvSpPr>
      <dsp:spPr>
        <a:xfrm>
          <a:off x="2530693" y="489212"/>
          <a:ext cx="2153478" cy="107673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Administrative Applications</a:t>
          </a:r>
        </a:p>
        <a:p>
          <a:pPr marL="0" lvl="0" indent="0" algn="ctr" defTabSz="800100">
            <a:lnSpc>
              <a:spcPct val="90000"/>
            </a:lnSpc>
            <a:spcBef>
              <a:spcPct val="0"/>
            </a:spcBef>
            <a:spcAft>
              <a:spcPct val="35000"/>
            </a:spcAft>
            <a:buNone/>
          </a:pPr>
          <a:r>
            <a:rPr lang="en-US" sz="1600" kern="1200" dirty="0">
              <a:latin typeface="Calibri"/>
              <a:ea typeface="+mn-ea"/>
              <a:cs typeface="+mn-cs"/>
            </a:rPr>
            <a:t>Zoning Administrator Conducts Review</a:t>
          </a:r>
          <a:endParaRPr lang="en-US" sz="1600" kern="1200" dirty="0"/>
        </a:p>
      </dsp:txBody>
      <dsp:txXfrm>
        <a:off x="2562230" y="520749"/>
        <a:ext cx="2090404" cy="1013665"/>
      </dsp:txXfrm>
    </dsp:sp>
    <dsp:sp modelId="{FBFD92E6-0A39-4A23-846A-C1BAF4C18659}">
      <dsp:nvSpPr>
        <dsp:cNvPr id="0" name=""/>
        <dsp:cNvSpPr/>
      </dsp:nvSpPr>
      <dsp:spPr>
        <a:xfrm>
          <a:off x="4684171" y="1014740"/>
          <a:ext cx="380802" cy="25682"/>
        </a:xfrm>
        <a:custGeom>
          <a:avLst/>
          <a:gdLst/>
          <a:ahLst/>
          <a:cxnLst/>
          <a:rect l="0" t="0" r="0" b="0"/>
          <a:pathLst>
            <a:path>
              <a:moveTo>
                <a:pt x="0" y="12841"/>
              </a:moveTo>
              <a:lnTo>
                <a:pt x="380802" y="1284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5052" y="1018062"/>
        <a:ext cx="19040" cy="19040"/>
      </dsp:txXfrm>
    </dsp:sp>
    <dsp:sp modelId="{4C7B6E69-8D7D-46BE-A53B-A7E18FB1F671}">
      <dsp:nvSpPr>
        <dsp:cNvPr id="0" name=""/>
        <dsp:cNvSpPr/>
      </dsp:nvSpPr>
      <dsp:spPr>
        <a:xfrm>
          <a:off x="5064974" y="489212"/>
          <a:ext cx="2153478" cy="107673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Zoning Administrator Issues or Denies Permit</a:t>
          </a:r>
          <a:endParaRPr lang="en-US" sz="1800" b="0" kern="1200" dirty="0"/>
        </a:p>
      </dsp:txBody>
      <dsp:txXfrm>
        <a:off x="5096511" y="520749"/>
        <a:ext cx="2090404" cy="1013665"/>
      </dsp:txXfrm>
    </dsp:sp>
    <dsp:sp modelId="{C0C25B99-8470-4AC0-B8E4-B156FE24CC1D}">
      <dsp:nvSpPr>
        <dsp:cNvPr id="0" name=""/>
        <dsp:cNvSpPr/>
      </dsp:nvSpPr>
      <dsp:spPr>
        <a:xfrm>
          <a:off x="7218452" y="1014740"/>
          <a:ext cx="359808" cy="25682"/>
        </a:xfrm>
        <a:custGeom>
          <a:avLst/>
          <a:gdLst/>
          <a:ahLst/>
          <a:cxnLst/>
          <a:rect l="0" t="0" r="0" b="0"/>
          <a:pathLst>
            <a:path>
              <a:moveTo>
                <a:pt x="0" y="12841"/>
              </a:moveTo>
              <a:lnTo>
                <a:pt x="359808" y="1284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89361" y="1018587"/>
        <a:ext cx="17990" cy="17990"/>
      </dsp:txXfrm>
    </dsp:sp>
    <dsp:sp modelId="{7BE2E398-6C27-4F65-9CE0-AC846E142299}">
      <dsp:nvSpPr>
        <dsp:cNvPr id="0" name=""/>
        <dsp:cNvSpPr/>
      </dsp:nvSpPr>
      <dsp:spPr>
        <a:xfrm>
          <a:off x="7578260" y="693297"/>
          <a:ext cx="1337139" cy="66856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Opportunity for Appeal</a:t>
          </a:r>
        </a:p>
      </dsp:txBody>
      <dsp:txXfrm>
        <a:off x="7597842" y="712879"/>
        <a:ext cx="1297975" cy="629405"/>
      </dsp:txXfrm>
    </dsp:sp>
    <dsp:sp modelId="{58AE6D52-6A7A-4D74-97DC-A21B274A4812}">
      <dsp:nvSpPr>
        <dsp:cNvPr id="0" name=""/>
        <dsp:cNvSpPr/>
      </dsp:nvSpPr>
      <dsp:spPr>
        <a:xfrm rot="3443709">
          <a:off x="2007687" y="1873667"/>
          <a:ext cx="679740" cy="25682"/>
        </a:xfrm>
        <a:custGeom>
          <a:avLst/>
          <a:gdLst/>
          <a:ahLst/>
          <a:cxnLst/>
          <a:rect l="0" t="0" r="0" b="0"/>
          <a:pathLst>
            <a:path>
              <a:moveTo>
                <a:pt x="0" y="12841"/>
              </a:moveTo>
              <a:lnTo>
                <a:pt x="679740" y="1284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0563" y="1869515"/>
        <a:ext cx="33987" cy="33987"/>
      </dsp:txXfrm>
    </dsp:sp>
    <dsp:sp modelId="{F66D819C-6C56-4D2F-9B61-EFEDE7472A74}">
      <dsp:nvSpPr>
        <dsp:cNvPr id="0" name=""/>
        <dsp:cNvSpPr/>
      </dsp:nvSpPr>
      <dsp:spPr>
        <a:xfrm>
          <a:off x="2530693" y="1634448"/>
          <a:ext cx="2153478" cy="107673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Quasi-Judicial Applications</a:t>
          </a:r>
        </a:p>
        <a:p>
          <a:pPr marL="0" lvl="0" indent="0" algn="ctr" defTabSz="800100">
            <a:lnSpc>
              <a:spcPct val="90000"/>
            </a:lnSpc>
            <a:spcBef>
              <a:spcPct val="0"/>
            </a:spcBef>
            <a:spcAft>
              <a:spcPct val="35000"/>
            </a:spcAft>
            <a:buNone/>
          </a:pPr>
          <a:r>
            <a:rPr lang="en-US" sz="1600" kern="1200" dirty="0">
              <a:latin typeface="Calibri"/>
              <a:ea typeface="+mn-ea"/>
              <a:cs typeface="+mn-cs"/>
            </a:rPr>
            <a:t>DRB, ZBA or PC Conducts Review</a:t>
          </a:r>
          <a:endParaRPr lang="en-US" sz="1600" kern="1200" dirty="0"/>
        </a:p>
      </dsp:txBody>
      <dsp:txXfrm>
        <a:off x="2562230" y="1665985"/>
        <a:ext cx="2090404" cy="1013665"/>
      </dsp:txXfrm>
    </dsp:sp>
    <dsp:sp modelId="{697E23D7-5EEE-48BC-AF7C-A70D558FB63C}">
      <dsp:nvSpPr>
        <dsp:cNvPr id="0" name=""/>
        <dsp:cNvSpPr/>
      </dsp:nvSpPr>
      <dsp:spPr>
        <a:xfrm>
          <a:off x="4684171" y="2159976"/>
          <a:ext cx="380802" cy="25682"/>
        </a:xfrm>
        <a:custGeom>
          <a:avLst/>
          <a:gdLst/>
          <a:ahLst/>
          <a:cxnLst/>
          <a:rect l="0" t="0" r="0" b="0"/>
          <a:pathLst>
            <a:path>
              <a:moveTo>
                <a:pt x="0" y="12841"/>
              </a:moveTo>
              <a:lnTo>
                <a:pt x="380802" y="1284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5052" y="2163297"/>
        <a:ext cx="19040" cy="19040"/>
      </dsp:txXfrm>
    </dsp:sp>
    <dsp:sp modelId="{A8126470-978C-4D8E-8BD7-EAC50ED0241A}">
      <dsp:nvSpPr>
        <dsp:cNvPr id="0" name=""/>
        <dsp:cNvSpPr/>
      </dsp:nvSpPr>
      <dsp:spPr>
        <a:xfrm>
          <a:off x="5064974" y="1634448"/>
          <a:ext cx="2153478" cy="107673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Quasi Judicial Panel Issues Decision</a:t>
          </a:r>
        </a:p>
      </dsp:txBody>
      <dsp:txXfrm>
        <a:off x="5096511" y="1665985"/>
        <a:ext cx="2090404" cy="1013665"/>
      </dsp:txXfrm>
    </dsp:sp>
    <dsp:sp modelId="{D81969CB-D9C7-4C13-8EEA-161F2DC53CB6}">
      <dsp:nvSpPr>
        <dsp:cNvPr id="0" name=""/>
        <dsp:cNvSpPr/>
      </dsp:nvSpPr>
      <dsp:spPr>
        <a:xfrm>
          <a:off x="7218452" y="2159976"/>
          <a:ext cx="359808" cy="25682"/>
        </a:xfrm>
        <a:custGeom>
          <a:avLst/>
          <a:gdLst/>
          <a:ahLst/>
          <a:cxnLst/>
          <a:rect l="0" t="0" r="0" b="0"/>
          <a:pathLst>
            <a:path>
              <a:moveTo>
                <a:pt x="0" y="12841"/>
              </a:moveTo>
              <a:lnTo>
                <a:pt x="359808" y="1284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89361" y="2163822"/>
        <a:ext cx="17990" cy="17990"/>
      </dsp:txXfrm>
    </dsp:sp>
    <dsp:sp modelId="{2C2C94F0-AF52-4922-A04C-BAAB21AEB67C}">
      <dsp:nvSpPr>
        <dsp:cNvPr id="0" name=""/>
        <dsp:cNvSpPr/>
      </dsp:nvSpPr>
      <dsp:spPr>
        <a:xfrm>
          <a:off x="7578260" y="1838532"/>
          <a:ext cx="1337139" cy="66856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a:ea typeface="+mn-ea"/>
              <a:cs typeface="+mn-cs"/>
            </a:rPr>
            <a:t>Opportunity for Appeal</a:t>
          </a:r>
        </a:p>
      </dsp:txBody>
      <dsp:txXfrm>
        <a:off x="7597842" y="1858114"/>
        <a:ext cx="1297975" cy="629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04530-C8D5-40E2-A41B-3AA9F13165A2}">
      <dsp:nvSpPr>
        <dsp:cNvPr id="0" name=""/>
        <dsp:cNvSpPr/>
      </dsp:nvSpPr>
      <dsp:spPr>
        <a:xfrm>
          <a:off x="1844" y="0"/>
          <a:ext cx="1798848" cy="787212"/>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Meetings</a:t>
          </a:r>
        </a:p>
      </dsp:txBody>
      <dsp:txXfrm>
        <a:off x="1844" y="0"/>
        <a:ext cx="1798848" cy="787212"/>
      </dsp:txXfrm>
    </dsp:sp>
    <dsp:sp modelId="{73E52B8E-7690-4B0F-80F6-17F0DD78B0E8}">
      <dsp:nvSpPr>
        <dsp:cNvPr id="0" name=""/>
        <dsp:cNvSpPr/>
      </dsp:nvSpPr>
      <dsp:spPr>
        <a:xfrm>
          <a:off x="1844" y="806738"/>
          <a:ext cx="1798848" cy="4693949"/>
        </a:xfrm>
        <a:prstGeom prst="rect">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ts val="0"/>
            </a:spcAft>
            <a:buChar char="•"/>
          </a:pPr>
          <a:r>
            <a:rPr lang="en-US" sz="1900" kern="1200" dirty="0"/>
            <a:t>Discuss business or take action</a:t>
          </a:r>
        </a:p>
        <a:p>
          <a:pPr marL="171450" lvl="1" indent="-171450" algn="l" defTabSz="844550">
            <a:lnSpc>
              <a:spcPct val="100000"/>
            </a:lnSpc>
            <a:spcBef>
              <a:spcPct val="0"/>
            </a:spcBef>
            <a:spcAft>
              <a:spcPts val="0"/>
            </a:spcAft>
            <a:buChar char="•"/>
          </a:pPr>
          <a:r>
            <a:rPr lang="en-US" sz="1900" kern="1200" dirty="0"/>
            <a:t>Generally legislative</a:t>
          </a:r>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r>
            <a:rPr lang="en-US" sz="1900" kern="1200" dirty="0"/>
            <a:t>All Public Bodies</a:t>
          </a:r>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dsp:txBody>
      <dsp:txXfrm>
        <a:off x="1844" y="806738"/>
        <a:ext cx="1798848" cy="4693949"/>
      </dsp:txXfrm>
    </dsp:sp>
    <dsp:sp modelId="{6BEE6859-1DB3-4914-8378-5F5B46C0314A}">
      <dsp:nvSpPr>
        <dsp:cNvPr id="0" name=""/>
        <dsp:cNvSpPr/>
      </dsp:nvSpPr>
      <dsp:spPr>
        <a:xfrm>
          <a:off x="2052531" y="0"/>
          <a:ext cx="1798848" cy="787212"/>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Legislative Hearings</a:t>
          </a:r>
        </a:p>
      </dsp:txBody>
      <dsp:txXfrm>
        <a:off x="2052531" y="0"/>
        <a:ext cx="1798848" cy="787212"/>
      </dsp:txXfrm>
    </dsp:sp>
    <dsp:sp modelId="{042A520D-DDF5-4027-8A0D-349C5A58DB1B}">
      <dsp:nvSpPr>
        <dsp:cNvPr id="0" name=""/>
        <dsp:cNvSpPr/>
      </dsp:nvSpPr>
      <dsp:spPr>
        <a:xfrm>
          <a:off x="2052531" y="806738"/>
          <a:ext cx="1798848" cy="4693949"/>
        </a:xfrm>
        <a:prstGeom prst="rect">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ts val="0"/>
            </a:spcAft>
            <a:buChar char="•"/>
          </a:pPr>
          <a:r>
            <a:rPr lang="en-US" sz="1900" kern="1200" dirty="0"/>
            <a:t>Receive public comment on a course  of action (e.g. a plan or bylaw update)</a:t>
          </a:r>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r>
            <a:rPr lang="en-US" sz="1900" kern="1200" dirty="0"/>
            <a:t>The Planning Commission</a:t>
          </a:r>
        </a:p>
        <a:p>
          <a:pPr marL="171450" lvl="1" indent="-171450" algn="l" defTabSz="844550">
            <a:lnSpc>
              <a:spcPct val="100000"/>
            </a:lnSpc>
            <a:spcBef>
              <a:spcPct val="0"/>
            </a:spcBef>
            <a:spcAft>
              <a:spcPts val="0"/>
            </a:spcAft>
            <a:buChar char="•"/>
          </a:pPr>
          <a:r>
            <a:rPr lang="en-US" sz="1900" kern="1200" dirty="0" err="1"/>
            <a:t>Selectboard</a:t>
          </a:r>
          <a:endParaRPr lang="en-US" sz="1900" kern="1200" dirty="0"/>
        </a:p>
      </dsp:txBody>
      <dsp:txXfrm>
        <a:off x="2052531" y="806738"/>
        <a:ext cx="1798848" cy="4693949"/>
      </dsp:txXfrm>
    </dsp:sp>
    <dsp:sp modelId="{CBC489C3-9107-41FD-B27E-4736C7A74D40}">
      <dsp:nvSpPr>
        <dsp:cNvPr id="0" name=""/>
        <dsp:cNvSpPr/>
      </dsp:nvSpPr>
      <dsp:spPr>
        <a:xfrm>
          <a:off x="4103218" y="0"/>
          <a:ext cx="1798848" cy="787212"/>
        </a:xfrm>
        <a:prstGeom prst="rect">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Quasi-judicial Hearings</a:t>
          </a:r>
        </a:p>
      </dsp:txBody>
      <dsp:txXfrm>
        <a:off x="4103218" y="0"/>
        <a:ext cx="1798848" cy="787212"/>
      </dsp:txXfrm>
    </dsp:sp>
    <dsp:sp modelId="{E6434AF3-5028-4204-8515-EC52509FFA31}">
      <dsp:nvSpPr>
        <dsp:cNvPr id="0" name=""/>
        <dsp:cNvSpPr/>
      </dsp:nvSpPr>
      <dsp:spPr>
        <a:xfrm>
          <a:off x="4103218" y="806738"/>
          <a:ext cx="1798848" cy="4693949"/>
        </a:xfrm>
        <a:prstGeom prst="rect">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ts val="0"/>
            </a:spcAft>
            <a:buChar char="•"/>
          </a:pPr>
          <a:r>
            <a:rPr lang="en-US" sz="1900" kern="1200" dirty="0"/>
            <a:t>Hear from parties seeking board approval</a:t>
          </a:r>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endParaRPr lang="en-US" sz="1900" kern="1200" dirty="0"/>
        </a:p>
        <a:p>
          <a:pPr marL="171450" lvl="1" indent="-171450" algn="l" defTabSz="844550">
            <a:lnSpc>
              <a:spcPct val="100000"/>
            </a:lnSpc>
            <a:spcBef>
              <a:spcPct val="0"/>
            </a:spcBef>
            <a:spcAft>
              <a:spcPts val="0"/>
            </a:spcAft>
            <a:buChar char="•"/>
          </a:pPr>
          <a:r>
            <a:rPr lang="en-US" sz="1900" kern="1200" dirty="0"/>
            <a:t>Any board</a:t>
          </a:r>
        </a:p>
        <a:p>
          <a:pPr marL="171450" lvl="1" indent="-171450" algn="l" defTabSz="844550">
            <a:lnSpc>
              <a:spcPct val="100000"/>
            </a:lnSpc>
            <a:spcBef>
              <a:spcPct val="0"/>
            </a:spcBef>
            <a:spcAft>
              <a:spcPts val="0"/>
            </a:spcAft>
            <a:buChar char="•"/>
          </a:pPr>
          <a:r>
            <a:rPr lang="en-US" sz="1900" kern="1200" dirty="0"/>
            <a:t>Boards that review proposed development</a:t>
          </a:r>
        </a:p>
      </dsp:txBody>
      <dsp:txXfrm>
        <a:off x="4103218" y="806738"/>
        <a:ext cx="1798848" cy="4693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34F10-33C9-472A-9EBC-9A962E8DBBE2}">
      <dsp:nvSpPr>
        <dsp:cNvPr id="0" name=""/>
        <dsp:cNvSpPr/>
      </dsp:nvSpPr>
      <dsp:spPr>
        <a:xfrm>
          <a:off x="2571" y="35306"/>
          <a:ext cx="2507456" cy="766561"/>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Meetings</a:t>
          </a:r>
        </a:p>
      </dsp:txBody>
      <dsp:txXfrm>
        <a:off x="2571" y="35306"/>
        <a:ext cx="2507456" cy="766561"/>
      </dsp:txXfrm>
    </dsp:sp>
    <dsp:sp modelId="{4745F674-EB79-4182-8750-1B15F4777D32}">
      <dsp:nvSpPr>
        <dsp:cNvPr id="0" name=""/>
        <dsp:cNvSpPr/>
      </dsp:nvSpPr>
      <dsp:spPr>
        <a:xfrm>
          <a:off x="2571" y="801867"/>
          <a:ext cx="2507456" cy="4725426"/>
        </a:xfrm>
        <a:prstGeom prst="rect">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 regular meetings: 1 VSA §§310-314</a:t>
          </a:r>
        </a:p>
        <a:p>
          <a:pPr marL="228600" lvl="1" indent="-228600" algn="l" defTabSz="933450">
            <a:lnSpc>
              <a:spcPct val="90000"/>
            </a:lnSpc>
            <a:spcBef>
              <a:spcPct val="0"/>
            </a:spcBef>
            <a:spcAft>
              <a:spcPct val="15000"/>
            </a:spcAft>
            <a:buChar char="•"/>
          </a:pPr>
          <a:r>
            <a:rPr lang="en-US" sz="2100" kern="1200" dirty="0"/>
            <a:t>At least 48 hours*</a:t>
          </a:r>
        </a:p>
        <a:p>
          <a:pPr marL="228600" lvl="1" indent="-228600" algn="l" defTabSz="933450">
            <a:lnSpc>
              <a:spcPct val="90000"/>
            </a:lnSpc>
            <a:spcBef>
              <a:spcPct val="0"/>
            </a:spcBef>
            <a:spcAft>
              <a:spcPct val="15000"/>
            </a:spcAft>
            <a:buChar char="•"/>
          </a:pPr>
          <a:r>
            <a:rPr lang="en-US" sz="2100" kern="1200" dirty="0"/>
            <a:t>At town and 2 other places</a:t>
          </a:r>
        </a:p>
      </dsp:txBody>
      <dsp:txXfrm>
        <a:off x="2571" y="801867"/>
        <a:ext cx="2507456" cy="4725426"/>
      </dsp:txXfrm>
    </dsp:sp>
    <dsp:sp modelId="{CE354F3B-B69E-495D-84CE-BE0D9DCADAA7}">
      <dsp:nvSpPr>
        <dsp:cNvPr id="0" name=""/>
        <dsp:cNvSpPr/>
      </dsp:nvSpPr>
      <dsp:spPr>
        <a:xfrm>
          <a:off x="2861071" y="35306"/>
          <a:ext cx="2507456" cy="766561"/>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Legislative Hearings</a:t>
          </a:r>
        </a:p>
      </dsp:txBody>
      <dsp:txXfrm>
        <a:off x="2861071" y="35306"/>
        <a:ext cx="2507456" cy="766561"/>
      </dsp:txXfrm>
    </dsp:sp>
    <dsp:sp modelId="{ADEDF2AB-E239-4344-9472-1FA72810D3F5}">
      <dsp:nvSpPr>
        <dsp:cNvPr id="0" name=""/>
        <dsp:cNvSpPr/>
      </dsp:nvSpPr>
      <dsp:spPr>
        <a:xfrm>
          <a:off x="2861071" y="801867"/>
          <a:ext cx="2507456" cy="4725426"/>
        </a:xfrm>
        <a:prstGeom prst="rect">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 plans and bylaw amendments</a:t>
          </a:r>
        </a:p>
        <a:p>
          <a:pPr marL="228600" lvl="1" indent="-228600" algn="l" defTabSz="933450">
            <a:lnSpc>
              <a:spcPct val="90000"/>
            </a:lnSpc>
            <a:spcBef>
              <a:spcPct val="0"/>
            </a:spcBef>
            <a:spcAft>
              <a:spcPct val="15000"/>
            </a:spcAft>
            <a:buChar char="•"/>
          </a:pPr>
          <a:r>
            <a:rPr lang="en-US" sz="2100" kern="1200" dirty="0"/>
            <a:t>15 days</a:t>
          </a:r>
        </a:p>
        <a:p>
          <a:pPr marL="228600" lvl="1" indent="-228600" algn="l" defTabSz="933450">
            <a:lnSpc>
              <a:spcPct val="90000"/>
            </a:lnSpc>
            <a:spcBef>
              <a:spcPct val="0"/>
            </a:spcBef>
            <a:spcAft>
              <a:spcPct val="15000"/>
            </a:spcAft>
            <a:buChar char="•"/>
          </a:pPr>
          <a:r>
            <a:rPr lang="en-US" sz="2100" kern="1200" dirty="0"/>
            <a:t>Newspaper of record</a:t>
          </a:r>
        </a:p>
        <a:p>
          <a:pPr marL="228600" lvl="1" indent="-228600" algn="l" defTabSz="933450">
            <a:lnSpc>
              <a:spcPct val="90000"/>
            </a:lnSpc>
            <a:spcBef>
              <a:spcPct val="0"/>
            </a:spcBef>
            <a:spcAft>
              <a:spcPct val="15000"/>
            </a:spcAft>
            <a:buChar char="•"/>
          </a:pPr>
          <a:r>
            <a:rPr lang="en-US" sz="2100" kern="1200" dirty="0"/>
            <a:t>Certified Mailings</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2861071" y="801867"/>
        <a:ext cx="2507456" cy="4725426"/>
      </dsp:txXfrm>
    </dsp:sp>
    <dsp:sp modelId="{E22E43DA-304A-4F7F-9204-5FEC6E4F86BF}">
      <dsp:nvSpPr>
        <dsp:cNvPr id="0" name=""/>
        <dsp:cNvSpPr/>
      </dsp:nvSpPr>
      <dsp:spPr>
        <a:xfrm>
          <a:off x="5719571" y="35306"/>
          <a:ext cx="2507456" cy="766561"/>
        </a:xfrm>
        <a:prstGeom prst="rect">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Quasi-Judicial Hearings</a:t>
          </a:r>
        </a:p>
      </dsp:txBody>
      <dsp:txXfrm>
        <a:off x="5719571" y="35306"/>
        <a:ext cx="2507456" cy="766561"/>
      </dsp:txXfrm>
    </dsp:sp>
    <dsp:sp modelId="{E568E2E7-13D6-4F32-9F5E-6D4362C77E85}">
      <dsp:nvSpPr>
        <dsp:cNvPr id="0" name=""/>
        <dsp:cNvSpPr/>
      </dsp:nvSpPr>
      <dsp:spPr>
        <a:xfrm>
          <a:off x="5719571" y="801867"/>
          <a:ext cx="2507456" cy="4725426"/>
        </a:xfrm>
        <a:prstGeom prst="rect">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For development review</a:t>
          </a:r>
        </a:p>
        <a:p>
          <a:pPr marL="228600" lvl="1" indent="-228600" algn="l" defTabSz="933450">
            <a:lnSpc>
              <a:spcPct val="90000"/>
            </a:lnSpc>
            <a:spcBef>
              <a:spcPct val="0"/>
            </a:spcBef>
            <a:spcAft>
              <a:spcPct val="15000"/>
            </a:spcAft>
            <a:buChar char="•"/>
          </a:pPr>
          <a:r>
            <a:rPr lang="en-US" sz="2100" kern="1200" dirty="0"/>
            <a:t>7/15 days notice**</a:t>
          </a:r>
        </a:p>
        <a:p>
          <a:pPr marL="228600" lvl="1" indent="-228600" algn="l" defTabSz="933450">
            <a:lnSpc>
              <a:spcPct val="90000"/>
            </a:lnSpc>
            <a:spcBef>
              <a:spcPct val="0"/>
            </a:spcBef>
            <a:spcAft>
              <a:spcPct val="15000"/>
            </a:spcAft>
            <a:buChar char="•"/>
          </a:pPr>
          <a:r>
            <a:rPr lang="en-US" sz="2100" kern="1200" dirty="0"/>
            <a:t>Newspaper of record</a:t>
          </a:r>
        </a:p>
        <a:p>
          <a:pPr marL="228600" lvl="1" indent="-228600" algn="l" defTabSz="933450">
            <a:lnSpc>
              <a:spcPct val="90000"/>
            </a:lnSpc>
            <a:spcBef>
              <a:spcPct val="0"/>
            </a:spcBef>
            <a:spcAft>
              <a:spcPct val="15000"/>
            </a:spcAft>
            <a:buChar char="•"/>
          </a:pPr>
          <a:r>
            <a:rPr lang="en-US" sz="2100" kern="1200" dirty="0"/>
            <a:t>3 or more public places</a:t>
          </a:r>
        </a:p>
        <a:p>
          <a:pPr marL="228600" lvl="1" indent="-228600" algn="l" defTabSz="933450">
            <a:lnSpc>
              <a:spcPct val="90000"/>
            </a:lnSpc>
            <a:spcBef>
              <a:spcPct val="0"/>
            </a:spcBef>
            <a:spcAft>
              <a:spcPct val="15000"/>
            </a:spcAft>
            <a:buChar char="•"/>
          </a:pPr>
          <a:r>
            <a:rPr lang="en-US" sz="2100" kern="1200" dirty="0"/>
            <a:t>Mailed to applicants and </a:t>
          </a:r>
          <a:r>
            <a:rPr lang="en-US" sz="2100" kern="1200" dirty="0" err="1"/>
            <a:t>adjoiners</a:t>
          </a:r>
          <a:endParaRPr lang="en-US" sz="2100" kern="1200" dirty="0"/>
        </a:p>
        <a:p>
          <a:pPr marL="228600" lvl="1" indent="-228600" algn="l" defTabSz="933450">
            <a:lnSpc>
              <a:spcPct val="90000"/>
            </a:lnSpc>
            <a:spcBef>
              <a:spcPct val="0"/>
            </a:spcBef>
            <a:spcAft>
              <a:spcPct val="15000"/>
            </a:spcAft>
            <a:buChar char="•"/>
          </a:pPr>
          <a:r>
            <a:rPr lang="en-US" sz="2100" kern="1200" dirty="0"/>
            <a:t>Posting within view of nearest public ROW</a:t>
          </a:r>
        </a:p>
      </dsp:txBody>
      <dsp:txXfrm>
        <a:off x="5719571" y="801867"/>
        <a:ext cx="2507456" cy="4725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9AAB9-C310-45CE-BBE2-EA96B4227BFE}">
      <dsp:nvSpPr>
        <dsp:cNvPr id="0" name=""/>
        <dsp:cNvSpPr/>
      </dsp:nvSpPr>
      <dsp:spPr>
        <a:xfrm>
          <a:off x="2731964" y="852298"/>
          <a:ext cx="597871" cy="91440"/>
        </a:xfrm>
        <a:custGeom>
          <a:avLst/>
          <a:gdLst/>
          <a:ahLst/>
          <a:cxnLst/>
          <a:rect l="0" t="0" r="0" b="0"/>
          <a:pathLst>
            <a:path>
              <a:moveTo>
                <a:pt x="0" y="45720"/>
              </a:moveTo>
              <a:lnTo>
                <a:pt x="597871"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5188" y="894876"/>
        <a:ext cx="31423" cy="6284"/>
      </dsp:txXfrm>
    </dsp:sp>
    <dsp:sp modelId="{A200FEC0-9A7D-4247-AF7E-57DBCD686DBE}">
      <dsp:nvSpPr>
        <dsp:cNvPr id="0" name=""/>
        <dsp:cNvSpPr/>
      </dsp:nvSpPr>
      <dsp:spPr>
        <a:xfrm>
          <a:off x="1279" y="78273"/>
          <a:ext cx="2732484" cy="1639490"/>
        </a:xfrm>
        <a:prstGeom prst="rect">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Decision of Administrative Officer</a:t>
          </a:r>
        </a:p>
      </dsp:txBody>
      <dsp:txXfrm>
        <a:off x="1279" y="78273"/>
        <a:ext cx="2732484" cy="1639490"/>
      </dsp:txXfrm>
    </dsp:sp>
    <dsp:sp modelId="{EBFBAB2D-FAF2-4645-BCE6-7F90A14EC6E5}">
      <dsp:nvSpPr>
        <dsp:cNvPr id="0" name=""/>
        <dsp:cNvSpPr/>
      </dsp:nvSpPr>
      <dsp:spPr>
        <a:xfrm>
          <a:off x="1367522" y="1715964"/>
          <a:ext cx="3360955" cy="597871"/>
        </a:xfrm>
        <a:custGeom>
          <a:avLst/>
          <a:gdLst/>
          <a:ahLst/>
          <a:cxnLst/>
          <a:rect l="0" t="0" r="0" b="0"/>
          <a:pathLst>
            <a:path>
              <a:moveTo>
                <a:pt x="3360955" y="0"/>
              </a:moveTo>
              <a:lnTo>
                <a:pt x="3360955" y="316035"/>
              </a:lnTo>
              <a:lnTo>
                <a:pt x="0" y="316035"/>
              </a:lnTo>
              <a:lnTo>
                <a:pt x="0" y="597871"/>
              </a:lnTo>
            </a:path>
          </a:pathLst>
        </a:custGeom>
        <a:noFill/>
        <a:ln w="9525" cap="flat" cmpd="sng" algn="ctr">
          <a:solidFill>
            <a:schemeClr val="accent5">
              <a:hueOff val="-2510283"/>
              <a:satOff val="20547"/>
              <a:lumOff val="-3333"/>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2519" y="2011757"/>
        <a:ext cx="170960" cy="6284"/>
      </dsp:txXfrm>
    </dsp:sp>
    <dsp:sp modelId="{D7698AC5-8F4E-4B4C-9A14-D033A201B34F}">
      <dsp:nvSpPr>
        <dsp:cNvPr id="0" name=""/>
        <dsp:cNvSpPr/>
      </dsp:nvSpPr>
      <dsp:spPr>
        <a:xfrm>
          <a:off x="3362235" y="78273"/>
          <a:ext cx="2732484" cy="1639490"/>
        </a:xfrm>
        <a:prstGeom prst="ellipse">
          <a:avLst/>
        </a:prstGeom>
        <a:solidFill>
          <a:schemeClr val="accent6"/>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Appeal to DRB/ZBA</a:t>
          </a:r>
        </a:p>
      </dsp:txBody>
      <dsp:txXfrm>
        <a:off x="3762398" y="318371"/>
        <a:ext cx="1932158" cy="1159294"/>
      </dsp:txXfrm>
    </dsp:sp>
    <dsp:sp modelId="{102582C1-72D7-488D-B02F-70BCCA4C8F76}">
      <dsp:nvSpPr>
        <dsp:cNvPr id="0" name=""/>
        <dsp:cNvSpPr/>
      </dsp:nvSpPr>
      <dsp:spPr>
        <a:xfrm>
          <a:off x="2731964" y="3120261"/>
          <a:ext cx="597871" cy="91440"/>
        </a:xfrm>
        <a:custGeom>
          <a:avLst/>
          <a:gdLst/>
          <a:ahLst/>
          <a:cxnLst/>
          <a:rect l="0" t="0" r="0" b="0"/>
          <a:pathLst>
            <a:path>
              <a:moveTo>
                <a:pt x="0" y="45720"/>
              </a:moveTo>
              <a:lnTo>
                <a:pt x="597871" y="45720"/>
              </a:lnTo>
            </a:path>
          </a:pathLst>
        </a:custGeom>
        <a:noFill/>
        <a:ln w="9525" cap="flat" cmpd="sng" algn="ctr">
          <a:solidFill>
            <a:schemeClr val="accent5">
              <a:hueOff val="-5020566"/>
              <a:satOff val="41093"/>
              <a:lumOff val="-6666"/>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5188" y="3162838"/>
        <a:ext cx="31423" cy="6284"/>
      </dsp:txXfrm>
    </dsp:sp>
    <dsp:sp modelId="{E0A11C41-875E-43B9-AECF-8418AB556B0C}">
      <dsp:nvSpPr>
        <dsp:cNvPr id="0" name=""/>
        <dsp:cNvSpPr/>
      </dsp:nvSpPr>
      <dsp:spPr>
        <a:xfrm>
          <a:off x="1279" y="2346235"/>
          <a:ext cx="2732484" cy="1639490"/>
        </a:xfrm>
        <a:prstGeom prst="rect">
          <a:avLst/>
        </a:prstGeom>
        <a:solidFill>
          <a:schemeClr val="accent5"/>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Decision of Board</a:t>
          </a:r>
        </a:p>
        <a:p>
          <a:pPr marL="0" lvl="0" indent="0" algn="ctr" defTabSz="889000">
            <a:lnSpc>
              <a:spcPct val="90000"/>
            </a:lnSpc>
            <a:spcBef>
              <a:spcPct val="0"/>
            </a:spcBef>
            <a:spcAft>
              <a:spcPct val="35000"/>
            </a:spcAft>
            <a:buNone/>
          </a:pPr>
          <a:r>
            <a:rPr lang="en-US" sz="2000" b="1" kern="1200" dirty="0"/>
            <a:t>(DRB, ZBA, PC)</a:t>
          </a:r>
        </a:p>
      </dsp:txBody>
      <dsp:txXfrm>
        <a:off x="1279" y="2346235"/>
        <a:ext cx="2732484" cy="1639490"/>
      </dsp:txXfrm>
    </dsp:sp>
    <dsp:sp modelId="{0788D3D5-C17E-48B3-AB55-3D4AFE5D1B66}">
      <dsp:nvSpPr>
        <dsp:cNvPr id="0" name=""/>
        <dsp:cNvSpPr/>
      </dsp:nvSpPr>
      <dsp:spPr>
        <a:xfrm>
          <a:off x="3362235" y="2346235"/>
          <a:ext cx="2732484" cy="1639490"/>
        </a:xfrm>
        <a:prstGeom prst="ellipse">
          <a:avLst/>
        </a:prstGeom>
        <a:solidFill>
          <a:schemeClr val="accent5">
            <a:hueOff val="-5020566"/>
            <a:satOff val="41093"/>
            <a:lumOff val="-666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Appeal to Environmental Court</a:t>
          </a:r>
        </a:p>
      </dsp:txBody>
      <dsp:txXfrm>
        <a:off x="3762398" y="2586333"/>
        <a:ext cx="1932158" cy="1159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9DCB790-3579-4AB8-8475-31F9E4F4056C}" type="datetimeFigureOut">
              <a:rPr lang="en-US" smtClean="0"/>
              <a:t>3/29/2017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BD1711A-E1AB-4A46-AA82-1606619AA85A}" type="slidenum">
              <a:rPr lang="en-US" smtClean="0"/>
              <a:t>‹#›</a:t>
            </a:fld>
            <a:endParaRPr lang="en-US"/>
          </a:p>
        </p:txBody>
      </p:sp>
    </p:spTree>
    <p:extLst>
      <p:ext uri="{BB962C8B-B14F-4D97-AF65-F5344CB8AC3E}">
        <p14:creationId xmlns:p14="http://schemas.microsoft.com/office/powerpoint/2010/main" val="2394298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9C797A2-0ED1-4B31-A96F-E4ABCF9C373C}" type="datetimeFigureOut">
              <a:rPr lang="en-US" smtClean="0"/>
              <a:t>3/29/2017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3C71F31-1AAC-4968-9922-C30005E905B6}" type="slidenum">
              <a:rPr lang="en-US" smtClean="0"/>
              <a:t>‹#›</a:t>
            </a:fld>
            <a:endParaRPr lang="en-US"/>
          </a:p>
        </p:txBody>
      </p:sp>
    </p:spTree>
    <p:extLst>
      <p:ext uri="{BB962C8B-B14F-4D97-AF65-F5344CB8AC3E}">
        <p14:creationId xmlns:p14="http://schemas.microsoft.com/office/powerpoint/2010/main" val="354300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Review Topics list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Reiterate that that the training is the basics – there is a lot to learn and it changes so this is a good refresher and way to get new information.</a:t>
            </a:r>
            <a:endParaRPr lang="en-US" dirty="0"/>
          </a:p>
          <a:p>
            <a:endParaRPr lang="en-US" dirty="0"/>
          </a:p>
          <a:p>
            <a:r>
              <a:rPr lang="en-US" dirty="0"/>
              <a:t>- Introductions:</a:t>
            </a:r>
          </a:p>
          <a:p>
            <a:r>
              <a:rPr lang="en-US" dirty="0"/>
              <a:t>Small</a:t>
            </a:r>
            <a:r>
              <a:rPr lang="en-US" baseline="0" dirty="0"/>
              <a:t> Group – individual intros with name, board, # of years as board member</a:t>
            </a:r>
          </a:p>
          <a:p>
            <a:r>
              <a:rPr lang="en-US" baseline="0" dirty="0"/>
              <a:t>Large Group – acknowledge new board members, ask about experience levels,</a:t>
            </a:r>
          </a:p>
          <a:p>
            <a:endParaRPr lang="en-US" baseline="0" dirty="0"/>
          </a:p>
        </p:txBody>
      </p:sp>
      <p:sp>
        <p:nvSpPr>
          <p:cNvPr id="4" name="Slide Number Placeholder 3"/>
          <p:cNvSpPr>
            <a:spLocks noGrp="1"/>
          </p:cNvSpPr>
          <p:nvPr>
            <p:ph type="sldNum" sz="quarter" idx="10"/>
          </p:nvPr>
        </p:nvSpPr>
        <p:spPr/>
        <p:txBody>
          <a:bodyPr/>
          <a:lstStyle/>
          <a:p>
            <a:fld id="{D3C71F31-1AAC-4968-9922-C30005E905B6}" type="slidenum">
              <a:rPr lang="en-US" smtClean="0"/>
              <a:t>1</a:t>
            </a:fld>
            <a:endParaRPr lang="en-US" dirty="0"/>
          </a:p>
        </p:txBody>
      </p:sp>
    </p:spTree>
    <p:extLst>
      <p:ext uri="{BB962C8B-B14F-4D97-AF65-F5344CB8AC3E}">
        <p14:creationId xmlns:p14="http://schemas.microsoft.com/office/powerpoint/2010/main" val="46397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to people </a:t>
            </a:r>
            <a:r>
              <a:rPr lang="en-US" dirty="0"/>
              <a:t>– In small towns especially the best approach</a:t>
            </a:r>
            <a:r>
              <a:rPr lang="en-US" baseline="0" dirty="0"/>
              <a:t> is talking directly with people who will be affected by a planning initiative.  This helps alleviate fears and communicates respect.  Some approaches:</a:t>
            </a:r>
          </a:p>
          <a:p>
            <a:pPr marL="171450" indent="-171450">
              <a:buFont typeface="Arial" panose="020B0604020202020204" pitchFamily="34" charset="0"/>
              <a:buChar char="•"/>
            </a:pPr>
            <a:r>
              <a:rPr lang="en-US" baseline="0" dirty="0"/>
              <a:t>Each planning commissioner commits to talking with 10 people</a:t>
            </a:r>
          </a:p>
          <a:p>
            <a:pPr marL="171450" indent="-171450">
              <a:buFont typeface="Arial" panose="020B0604020202020204" pitchFamily="34" charset="0"/>
              <a:buChar char="•"/>
            </a:pPr>
            <a:r>
              <a:rPr lang="en-US" baseline="0" dirty="0"/>
              <a:t>All the town boards, commissions and staff have opportunities for input and understand the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people in town who have the most connections hear directly from you so they spread accurate information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Meet people where they are </a:t>
            </a:r>
            <a:r>
              <a:rPr lang="en-US" baseline="0" dirty="0"/>
              <a:t>– go to places where people already gather to engage with them there rather than expecting them to come to your meeting. Some possible locations:</a:t>
            </a:r>
          </a:p>
          <a:p>
            <a:pPr marL="171450" indent="-171450">
              <a:buFont typeface="Arial" panose="020B0604020202020204" pitchFamily="34" charset="0"/>
              <a:buChar char="•"/>
            </a:pPr>
            <a:r>
              <a:rPr lang="en-US" baseline="0" dirty="0"/>
              <a:t>Senior centers</a:t>
            </a:r>
          </a:p>
          <a:p>
            <a:pPr marL="171450" indent="-171450">
              <a:buFont typeface="Arial" panose="020B0604020202020204" pitchFamily="34" charset="0"/>
              <a:buChar char="•"/>
            </a:pPr>
            <a:r>
              <a:rPr lang="en-US" baseline="0" dirty="0"/>
              <a:t>Schools</a:t>
            </a:r>
          </a:p>
          <a:p>
            <a:pPr marL="171450" indent="-171450">
              <a:buFont typeface="Arial" panose="020B0604020202020204" pitchFamily="34" charset="0"/>
              <a:buChar char="•"/>
            </a:pPr>
            <a:r>
              <a:rPr lang="en-US" baseline="0" dirty="0"/>
              <a:t>Grocery stores and farmers markets  </a:t>
            </a:r>
          </a:p>
          <a:p>
            <a:pPr marL="0" indent="0">
              <a:buFont typeface="Arial" panose="020B0604020202020204" pitchFamily="34" charset="0"/>
              <a:buNone/>
            </a:pPr>
            <a:r>
              <a:rPr lang="en-US" baseline="0" dirty="0"/>
              <a:t>Same goes for the language you use – explain your planning initiatives in a way people can relate.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Food, fun and celebration </a:t>
            </a:r>
            <a:r>
              <a:rPr lang="en-US" baseline="0" dirty="0"/>
              <a:t>– Make gatherings a celebration of the community.  Food and fun attract people.  Engage young people to help organize an event like:</a:t>
            </a:r>
          </a:p>
          <a:p>
            <a:pPr marL="171450" indent="-171450">
              <a:buFont typeface="Arial" panose="020B0604020202020204" pitchFamily="34" charset="0"/>
              <a:buChar char="•"/>
            </a:pPr>
            <a:r>
              <a:rPr lang="en-US" baseline="0" dirty="0"/>
              <a:t>Public forum or open house with pizza or pot luck snacks</a:t>
            </a:r>
          </a:p>
          <a:p>
            <a:pPr marL="171450" indent="-171450">
              <a:buFont typeface="Arial" panose="020B0604020202020204" pitchFamily="34" charset="0"/>
              <a:buChar char="•"/>
            </a:pPr>
            <a:r>
              <a:rPr lang="en-US" baseline="0" dirty="0"/>
              <a:t>Photography or art contests on planning-related topics</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 culture of communication </a:t>
            </a:r>
            <a:r>
              <a:rPr lang="en-US" baseline="0" dirty="0"/>
              <a:t>– Planning works best where town government values communication between staff, boards and commissions and the general public.  Ways to improve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Always use front porch forum and other web or email tools to routinely inform people about town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Support places in town where people can gather for all kinds of purposes, such as making the town hall useable and welcoming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Support places and events where people can run into each other informally like cafes and parks and community fairs and parades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Hold walk and talk sessions allowing side by side conversation about a specific place and problem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Recruit a wide range of people for boards and commissions and hold occasional all-board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Create short term advisory committees for special projects to bring in people who can’t commit to long term appointments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3C71F31-1AAC-4968-9922-C30005E905B6}" type="slidenum">
              <a:rPr lang="en-US" smtClean="0"/>
              <a:t>10</a:t>
            </a:fld>
            <a:endParaRPr lang="en-US"/>
          </a:p>
        </p:txBody>
      </p:sp>
    </p:spTree>
    <p:extLst>
      <p:ext uri="{BB962C8B-B14F-4D97-AF65-F5344CB8AC3E}">
        <p14:creationId xmlns:p14="http://schemas.microsoft.com/office/powerpoint/2010/main" val="411244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the smallest town is a complex system, so to plan for the future, you dealing with many interlocking issues.</a:t>
            </a:r>
            <a:endParaRPr lang="en-US" dirty="0"/>
          </a:p>
          <a:p>
            <a:endParaRPr lang="en-US" dirty="0"/>
          </a:p>
          <a:p>
            <a:r>
              <a:rPr lang="en-US" dirty="0"/>
              <a:t>State</a:t>
            </a:r>
            <a:r>
              <a:rPr lang="en-US" baseline="0" dirty="0"/>
              <a:t> law lists a wide range of goals for town plans to address.</a:t>
            </a:r>
            <a:endParaRPr lang="en-US" dirty="0"/>
          </a:p>
          <a:p>
            <a:endParaRPr lang="en-US" dirty="0"/>
          </a:p>
          <a:p>
            <a:r>
              <a:rPr lang="en-US" dirty="0"/>
              <a:t>Town Plans</a:t>
            </a:r>
            <a:r>
              <a:rPr lang="en-US" baseline="0" dirty="0"/>
              <a:t> </a:t>
            </a:r>
            <a:r>
              <a:rPr lang="en-US" b="1" u="sng" baseline="0" dirty="0"/>
              <a:t>MAY</a:t>
            </a:r>
            <a:r>
              <a:rPr lang="en-US" baseline="0" dirty="0"/>
              <a:t> be consistent with planning goals, </a:t>
            </a:r>
            <a:r>
              <a:rPr lang="en-US" b="1" u="sng" baseline="0" dirty="0"/>
              <a:t>SHALL</a:t>
            </a:r>
            <a:r>
              <a:rPr lang="en-US" baseline="0" dirty="0"/>
              <a:t> be consistent if towns want to seek regional approval.  </a:t>
            </a:r>
          </a:p>
          <a:p>
            <a:r>
              <a:rPr lang="en-US" baseline="0" dirty="0"/>
              <a:t>Consistent means that it should not conflict with the goals and requires substantial progress towards attainment.</a:t>
            </a:r>
          </a:p>
          <a:p>
            <a:endParaRPr lang="en-US" baseline="0" dirty="0"/>
          </a:p>
          <a:p>
            <a:endParaRPr lang="en-US" baseline="0" dirty="0"/>
          </a:p>
          <a:p>
            <a:r>
              <a:rPr lang="en-US" baseline="0" dirty="0"/>
              <a:t>REFERENCE:</a:t>
            </a:r>
          </a:p>
          <a:p>
            <a:r>
              <a:rPr lang="en-US" dirty="0"/>
              <a:t>As used in this chapter, "consistent with the goals" requires substantial progress toward attainment of the goals established in this section, unless the planning body determines that a particular goal is not relevant or attainable. </a:t>
            </a:r>
          </a:p>
        </p:txBody>
      </p:sp>
      <p:sp>
        <p:nvSpPr>
          <p:cNvPr id="4" name="Slide Number Placeholder 3"/>
          <p:cNvSpPr>
            <a:spLocks noGrp="1"/>
          </p:cNvSpPr>
          <p:nvPr>
            <p:ph type="sldNum" sz="quarter" idx="10"/>
          </p:nvPr>
        </p:nvSpPr>
        <p:spPr/>
        <p:txBody>
          <a:bodyPr/>
          <a:lstStyle/>
          <a:p>
            <a:fld id="{D3C71F31-1AAC-4968-9922-C30005E905B6}" type="slidenum">
              <a:rPr lang="en-US" smtClean="0"/>
              <a:t>11</a:t>
            </a:fld>
            <a:endParaRPr lang="en-US" dirty="0"/>
          </a:p>
        </p:txBody>
      </p:sp>
    </p:spTree>
    <p:extLst>
      <p:ext uri="{BB962C8B-B14F-4D97-AF65-F5344CB8AC3E}">
        <p14:creationId xmlns:p14="http://schemas.microsoft.com/office/powerpoint/2010/main" val="305330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US" dirty="0"/>
              <a:t>State</a:t>
            </a:r>
            <a:r>
              <a:rPr lang="en-US" baseline="0" dirty="0"/>
              <a:t> statute also instructs towns to include elements in a plan that correspond to the statewide planning goals.</a:t>
            </a:r>
            <a:endParaRPr lang="en-US" dirty="0"/>
          </a:p>
          <a:p>
            <a:pPr marL="609600" indent="-609600"/>
            <a:endParaRPr lang="en-US" dirty="0"/>
          </a:p>
          <a:p>
            <a:pPr marL="609600" indent="-609600"/>
            <a:r>
              <a:rPr lang="en-US" dirty="0"/>
              <a:t>Town Plans </a:t>
            </a:r>
            <a:r>
              <a:rPr lang="en-US" b="1" u="sng" dirty="0"/>
              <a:t>SHALL</a:t>
            </a:r>
            <a:r>
              <a:rPr lang="en-US" baseline="0" dirty="0"/>
              <a:t> include these elements.</a:t>
            </a:r>
          </a:p>
          <a:p>
            <a:pPr marL="609600" indent="-609600"/>
            <a:endParaRPr lang="en-US" baseline="0" dirty="0"/>
          </a:p>
          <a:p>
            <a:pPr marL="609600" indent="-609600"/>
            <a:r>
              <a:rPr lang="en-US" baseline="0" dirty="0"/>
              <a:t>There are requirements but you can still make the plan your own…with how you present the plan. (Creativity)</a:t>
            </a:r>
          </a:p>
          <a:p>
            <a:pPr marL="609600" indent="-609600"/>
            <a:endParaRPr lang="en-US" baseline="0" dirty="0"/>
          </a:p>
          <a:p>
            <a:pPr marL="609600" indent="-609600"/>
            <a:endParaRPr lang="en-US" baseline="0" dirty="0"/>
          </a:p>
          <a:p>
            <a:pPr marL="609600" indent="-609600"/>
            <a:r>
              <a:rPr lang="en-US" baseline="0" dirty="0"/>
              <a:t>-------</a:t>
            </a:r>
          </a:p>
          <a:p>
            <a:pPr marL="609600" indent="-609600"/>
            <a:r>
              <a:rPr lang="en-US" baseline="0" dirty="0"/>
              <a:t>Note State Designations need to be addressed and mapped!</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12</a:t>
            </a:fld>
            <a:endParaRPr lang="en-US" dirty="0"/>
          </a:p>
        </p:txBody>
      </p:sp>
    </p:spTree>
    <p:extLst>
      <p:ext uri="{BB962C8B-B14F-4D97-AF65-F5344CB8AC3E}">
        <p14:creationId xmlns:p14="http://schemas.microsoft.com/office/powerpoint/2010/main" val="412187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all the statutory requirements, it’s easy to get caught up in creating a big book describing the existing conditions in your town but go beyond that and focus on creating a shared vision.  What does your town want to be in the future?</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13</a:t>
            </a:fld>
            <a:endParaRPr lang="en-US"/>
          </a:p>
        </p:txBody>
      </p:sp>
    </p:spTree>
    <p:extLst>
      <p:ext uri="{BB962C8B-B14F-4D97-AF65-F5344CB8AC3E}">
        <p14:creationId xmlns:p14="http://schemas.microsoft.com/office/powerpoint/2010/main" val="143211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8-year</a:t>
            </a:r>
            <a:r>
              <a:rPr lang="en-US" baseline="0" dirty="0"/>
              <a:t> expiration for any plans adopted after July 2015.  Any adopted before have a 5-year expiration.  </a:t>
            </a:r>
            <a:endParaRPr lang="en-US" dirty="0"/>
          </a:p>
          <a:p>
            <a:endParaRPr lang="en-US" dirty="0"/>
          </a:p>
          <a:p>
            <a:r>
              <a:rPr lang="en-US" dirty="0"/>
              <a:t>Rural Municipality: 2,500 persons or less</a:t>
            </a:r>
          </a:p>
          <a:p>
            <a:r>
              <a:rPr lang="en-US" dirty="0"/>
              <a:t>Urban Municipality: More than 2,500 persons </a:t>
            </a:r>
          </a:p>
          <a:p>
            <a:endParaRPr lang="en-US" dirty="0"/>
          </a:p>
          <a:p>
            <a:r>
              <a:rPr lang="en-US" dirty="0"/>
              <a:t>REFERENCE:</a:t>
            </a:r>
          </a:p>
          <a:p>
            <a:r>
              <a:rPr lang="en-US" u="sng" dirty="0"/>
              <a:t>Urban</a:t>
            </a:r>
            <a:r>
              <a:rPr lang="en-US" u="sng" baseline="0" dirty="0"/>
              <a:t> Municipalities (list for your region):</a:t>
            </a:r>
          </a:p>
          <a:p>
            <a:r>
              <a:rPr lang="en-US" baseline="0" dirty="0"/>
              <a:t>Enosburgh (w Village), Fairfax, Georgia, Highgate, St. Albans Town, St. Albans City, Swanton</a:t>
            </a:r>
          </a:p>
          <a:p>
            <a:endParaRPr lang="en-US" dirty="0"/>
          </a:p>
          <a:p>
            <a:r>
              <a:rPr lang="en-US" dirty="0"/>
              <a:t>Adoption by legislative body – the</a:t>
            </a:r>
            <a:r>
              <a:rPr lang="en-US" baseline="0" dirty="0"/>
              <a:t> default in statue is that the legis. Body can choose the method. Still need hearing process of PC</a:t>
            </a:r>
            <a:r>
              <a:rPr lang="en-US" baseline="0" dirty="0">
                <a:sym typeface="Wingdings" panose="05000000000000000000" pitchFamily="2" charset="2"/>
              </a:rPr>
              <a:t>SB but then adoption would be done by the SB or voters.</a:t>
            </a:r>
          </a:p>
          <a:p>
            <a:r>
              <a:rPr lang="en-US" baseline="0" dirty="0">
                <a:sym typeface="Wingdings" panose="05000000000000000000"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14</a:t>
            </a:fld>
            <a:endParaRPr lang="en-US"/>
          </a:p>
        </p:txBody>
      </p:sp>
    </p:spTree>
    <p:extLst>
      <p:ext uri="{BB962C8B-B14F-4D97-AF65-F5344CB8AC3E}">
        <p14:creationId xmlns:p14="http://schemas.microsoft.com/office/powerpoint/2010/main" val="1768454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Towns and cities can access additional benefits if the town plan has been approved by the RPC and the planning process has been confirmed by the RPC.  </a:t>
            </a:r>
          </a:p>
          <a:p>
            <a:endParaRPr lang="en-US" dirty="0"/>
          </a:p>
          <a:p>
            <a:r>
              <a:rPr lang="en-US" dirty="0"/>
              <a:t>A municipal</a:t>
            </a:r>
            <a:r>
              <a:rPr lang="en-US" baseline="0" dirty="0"/>
              <a:t> plan is approved by the RPC if it is:</a:t>
            </a:r>
          </a:p>
          <a:p>
            <a:pPr marL="171450" indent="-171450">
              <a:buFont typeface="Arial" panose="020B0604020202020204" pitchFamily="34" charset="0"/>
              <a:buChar char="•"/>
            </a:pPr>
            <a:r>
              <a:rPr lang="en-US" baseline="0" dirty="0"/>
              <a:t>Consistent with the statewide planning goals</a:t>
            </a:r>
          </a:p>
          <a:p>
            <a:pPr marL="171450" indent="-171450">
              <a:buFont typeface="Arial" panose="020B0604020202020204" pitchFamily="34" charset="0"/>
              <a:buChar char="•"/>
            </a:pPr>
            <a:r>
              <a:rPr lang="en-US" baseline="0" dirty="0"/>
              <a:t>Compatible with the regional plan and plans of other municipalities in the region</a:t>
            </a:r>
          </a:p>
          <a:p>
            <a:pPr marL="171450" indent="-171450">
              <a:buFont typeface="Arial" panose="020B0604020202020204" pitchFamily="34" charset="0"/>
              <a:buChar char="•"/>
            </a:pPr>
            <a:r>
              <a:rPr lang="en-US" baseline="0" dirty="0"/>
              <a:t>Contains the required town plan elements.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RPCs meet with member municipalities once every four years to understand the towns’ needs and determine if any assistance is needed</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15</a:t>
            </a:fld>
            <a:endParaRPr lang="en-US"/>
          </a:p>
        </p:txBody>
      </p:sp>
    </p:spTree>
    <p:extLst>
      <p:ext uri="{BB962C8B-B14F-4D97-AF65-F5344CB8AC3E}">
        <p14:creationId xmlns:p14="http://schemas.microsoft.com/office/powerpoint/2010/main" val="169815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guidance for working</a:t>
            </a:r>
            <a:r>
              <a:rPr lang="en-US" baseline="0" dirty="0"/>
              <a:t> on your Municipal Plan.  </a:t>
            </a:r>
            <a:r>
              <a:rPr lang="en-US" dirty="0"/>
              <a:t>An updated version of the Planning Manual, Module 1 was just released in January.  Available online only</a:t>
            </a:r>
            <a:r>
              <a:rPr lang="en-US" baseline="0" dirty="0"/>
              <a:t> at this point.  </a:t>
            </a:r>
          </a:p>
          <a:p>
            <a:endParaRPr lang="en-US" baseline="0" dirty="0"/>
          </a:p>
        </p:txBody>
      </p:sp>
      <p:sp>
        <p:nvSpPr>
          <p:cNvPr id="4" name="Slide Number Placeholder 3"/>
          <p:cNvSpPr>
            <a:spLocks noGrp="1"/>
          </p:cNvSpPr>
          <p:nvPr>
            <p:ph type="sldNum" sz="quarter" idx="10"/>
          </p:nvPr>
        </p:nvSpPr>
        <p:spPr/>
        <p:txBody>
          <a:bodyPr/>
          <a:lstStyle/>
          <a:p>
            <a:fld id="{D3C71F31-1AAC-4968-9922-C30005E905B6}" type="slidenum">
              <a:rPr lang="en-US" smtClean="0"/>
              <a:t>16</a:t>
            </a:fld>
            <a:endParaRPr lang="en-US"/>
          </a:p>
        </p:txBody>
      </p:sp>
    </p:spTree>
    <p:extLst>
      <p:ext uri="{BB962C8B-B14F-4D97-AF65-F5344CB8AC3E}">
        <p14:creationId xmlns:p14="http://schemas.microsoft.com/office/powerpoint/2010/main" val="261522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71F31-1AAC-4968-9922-C30005E905B6}" type="slidenum">
              <a:rPr lang="en-US" smtClean="0"/>
              <a:t>17</a:t>
            </a:fld>
            <a:endParaRPr lang="en-US"/>
          </a:p>
        </p:txBody>
      </p:sp>
    </p:spTree>
    <p:extLst>
      <p:ext uri="{BB962C8B-B14F-4D97-AF65-F5344CB8AC3E}">
        <p14:creationId xmlns:p14="http://schemas.microsoft.com/office/powerpoint/2010/main" val="333726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related to the 3 arms of the US government:</a:t>
            </a:r>
          </a:p>
          <a:p>
            <a:r>
              <a:rPr lang="en-US" baseline="0" dirty="0"/>
              <a:t> </a:t>
            </a:r>
          </a:p>
          <a:p>
            <a:r>
              <a:rPr lang="en-US" b="1" baseline="0" dirty="0"/>
              <a:t>Legislative</a:t>
            </a:r>
            <a:r>
              <a:rPr lang="en-US" baseline="0" dirty="0"/>
              <a:t> – Congress – writes the regulations</a:t>
            </a:r>
          </a:p>
          <a:p>
            <a:pPr marL="0" indent="0">
              <a:buFontTx/>
              <a:buNone/>
            </a:pPr>
            <a:endParaRPr lang="en-US" baseline="0" dirty="0"/>
          </a:p>
          <a:p>
            <a:pPr marL="0" indent="0">
              <a:buFontTx/>
              <a:buNone/>
            </a:pPr>
            <a:r>
              <a:rPr lang="en-US" b="1" baseline="0" dirty="0"/>
              <a:t>Judicial </a:t>
            </a:r>
            <a:r>
              <a:rPr lang="en-US" baseline="0" dirty="0"/>
              <a:t>– Supreme Court – interpreting the regulations  </a:t>
            </a:r>
          </a:p>
          <a:p>
            <a:pPr marL="0" indent="0">
              <a:buFontTx/>
              <a:buNone/>
            </a:pPr>
            <a:endParaRPr lang="en-US" baseline="0" dirty="0"/>
          </a:p>
          <a:p>
            <a:pPr marL="0" indent="0">
              <a:buFontTx/>
              <a:buNone/>
            </a:pPr>
            <a:r>
              <a:rPr lang="en-US" b="1" baseline="0" dirty="0"/>
              <a:t>Administrative </a:t>
            </a:r>
            <a:r>
              <a:rPr lang="en-US" baseline="0" dirty="0"/>
              <a:t>– Executive Branch – Administers and interprets strictly in a non-discretionary way. </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18</a:t>
            </a:fld>
            <a:endParaRPr lang="en-US"/>
          </a:p>
        </p:txBody>
      </p:sp>
    </p:spTree>
    <p:extLst>
      <p:ext uri="{BB962C8B-B14F-4D97-AF65-F5344CB8AC3E}">
        <p14:creationId xmlns:p14="http://schemas.microsoft.com/office/powerpoint/2010/main" val="1175701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look like locally?</a:t>
            </a:r>
          </a:p>
          <a:p>
            <a:endParaRPr lang="en-US" dirty="0"/>
          </a:p>
          <a:p>
            <a:r>
              <a:rPr lang="en-US" dirty="0"/>
              <a:t>The Legislative Body can</a:t>
            </a:r>
            <a:r>
              <a:rPr lang="en-US" baseline="0" dirty="0"/>
              <a:t> be one of the following: Selectboard, City Council, Village Trustees.  </a:t>
            </a:r>
          </a:p>
          <a:p>
            <a:endParaRPr lang="en-US" baseline="0" dirty="0"/>
          </a:p>
          <a:p>
            <a:r>
              <a:rPr lang="en-US" b="1" baseline="0" dirty="0"/>
              <a:t>Legislative branch </a:t>
            </a:r>
            <a:r>
              <a:rPr lang="en-US" baseline="0" dirty="0"/>
              <a:t>– In municipalities, Planning Commissions and </a:t>
            </a:r>
            <a:r>
              <a:rPr lang="en-US" baseline="0" dirty="0" err="1"/>
              <a:t>Selectboards</a:t>
            </a:r>
            <a:r>
              <a:rPr lang="en-US" baseline="0" dirty="0"/>
              <a:t> have a legislative role when they write and adopt plans and regulations..</a:t>
            </a:r>
          </a:p>
          <a:p>
            <a:endParaRPr lang="en-US" baseline="0" dirty="0"/>
          </a:p>
          <a:p>
            <a:r>
              <a:rPr lang="en-US" b="1" baseline="0" dirty="0"/>
              <a:t>Quasi-Judicial </a:t>
            </a:r>
            <a:r>
              <a:rPr lang="en-US" baseline="0" dirty="0"/>
              <a:t>– In Municipalities, DRBs and ZBAs have a quasi-judicial role, using their discretion to interpret the land use regulations. </a:t>
            </a:r>
          </a:p>
          <a:p>
            <a:endParaRPr lang="en-US" baseline="0" dirty="0"/>
          </a:p>
          <a:p>
            <a:r>
              <a:rPr lang="en-US" b="1" baseline="0" dirty="0"/>
              <a:t>Administrative</a:t>
            </a:r>
            <a:r>
              <a:rPr lang="en-US" baseline="0" dirty="0"/>
              <a:t> – For local land use regulations, the zoning administrator (also known as the administrative officer) interprets the regulations in non-discretionary way </a:t>
            </a:r>
          </a:p>
        </p:txBody>
      </p:sp>
      <p:sp>
        <p:nvSpPr>
          <p:cNvPr id="4" name="Slide Number Placeholder 3"/>
          <p:cNvSpPr>
            <a:spLocks noGrp="1"/>
          </p:cNvSpPr>
          <p:nvPr>
            <p:ph type="sldNum" sz="quarter" idx="10"/>
          </p:nvPr>
        </p:nvSpPr>
        <p:spPr/>
        <p:txBody>
          <a:bodyPr/>
          <a:lstStyle/>
          <a:p>
            <a:fld id="{D3C71F31-1AAC-4968-9922-C30005E905B6}" type="slidenum">
              <a:rPr lang="en-US" smtClean="0"/>
              <a:t>19</a:t>
            </a:fld>
            <a:endParaRPr lang="en-US"/>
          </a:p>
        </p:txBody>
      </p:sp>
    </p:spTree>
    <p:extLst>
      <p:ext uri="{BB962C8B-B14F-4D97-AF65-F5344CB8AC3E}">
        <p14:creationId xmlns:p14="http://schemas.microsoft.com/office/powerpoint/2010/main" val="39696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a:t>
            </a:fld>
            <a:endParaRPr lang="en-US" dirty="0"/>
          </a:p>
        </p:txBody>
      </p:sp>
    </p:spTree>
    <p:extLst>
      <p:ext uri="{BB962C8B-B14F-4D97-AF65-F5344CB8AC3E}">
        <p14:creationId xmlns:p14="http://schemas.microsoft.com/office/powerpoint/2010/main" val="247038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to Day tasks…</a:t>
            </a: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20</a:t>
            </a:fld>
            <a:endParaRPr lang="en-US"/>
          </a:p>
        </p:txBody>
      </p:sp>
    </p:spTree>
    <p:extLst>
      <p:ext uri="{BB962C8B-B14F-4D97-AF65-F5344CB8AC3E}">
        <p14:creationId xmlns:p14="http://schemas.microsoft.com/office/powerpoint/2010/main" val="161326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a:t>
            </a:r>
            <a:r>
              <a:rPr lang="en-US" baseline="0" dirty="0"/>
              <a:t> to have a DRB model:</a:t>
            </a:r>
          </a:p>
          <a:p>
            <a:pPr marL="228600" indent="-228600">
              <a:buAutoNum type="arabicPeriod"/>
            </a:pPr>
            <a:r>
              <a:rPr lang="en-US" baseline="0" dirty="0"/>
              <a:t>Simplifies the roles of the boards and the process for the applicants</a:t>
            </a:r>
          </a:p>
          <a:p>
            <a:pPr marL="228600" indent="-228600">
              <a:buAutoNum type="arabicPeriod"/>
            </a:pPr>
            <a:r>
              <a:rPr lang="en-US" baseline="0" dirty="0"/>
              <a:t>Allows the PC to focus on planning functions</a:t>
            </a:r>
          </a:p>
          <a:p>
            <a:pPr marL="0" indent="0">
              <a:buNone/>
            </a:pPr>
            <a:endParaRPr lang="en-US" baseline="0" dirty="0"/>
          </a:p>
          <a:p>
            <a:pPr marL="0" indent="0">
              <a:buNone/>
            </a:pPr>
            <a:r>
              <a:rPr lang="en-US" baseline="0" dirty="0"/>
              <a:t>Membership can overlap between the PC and DRB (Legislative and Quasi-Judicial boards)</a:t>
            </a:r>
          </a:p>
          <a:p>
            <a:pPr marL="0" indent="0">
              <a:buNone/>
            </a:pPr>
            <a:endParaRPr lang="en-US" baseline="0" dirty="0"/>
          </a:p>
          <a:p>
            <a:pPr marL="0" indent="0">
              <a:buNone/>
            </a:pPr>
            <a:r>
              <a:rPr lang="en-US" baseline="0" dirty="0"/>
              <a:t>REFERENCE</a:t>
            </a:r>
            <a:br>
              <a:rPr lang="en-US" baseline="0" dirty="0"/>
            </a:br>
            <a:r>
              <a:rPr lang="en-US" baseline="0" dirty="0"/>
              <a:t>Statute size of boards: PC/ZBA 3-9; DRB 5-9</a:t>
            </a:r>
          </a:p>
        </p:txBody>
      </p:sp>
      <p:sp>
        <p:nvSpPr>
          <p:cNvPr id="4" name="Slide Number Placeholder 3"/>
          <p:cNvSpPr>
            <a:spLocks noGrp="1"/>
          </p:cNvSpPr>
          <p:nvPr>
            <p:ph type="sldNum" sz="quarter" idx="10"/>
          </p:nvPr>
        </p:nvSpPr>
        <p:spPr/>
        <p:txBody>
          <a:bodyPr/>
          <a:lstStyle/>
          <a:p>
            <a:fld id="{D3C71F31-1AAC-4968-9922-C30005E905B6}" type="slidenum">
              <a:rPr lang="en-US" smtClean="0"/>
              <a:t>21</a:t>
            </a:fld>
            <a:endParaRPr lang="en-US"/>
          </a:p>
        </p:txBody>
      </p:sp>
    </p:spTree>
    <p:extLst>
      <p:ext uri="{BB962C8B-B14F-4D97-AF65-F5344CB8AC3E}">
        <p14:creationId xmlns:p14="http://schemas.microsoft.com/office/powerpoint/2010/main" val="1705565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Zoning administrators issue</a:t>
            </a:r>
            <a:r>
              <a:rPr lang="en-US" baseline="0" dirty="0"/>
              <a:t> permits that the zoning regulations have determined can be approved administratively as long as the proposed development or activity is in conformance with the required density, dimensions and uses prescribed in the regulations.  </a:t>
            </a:r>
          </a:p>
          <a:p>
            <a:endParaRPr lang="en-US" baseline="0" dirty="0"/>
          </a:p>
          <a:p>
            <a:r>
              <a:rPr lang="en-US" baseline="0" dirty="0"/>
              <a:t>ZA’s enforcing the requirements of permits or making sure building does not commence without Depending on the town, ZA’s will have other functions and duties. </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22</a:t>
            </a:fld>
            <a:endParaRPr lang="en-US"/>
          </a:p>
        </p:txBody>
      </p:sp>
    </p:spTree>
    <p:extLst>
      <p:ext uri="{BB962C8B-B14F-4D97-AF65-F5344CB8AC3E}">
        <p14:creationId xmlns:p14="http://schemas.microsoft.com/office/powerpoint/2010/main" val="411184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Confused by terms?</a:t>
            </a:r>
          </a:p>
          <a:p>
            <a:endParaRPr lang="en-US" dirty="0"/>
          </a:p>
          <a:p>
            <a:r>
              <a:rPr lang="en-US" dirty="0"/>
              <a:t>The words</a:t>
            </a:r>
            <a:r>
              <a:rPr lang="en-US" baseline="0" dirty="0"/>
              <a:t> – </a:t>
            </a:r>
            <a:r>
              <a:rPr lang="en-US" dirty="0"/>
              <a:t>Bylaw, Ordinance and Regulation – pretty</a:t>
            </a:r>
            <a:r>
              <a:rPr lang="en-US" baseline="0" dirty="0"/>
              <a:t> much mean the same thing. </a:t>
            </a:r>
          </a:p>
          <a:p>
            <a:endParaRPr lang="en-US" baseline="0" dirty="0"/>
          </a:p>
          <a:p>
            <a:r>
              <a:rPr lang="en-US" baseline="0" dirty="0"/>
              <a:t>In Vermont statutes governing land use planning the word </a:t>
            </a:r>
            <a:r>
              <a:rPr lang="en-US" b="1" baseline="0" dirty="0"/>
              <a:t>Bylaw</a:t>
            </a:r>
            <a:r>
              <a:rPr lang="en-US" baseline="0" dirty="0"/>
              <a:t> (an old English word meaning town law) is used for zoning, subdivision and other land use regulations adopted in conformance with a municipal plan.  </a:t>
            </a:r>
          </a:p>
          <a:p>
            <a:endParaRPr lang="en-US" baseline="0" dirty="0"/>
          </a:p>
          <a:p>
            <a:r>
              <a:rPr lang="en-US" baseline="0" dirty="0"/>
              <a:t>The word </a:t>
            </a:r>
            <a:r>
              <a:rPr lang="en-US" b="1" baseline="0" dirty="0"/>
              <a:t>Ordinance</a:t>
            </a:r>
            <a:r>
              <a:rPr lang="en-US" baseline="0" dirty="0"/>
              <a:t> is used to refer to regulations adopted directly by Selectboard and other municipal legislative bodies like public works standards and noise ordinances.</a:t>
            </a:r>
          </a:p>
          <a:p>
            <a:endParaRPr lang="en-US" baseline="0" dirty="0"/>
          </a:p>
          <a:p>
            <a:r>
              <a:rPr lang="en-US" baseline="0" dirty="0"/>
              <a:t>The word </a:t>
            </a:r>
            <a:r>
              <a:rPr lang="en-US" b="1" baseline="0" dirty="0"/>
              <a:t>Regulation</a:t>
            </a:r>
            <a:r>
              <a:rPr lang="en-US" baseline="0" dirty="0"/>
              <a:t> is used as an umbrella term generally referring to all types of governmental rules.</a:t>
            </a:r>
            <a:endParaRPr lang="en-US" dirty="0"/>
          </a:p>
          <a:p>
            <a:endParaRPr lang="en-US" dirty="0"/>
          </a:p>
          <a:p>
            <a:r>
              <a:rPr lang="en-US" dirty="0"/>
              <a:t>Some differences</a:t>
            </a:r>
            <a:r>
              <a:rPr lang="en-US" baseline="0" dirty="0"/>
              <a:t> between </a:t>
            </a:r>
            <a:r>
              <a:rPr lang="en-US" dirty="0"/>
              <a:t>Bylaws and Ordinances:  Bylaws grandfather non-conformities.  Ordinances do not grandfather and are effective immediately.  Bylaws and ordinances also have separate adoption processes outlined in statutes. </a:t>
            </a: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23</a:t>
            </a:fld>
            <a:endParaRPr lang="en-US"/>
          </a:p>
        </p:txBody>
      </p:sp>
    </p:spTree>
    <p:extLst>
      <p:ext uri="{BB962C8B-B14F-4D97-AF65-F5344CB8AC3E}">
        <p14:creationId xmlns:p14="http://schemas.microsoft.com/office/powerpoint/2010/main" val="75296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Putting</a:t>
            </a:r>
            <a:r>
              <a:rPr lang="en-US" baseline="0" dirty="0"/>
              <a:t> the plan into action</a:t>
            </a:r>
            <a:endParaRPr lang="en-US" dirty="0"/>
          </a:p>
        </p:txBody>
      </p:sp>
      <p:sp>
        <p:nvSpPr>
          <p:cNvPr id="4" name="Slide Number Placeholder 3"/>
          <p:cNvSpPr>
            <a:spLocks noGrp="1"/>
          </p:cNvSpPr>
          <p:nvPr>
            <p:ph type="sldNum" sz="quarter" idx="10"/>
          </p:nvPr>
        </p:nvSpPr>
        <p:spPr/>
        <p:txBody>
          <a:bodyPr/>
          <a:lstStyle/>
          <a:p>
            <a:fld id="{FAEA4860-A58F-4C25-B8E8-9E1C7E367835}" type="slidenum">
              <a:rPr lang="en-US" smtClean="0"/>
              <a:t>24</a:t>
            </a:fld>
            <a:endParaRPr lang="en-US"/>
          </a:p>
        </p:txBody>
      </p:sp>
    </p:spTree>
    <p:extLst>
      <p:ext uri="{BB962C8B-B14F-4D97-AF65-F5344CB8AC3E}">
        <p14:creationId xmlns:p14="http://schemas.microsoft.com/office/powerpoint/2010/main" val="98346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Intent of making a plan is</a:t>
            </a:r>
            <a:r>
              <a:rPr lang="en-US" baseline="0" dirty="0"/>
              <a:t> to realize the goals and aspirations it contains.  Many different ways to go about doing this.  Can be categorized into regulatory (rule based) and non-regulatory (non-rule based).</a:t>
            </a:r>
          </a:p>
          <a:p>
            <a:endParaRPr lang="en-US" baseline="0" dirty="0"/>
          </a:p>
          <a:p>
            <a:endParaRPr lang="en-US" baseline="0" dirty="0"/>
          </a:p>
          <a:p>
            <a:r>
              <a:rPr lang="en-US" baseline="0" dirty="0"/>
              <a:t>As of 2016, municipalities now must document that it is actively engaged in a process to implement its plan as a part of the regional confirmation process.  RPCs can help you complete this documentation as part of the routine consultations.</a:t>
            </a:r>
            <a:endParaRPr lang="en-US" dirty="0"/>
          </a:p>
        </p:txBody>
      </p:sp>
      <p:sp>
        <p:nvSpPr>
          <p:cNvPr id="4" name="Slide Number Placeholder 3"/>
          <p:cNvSpPr>
            <a:spLocks noGrp="1"/>
          </p:cNvSpPr>
          <p:nvPr>
            <p:ph type="sldNum" sz="quarter" idx="10"/>
          </p:nvPr>
        </p:nvSpPr>
        <p:spPr/>
        <p:txBody>
          <a:bodyPr/>
          <a:lstStyle/>
          <a:p>
            <a:fld id="{FAEA4860-A58F-4C25-B8E8-9E1C7E367835}" type="slidenum">
              <a:rPr lang="en-US" smtClean="0"/>
              <a:t>25</a:t>
            </a:fld>
            <a:endParaRPr lang="en-US"/>
          </a:p>
        </p:txBody>
      </p:sp>
    </p:spTree>
    <p:extLst>
      <p:ext uri="{BB962C8B-B14F-4D97-AF65-F5344CB8AC3E}">
        <p14:creationId xmlns:p14="http://schemas.microsoft.com/office/powerpoint/2010/main" val="526963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Exploring the ins and</a:t>
            </a:r>
            <a:r>
              <a:rPr lang="en-US" sz="1200" baseline="0" dirty="0"/>
              <a:t> outs of the </a:t>
            </a:r>
            <a:r>
              <a:rPr lang="en-US" sz="1200" dirty="0"/>
              <a:t>regulatory side – why might a community consider land use regulation as a way to implement a town plan?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It can be an effective</a:t>
            </a:r>
            <a:r>
              <a:rPr lang="en-US" sz="1200" baseline="0" dirty="0"/>
              <a:t> way at </a:t>
            </a:r>
            <a:r>
              <a:rPr lang="en-US" sz="1200" b="1" baseline="0" dirty="0"/>
              <a:t>furthering a plans vision and goals </a:t>
            </a:r>
            <a:r>
              <a:rPr lang="en-US" sz="1200" baseline="0" dirty="0"/>
              <a:t>– for example –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t>A goal for promoting </a:t>
            </a:r>
            <a:r>
              <a:rPr lang="en-US" sz="1200" b="1" baseline="0" dirty="0"/>
              <a:t>compact development </a:t>
            </a:r>
            <a:r>
              <a:rPr lang="en-US" sz="1200" baseline="0" dirty="0"/>
              <a:t>can be furthered by implementing regulations that ensure buildings, driveways and streets support the desired pattern of development.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a:t>Natural resource protection and farmland fragmentation </a:t>
            </a:r>
            <a:r>
              <a:rPr lang="en-US" sz="1200" baseline="0" dirty="0"/>
              <a:t>can be furthered by minimizing new development including limiting the layout and length of new roads and driveways and supporting the kind of uses that are compatible with maintaining farms, forests and large parcels of land.</a:t>
            </a: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Its also worth</a:t>
            </a:r>
            <a:r>
              <a:rPr lang="en-US" sz="1200" baseline="0" dirty="0"/>
              <a:t> noting that in Vermont</a:t>
            </a:r>
            <a:r>
              <a:rPr lang="en-US" sz="1200" dirty="0"/>
              <a:t>, more projects are subject to </a:t>
            </a:r>
            <a:r>
              <a:rPr lang="en-US" sz="1200" b="1" dirty="0"/>
              <a:t>Act 250</a:t>
            </a:r>
            <a:r>
              <a:rPr lang="en-US" sz="1200" b="1" baseline="0" dirty="0"/>
              <a:t> </a:t>
            </a:r>
            <a:r>
              <a:rPr lang="en-US" sz="1200" b="0" baseline="0" dirty="0" err="1"/>
              <a:t>rview</a:t>
            </a:r>
            <a:r>
              <a:rPr lang="en-US" sz="1200" b="0" baseline="0" dirty="0"/>
              <a:t> </a:t>
            </a:r>
            <a:r>
              <a:rPr lang="en-US" sz="1200" baseline="0" dirty="0"/>
              <a:t>if the community does not have zoning and subdivision regulations - as it determines whether commercial development triggers Act 250 review on 1 acre vs 10 acres, and whether a subdivision triggers Act 250 with 6 lots vs 10 lots.</a:t>
            </a:r>
            <a:endParaRPr lang="en-US" sz="1200" dirty="0"/>
          </a:p>
        </p:txBody>
      </p:sp>
      <p:sp>
        <p:nvSpPr>
          <p:cNvPr id="4" name="Slide Number Placeholder 3"/>
          <p:cNvSpPr>
            <a:spLocks noGrp="1"/>
          </p:cNvSpPr>
          <p:nvPr>
            <p:ph type="sldNum" sz="quarter" idx="10"/>
          </p:nvPr>
        </p:nvSpPr>
        <p:spPr/>
        <p:txBody>
          <a:bodyPr/>
          <a:lstStyle/>
          <a:p>
            <a:fld id="{D3C71F31-1AAC-4968-9922-C30005E905B6}" type="slidenum">
              <a:rPr lang="en-US" smtClean="0"/>
              <a:t>26</a:t>
            </a:fld>
            <a:endParaRPr lang="en-US"/>
          </a:p>
        </p:txBody>
      </p:sp>
    </p:spTree>
    <p:extLst>
      <p:ext uri="{BB962C8B-B14F-4D97-AF65-F5344CB8AC3E}">
        <p14:creationId xmlns:p14="http://schemas.microsoft.com/office/powerpoint/2010/main" val="162157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23410"/>
          </a:xfrm>
        </p:spPr>
        <p:txBody>
          <a:bodyPr/>
          <a:lstStyle/>
          <a:p>
            <a:r>
              <a:rPr lang="en-US" b="1" baseline="0" dirty="0"/>
              <a:t>First</a:t>
            </a:r>
            <a:r>
              <a:rPr lang="en-US" baseline="0" dirty="0"/>
              <a:t>, land use regulations can tell people what they can and cannot do with their land, but they cannot deprive landowners of all reasonable use of their property without just compensation – </a:t>
            </a:r>
            <a:r>
              <a:rPr lang="en-US" b="1" baseline="0" dirty="0"/>
              <a:t>which would be considered a government taking</a:t>
            </a:r>
            <a:r>
              <a:rPr lang="en-US" baseline="0" dirty="0"/>
              <a:t>.</a:t>
            </a:r>
          </a:p>
          <a:p>
            <a:endParaRPr lang="en-US" baseline="0" dirty="0"/>
          </a:p>
          <a:p>
            <a:r>
              <a:rPr lang="en-US" baseline="0" dirty="0"/>
              <a:t>The </a:t>
            </a:r>
            <a:r>
              <a:rPr lang="en-US" b="1" baseline="0" dirty="0"/>
              <a:t>5</a:t>
            </a:r>
            <a:r>
              <a:rPr lang="en-US" b="1" baseline="30000" dirty="0"/>
              <a:t>th</a:t>
            </a:r>
            <a:r>
              <a:rPr lang="en-US" b="1" baseline="0" dirty="0"/>
              <a:t> and 14</a:t>
            </a:r>
            <a:r>
              <a:rPr lang="en-US" b="1" baseline="30000" dirty="0"/>
              <a:t>th</a:t>
            </a:r>
            <a:r>
              <a:rPr lang="en-US" b="1" baseline="0" dirty="0"/>
              <a:t> constitutional amendments </a:t>
            </a:r>
            <a:r>
              <a:rPr lang="en-US" baseline="0" dirty="0"/>
              <a:t>limit a municipality's authority in this way, while subsequent court cases have clarified what all reasonable use of property means.</a:t>
            </a:r>
            <a:endParaRPr lang="en-US" dirty="0"/>
          </a:p>
          <a:p>
            <a:endParaRPr lang="en-US" dirty="0"/>
          </a:p>
          <a:p>
            <a:r>
              <a:rPr lang="en-US" b="1" dirty="0"/>
              <a:t>Second</a:t>
            </a:r>
            <a:r>
              <a:rPr lang="en-US" dirty="0"/>
              <a:t>, Vermont is considered</a:t>
            </a:r>
            <a:r>
              <a:rPr lang="en-US" baseline="0" dirty="0"/>
              <a:t> a Dillon’s Rule State as opposed to a Home Rule State, which means that municipalities can only regulate what is specifically enabled by Vermont Statute.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Third</a:t>
            </a:r>
            <a:r>
              <a:rPr lang="en-US" baseline="0" dirty="0"/>
              <a:t>, Vermont Statute places specific limitations on local regulation, such as:</a:t>
            </a:r>
            <a:endParaRPr lang="en-US" dirty="0"/>
          </a:p>
          <a:p>
            <a:endParaRPr lang="en-US" dirty="0"/>
          </a:p>
          <a:p>
            <a:r>
              <a:rPr lang="en-US" dirty="0"/>
              <a:t>-Treat housing types equal and avoid discrimination against affordable housing</a:t>
            </a:r>
          </a:p>
          <a:p>
            <a:r>
              <a:rPr lang="en-US" dirty="0"/>
              <a:t>-Protect home occupations and home daycares</a:t>
            </a:r>
          </a:p>
          <a:p>
            <a:r>
              <a:rPr lang="en-US" dirty="0"/>
              <a:t>-Ensure continuation of "nonconformities“; small lots may be developed</a:t>
            </a:r>
          </a:p>
          <a:p>
            <a:r>
              <a:rPr lang="en-US" dirty="0"/>
              <a:t>-Lots without frontage may be developed with adequate access</a:t>
            </a:r>
          </a:p>
          <a:p>
            <a:r>
              <a:rPr lang="en-US" dirty="0"/>
              <a:t>-Regulation of public facilities shall not interfere with intended functional 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 local regulation of accepted agricultural and </a:t>
            </a:r>
            <a:r>
              <a:rPr lang="en-US" dirty="0" err="1"/>
              <a:t>silvicultural</a:t>
            </a:r>
            <a:r>
              <a:rPr lang="en-US" dirty="0"/>
              <a:t> practices and applications requiring a Certificate of Public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Mahon</a:t>
            </a:r>
            <a:r>
              <a:rPr lang="en-US" baseline="0" dirty="0"/>
              <a:t> v. </a:t>
            </a:r>
            <a:r>
              <a:rPr lang="en-US" baseline="0" dirty="0" err="1"/>
              <a:t>Pennsylvannia</a:t>
            </a:r>
            <a:r>
              <a:rPr lang="en-US" baseline="0" dirty="0"/>
              <a:t>, Penn Central v. New York.  R</a:t>
            </a:r>
            <a:r>
              <a:rPr lang="en-US" dirty="0"/>
              <a:t>egulation of land was not a taking. Rather, it was simply an exercise of the government’s police power to protect the public health, safety, welfare, and morals.  But a recognition of the invalidity of a government regulation that goes too far when it takes private property for public use under the Fifth Amendment.  Penn Station to</a:t>
            </a:r>
            <a:r>
              <a:rPr lang="en-US" baseline="0" dirty="0"/>
              <a:t> high rise – denial not a taking.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27</a:t>
            </a:fld>
            <a:endParaRPr lang="en-US"/>
          </a:p>
        </p:txBody>
      </p:sp>
    </p:spTree>
    <p:extLst>
      <p:ext uri="{BB962C8B-B14F-4D97-AF65-F5344CB8AC3E}">
        <p14:creationId xmlns:p14="http://schemas.microsoft.com/office/powerpoint/2010/main" val="401779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a:t>
            </a:r>
            <a:r>
              <a:rPr lang="en-US" b="1" baseline="0" dirty="0"/>
              <a:t> shows the flow of a local zoning application and who is involved in review.  </a:t>
            </a:r>
          </a:p>
          <a:p>
            <a:endParaRPr lang="en-US" baseline="0" dirty="0"/>
          </a:p>
          <a:p>
            <a:r>
              <a:rPr lang="en-US" baseline="0" dirty="0"/>
              <a:t>Starts with ZA.  Then applications either follow an administrative review track (where only ZA is involved in making decision) or a quasi-judicial review track (where one or more local boards is involved).</a:t>
            </a:r>
          </a:p>
          <a:p>
            <a:endParaRPr lang="en-US" baseline="0" dirty="0"/>
          </a:p>
          <a:p>
            <a:r>
              <a:rPr lang="en-US" baseline="0" dirty="0"/>
              <a:t>The recommended practice for the quasi-judicial track is that the ZA issues a permit when all board approvals have been obtained.  </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28</a:t>
            </a:fld>
            <a:endParaRPr lang="en-US"/>
          </a:p>
        </p:txBody>
      </p:sp>
    </p:spTree>
    <p:extLst>
      <p:ext uri="{BB962C8B-B14F-4D97-AF65-F5344CB8AC3E}">
        <p14:creationId xmlns:p14="http://schemas.microsoft.com/office/powerpoint/2010/main" val="427615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648200" cy="3486150"/>
          </a:xfrm>
        </p:spPr>
      </p:sp>
      <p:sp>
        <p:nvSpPr>
          <p:cNvPr id="3" name="Notes Placeholder 2"/>
          <p:cNvSpPr>
            <a:spLocks noGrp="1"/>
          </p:cNvSpPr>
          <p:nvPr>
            <p:ph type="body" idx="1"/>
          </p:nvPr>
        </p:nvSpPr>
        <p:spPr>
          <a:xfrm>
            <a:off x="304800" y="3886200"/>
            <a:ext cx="6248400" cy="5257800"/>
          </a:xfrm>
        </p:spPr>
        <p:txBody>
          <a:bodyPr>
            <a:noAutofit/>
          </a:bodyPr>
          <a:lstStyle/>
          <a:p>
            <a:r>
              <a:rPr lang="en-US" sz="1000" dirty="0"/>
              <a:t>Vermont statute</a:t>
            </a:r>
            <a:r>
              <a:rPr lang="en-US" sz="1000" baseline="0" dirty="0"/>
              <a:t> enables many different types of land use review and standards to be incorporated into local regulations.  </a:t>
            </a:r>
          </a:p>
          <a:p>
            <a:endParaRPr lang="en-US" sz="1000" baseline="0" dirty="0"/>
          </a:p>
          <a:p>
            <a:r>
              <a:rPr lang="en-US" sz="1000" baseline="0" dirty="0"/>
              <a:t>Definition of land development.</a:t>
            </a:r>
            <a:endParaRPr lang="en-US" sz="1000" dirty="0"/>
          </a:p>
          <a:p>
            <a:endParaRPr lang="en-US" sz="1000" dirty="0"/>
          </a:p>
          <a:p>
            <a:r>
              <a:rPr lang="en-US" sz="1000" dirty="0"/>
              <a:t>The most commonly</a:t>
            </a:r>
            <a:r>
              <a:rPr lang="en-US" sz="1000" baseline="0" dirty="0"/>
              <a:t> uses reviews are shown in this table.</a:t>
            </a:r>
          </a:p>
          <a:p>
            <a:endParaRPr lang="en-US" sz="1000" b="1" baseline="0" dirty="0"/>
          </a:p>
          <a:p>
            <a:r>
              <a:rPr lang="en-US" sz="1000" b="1" baseline="0" dirty="0"/>
              <a:t>Permitted uses </a:t>
            </a:r>
            <a:r>
              <a:rPr lang="en-US" sz="1000" baseline="0" dirty="0"/>
              <a:t>– permitted administratively, require a permit with limited review.</a:t>
            </a:r>
            <a:endParaRPr lang="en-US" sz="1000" dirty="0"/>
          </a:p>
          <a:p>
            <a:r>
              <a:rPr lang="en-US" sz="1000" b="1" dirty="0"/>
              <a:t>Conditional</a:t>
            </a:r>
            <a:r>
              <a:rPr lang="en-US" sz="1000" b="1" baseline="0" dirty="0"/>
              <a:t> Use </a:t>
            </a:r>
            <a:r>
              <a:rPr lang="en-US" sz="1000" baseline="0" dirty="0"/>
              <a:t>– Considers external impacts of use and compatibility surrounding land uses.  </a:t>
            </a:r>
          </a:p>
          <a:p>
            <a:r>
              <a:rPr lang="en-US" sz="1000" b="1" baseline="0" dirty="0"/>
              <a:t>Site Plan </a:t>
            </a:r>
            <a:r>
              <a:rPr lang="en-US" sz="1000" baseline="0" dirty="0"/>
              <a:t>– Considers internal impacts of use by looking at the design of the specific parcel.</a:t>
            </a:r>
          </a:p>
          <a:p>
            <a:r>
              <a:rPr lang="en-US" sz="1000" b="1" baseline="0" dirty="0"/>
              <a:t>Variances</a:t>
            </a:r>
            <a:r>
              <a:rPr lang="en-US" sz="1000" baseline="0" dirty="0"/>
              <a:t> – allows for relaxation of dimensional standards for structures in very specific, uncontrollable circumstances</a:t>
            </a:r>
          </a:p>
          <a:p>
            <a:r>
              <a:rPr lang="en-US" sz="1000" b="1" baseline="0" dirty="0"/>
              <a:t>Waivers</a:t>
            </a:r>
            <a:r>
              <a:rPr lang="en-US" sz="1000" baseline="0" dirty="0"/>
              <a:t> – allows for relaxation of specifically defined rules so long as there is a clearly defined process and standards for how the waiver will be applied</a:t>
            </a:r>
          </a:p>
          <a:p>
            <a:r>
              <a:rPr lang="en-US" sz="1000" b="1" baseline="0" dirty="0"/>
              <a:t>PUD</a:t>
            </a:r>
            <a:r>
              <a:rPr lang="en-US" sz="1000" baseline="0" dirty="0"/>
              <a:t> – allows for flexible development plan for specific project – some rules may be modified as a carrot for implementing good site design.  Most common form of this is also known as conservation subdivision.  If lots and units are clustered on smaller lots that normally would be allowed, the developer may be allowed more units as long as the remaining land is restricted from further development.</a:t>
            </a:r>
          </a:p>
          <a:p>
            <a:r>
              <a:rPr lang="en-US" sz="1000" dirty="0"/>
              <a:t>____________________________________________________________________________________________________________________</a:t>
            </a:r>
          </a:p>
          <a:p>
            <a:endParaRPr lang="en-US" sz="1000" dirty="0"/>
          </a:p>
          <a:p>
            <a:r>
              <a:rPr lang="en-US" sz="1000" dirty="0"/>
              <a:t>Conditional Use:</a:t>
            </a:r>
          </a:p>
          <a:p>
            <a:r>
              <a:rPr lang="en-US" sz="1000" dirty="0"/>
              <a:t>(</a:t>
            </a:r>
            <a:r>
              <a:rPr lang="en-US" sz="1000" dirty="0" err="1"/>
              <a:t>i</a:t>
            </a:r>
            <a:r>
              <a:rPr lang="en-US" sz="1000" dirty="0"/>
              <a:t>) The capacity of existing or planned community facilities.</a:t>
            </a:r>
          </a:p>
          <a:p>
            <a:r>
              <a:rPr lang="en-US" sz="1000" dirty="0"/>
              <a:t>(ii) The character of the area affected, as defined by the purpose or purposes of the zoning district within which the project is located, and specifically stated policies and standards of the municipal plan.</a:t>
            </a:r>
          </a:p>
          <a:p>
            <a:r>
              <a:rPr lang="en-US" sz="1000" dirty="0"/>
              <a:t>(iii) Traffic on roads and highways in the vicinity.</a:t>
            </a:r>
          </a:p>
          <a:p>
            <a:r>
              <a:rPr lang="en-US" sz="1000" dirty="0"/>
              <a:t>(iv) Bylaws and ordinances then in effect.</a:t>
            </a:r>
          </a:p>
          <a:p>
            <a:r>
              <a:rPr lang="en-US" sz="1000" dirty="0"/>
              <a:t>(v) Utilization of renewable energy resources.</a:t>
            </a:r>
          </a:p>
          <a:p>
            <a:endParaRPr lang="en-US" sz="1000" dirty="0"/>
          </a:p>
          <a:p>
            <a:r>
              <a:rPr lang="en-US" sz="1000" dirty="0"/>
              <a:t>Variance:</a:t>
            </a:r>
          </a:p>
          <a:p>
            <a:r>
              <a:rPr lang="en-US" sz="1000" dirty="0"/>
              <a:t>(1) There are unique physical circumstances or conditions, including irregularity, narrowness, or shallowness of lot size or shape, or exceptional topographical or other physical conditions peculiar to the particular property, and that unnecessary hardship is due to these conditions, and not the circumstances or conditions generally created by the provisions of the bylaw in the neighborhood or district in which the property is located.</a:t>
            </a:r>
          </a:p>
          <a:p>
            <a:r>
              <a:rPr lang="en-US" sz="1000" dirty="0"/>
              <a:t>(2) Because of these physical circumstances or conditions, there is no possibility that the property can be developed in strict conformity with the provisions of the bylaw, and that the authorization of a variance is therefore necessary to enable the reasonable use of the property.</a:t>
            </a:r>
          </a:p>
          <a:p>
            <a:r>
              <a:rPr lang="en-US" sz="1000" dirty="0"/>
              <a:t>(3) Unnecessary hardship has not been created by the appellant.</a:t>
            </a:r>
          </a:p>
          <a:p>
            <a:r>
              <a:rPr lang="en-US" sz="1000" dirty="0"/>
              <a:t>(4) The variance, if authorized, will not alter the essential character of the neighborhood or district in which the property is located, substantially or permanently impair the appropriate use or development of adjacent property, reduce access to renewable energy resources, or be detrimental to the public welfare.</a:t>
            </a:r>
          </a:p>
          <a:p>
            <a:r>
              <a:rPr lang="en-US" sz="1000" dirty="0"/>
              <a:t>(5) The variance, if authorized, will represent the minimum variance that will afford relief and will represent the least deviation possible from the bylaw and from the plan.</a:t>
            </a:r>
          </a:p>
        </p:txBody>
      </p:sp>
      <p:sp>
        <p:nvSpPr>
          <p:cNvPr id="4" name="Slide Number Placeholder 3"/>
          <p:cNvSpPr>
            <a:spLocks noGrp="1"/>
          </p:cNvSpPr>
          <p:nvPr>
            <p:ph type="sldNum" sz="quarter" idx="10"/>
          </p:nvPr>
        </p:nvSpPr>
        <p:spPr/>
        <p:txBody>
          <a:bodyPr/>
          <a:lstStyle/>
          <a:p>
            <a:fld id="{FAEA4860-A58F-4C25-B8E8-9E1C7E367835}" type="slidenum">
              <a:rPr lang="en-US" smtClean="0"/>
              <a:t>29</a:t>
            </a:fld>
            <a:endParaRPr lang="en-US"/>
          </a:p>
        </p:txBody>
      </p:sp>
    </p:spTree>
    <p:extLst>
      <p:ext uri="{BB962C8B-B14F-4D97-AF65-F5344CB8AC3E}">
        <p14:creationId xmlns:p14="http://schemas.microsoft.com/office/powerpoint/2010/main" val="115714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495800"/>
          </a:xfrm>
        </p:spPr>
        <p:txBody>
          <a:bodyPr/>
          <a:lstStyle/>
          <a:p>
            <a:r>
              <a:rPr lang="en-US" dirty="0"/>
              <a:t>Vermont has been planning since the 20s</a:t>
            </a:r>
          </a:p>
          <a:p>
            <a:endParaRPr lang="en-US" dirty="0"/>
          </a:p>
          <a:p>
            <a:r>
              <a:rPr lang="en-US" dirty="0"/>
              <a:t>Chapter</a:t>
            </a:r>
            <a:r>
              <a:rPr lang="en-US" baseline="0" dirty="0"/>
              <a:t> 117 was established in 1968 which defined planning more as we know it today.</a:t>
            </a:r>
          </a:p>
          <a:p>
            <a:pPr marL="171450" indent="-171450">
              <a:buFontTx/>
              <a:buChar char="-"/>
            </a:pPr>
            <a:r>
              <a:rPr lang="en-US" baseline="0" dirty="0"/>
              <a:t>Major overhaul in 1988 of Chapter 117 focused on planning (list of state planning goals to be considered and the required “elements” )</a:t>
            </a:r>
          </a:p>
          <a:p>
            <a:pPr marL="171450" indent="-171450">
              <a:buFontTx/>
              <a:buChar char="-"/>
            </a:pPr>
            <a:r>
              <a:rPr lang="en-US" baseline="0" dirty="0"/>
              <a:t>Changes occurred again in 2004 focused on zoning (such as process, affordable housing); communities had until 2011 to address the new requirements in their bylaws</a:t>
            </a:r>
          </a:p>
          <a:p>
            <a:pPr marL="0" indent="0">
              <a:buFontTx/>
              <a:buNone/>
            </a:pPr>
            <a:endParaRPr lang="en-US" baseline="0"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D3C71F31-1AAC-4968-9922-C30005E905B6}" type="slidenum">
              <a:rPr lang="en-US" smtClean="0"/>
              <a:t>3</a:t>
            </a:fld>
            <a:endParaRPr lang="en-US" dirty="0"/>
          </a:p>
        </p:txBody>
      </p:sp>
    </p:spTree>
    <p:extLst>
      <p:ext uri="{BB962C8B-B14F-4D97-AF65-F5344CB8AC3E}">
        <p14:creationId xmlns:p14="http://schemas.microsoft.com/office/powerpoint/2010/main" val="2859314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a:t>
            </a:r>
            <a:r>
              <a:rPr lang="en-US" baseline="0" dirty="0"/>
              <a:t> there are also non-regulatory town plan implementation options that can complement regulatory implementation or become the focus of plan implementation.  There are many options enabled in Vermont statute including…</a:t>
            </a:r>
            <a:endParaRPr lang="en-US" dirty="0"/>
          </a:p>
          <a:p>
            <a:endParaRPr lang="en-US" dirty="0"/>
          </a:p>
          <a:p>
            <a:pPr marL="171450" indent="-171450">
              <a:buFont typeface="Arial" panose="020B0604020202020204" pitchFamily="34" charset="0"/>
              <a:buChar char="•"/>
            </a:pPr>
            <a:r>
              <a:rPr lang="en-US" baseline="0" dirty="0"/>
              <a:t>Shaping current and future town spending to make sure the goals of the plan are achieved – this obviously requires close coordination with the Selectboard (or Trustees/City Council).</a:t>
            </a:r>
          </a:p>
          <a:p>
            <a:pPr marL="171450" indent="-171450">
              <a:buFont typeface="Arial" panose="020B0604020202020204" pitchFamily="34" charset="0"/>
              <a:buChar char="•"/>
            </a:pPr>
            <a:r>
              <a:rPr lang="en-US" baseline="0" dirty="0"/>
              <a:t>Creating favorable tax provisions to create incentives for certain land uses </a:t>
            </a:r>
          </a:p>
          <a:p>
            <a:pPr marL="171450" indent="-171450">
              <a:buFont typeface="Arial" panose="020B0604020202020204" pitchFamily="34" charset="0"/>
              <a:buChar char="•"/>
            </a:pPr>
            <a:r>
              <a:rPr lang="en-US" baseline="0" dirty="0"/>
              <a:t>Purchasing land for conservation or for public facilities</a:t>
            </a:r>
          </a:p>
          <a:p>
            <a:pPr marL="171450" indent="-171450">
              <a:buFont typeface="Arial" panose="020B0604020202020204" pitchFamily="34" charset="0"/>
              <a:buChar char="•"/>
            </a:pPr>
            <a:r>
              <a:rPr lang="en-US" baseline="0" dirty="0"/>
              <a:t>Studying issues identified in the plan in greater depth, such as preparing a detailed plan for a village or evaluating the feasibility of public wastewater treatment.</a:t>
            </a:r>
          </a:p>
          <a:p>
            <a:pPr marL="171450" indent="-171450">
              <a:buFont typeface="Arial" panose="020B0604020202020204" pitchFamily="34" charset="0"/>
              <a:buChar char="•"/>
            </a:pPr>
            <a:r>
              <a:rPr lang="en-US" baseline="0" dirty="0"/>
              <a:t>Creating a conservation commission, housing commission or other permanent or temporary advisory committees to help address issues of concern to the community </a:t>
            </a:r>
          </a:p>
        </p:txBody>
      </p:sp>
      <p:sp>
        <p:nvSpPr>
          <p:cNvPr id="4" name="Slide Number Placeholder 3"/>
          <p:cNvSpPr>
            <a:spLocks noGrp="1"/>
          </p:cNvSpPr>
          <p:nvPr>
            <p:ph type="sldNum" sz="quarter" idx="10"/>
          </p:nvPr>
        </p:nvSpPr>
        <p:spPr/>
        <p:txBody>
          <a:bodyPr/>
          <a:lstStyle/>
          <a:p>
            <a:fld id="{FAEA4860-A58F-4C25-B8E8-9E1C7E367835}" type="slidenum">
              <a:rPr lang="en-US" smtClean="0"/>
              <a:t>30</a:t>
            </a:fld>
            <a:endParaRPr lang="en-US"/>
          </a:p>
        </p:txBody>
      </p:sp>
    </p:spTree>
    <p:extLst>
      <p:ext uri="{BB962C8B-B14F-4D97-AF65-F5344CB8AC3E}">
        <p14:creationId xmlns:p14="http://schemas.microsoft.com/office/powerpoint/2010/main" val="2009443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A0ABA5-89C7-4510-A194-4CECADD53447}" type="slidenum">
              <a:rPr lang="en-US" smtClean="0"/>
              <a:t>31</a:t>
            </a:fld>
            <a:endParaRPr lang="en-US"/>
          </a:p>
        </p:txBody>
      </p:sp>
    </p:spTree>
    <p:extLst>
      <p:ext uri="{BB962C8B-B14F-4D97-AF65-F5344CB8AC3E}">
        <p14:creationId xmlns:p14="http://schemas.microsoft.com/office/powerpoint/2010/main" val="2245766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This section focuses</a:t>
            </a:r>
            <a:r>
              <a:rPr lang="en-US" b="1" baseline="0" dirty="0"/>
              <a:t> on due process –which means simply that all proceedings are conducting fairly for everyone.</a:t>
            </a:r>
            <a:endParaRPr lang="en-US" b="1" dirty="0"/>
          </a:p>
          <a:p>
            <a:endParaRPr lang="en-US" dirty="0"/>
          </a:p>
          <a:p>
            <a:r>
              <a:rPr lang="en-US" dirty="0"/>
              <a:t>Due process is guaranteed</a:t>
            </a:r>
            <a:r>
              <a:rPr lang="en-US" baseline="0" dirty="0"/>
              <a:t> by t</a:t>
            </a:r>
            <a:r>
              <a:rPr lang="en-US" dirty="0"/>
              <a:t>he Fifth Amendment to the U.S. Constitution, which states "No person shall…be deprived of life, liberty, or property, without due process of law," and is applied to all states by the 14th Amendment.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Ensuring due process involves: </a:t>
            </a:r>
            <a:r>
              <a:rPr lang="en-US" sz="1200" dirty="0" err="1">
                <a:solidFill>
                  <a:srgbClr val="1F497D"/>
                </a:solidFill>
                <a:effectLst/>
                <a:latin typeface="+mn-lt"/>
                <a:ea typeface="Calibri"/>
                <a:cs typeface="Times New Roman"/>
              </a:rPr>
              <a:t>NOhMoMeCi</a:t>
            </a:r>
            <a:endParaRPr lang="en-US" sz="1200" dirty="0">
              <a:effectLst/>
              <a:latin typeface="+mn-lt"/>
              <a:ea typeface="Calibri"/>
              <a:cs typeface="Times New Roman"/>
            </a:endParaRPr>
          </a:p>
          <a:p>
            <a:pPr marL="0" marR="0">
              <a:spcBef>
                <a:spcPts val="0"/>
              </a:spcBef>
              <a:spcAft>
                <a:spcPts val="0"/>
              </a:spcAft>
            </a:pPr>
            <a:r>
              <a:rPr lang="en-US" sz="1200" b="1" dirty="0">
                <a:solidFill>
                  <a:srgbClr val="1F497D"/>
                </a:solidFill>
                <a:effectLst/>
                <a:latin typeface="+mn-lt"/>
                <a:ea typeface="Calibri"/>
                <a:cs typeface="Times New Roman"/>
              </a:rPr>
              <a:t>N</a:t>
            </a:r>
            <a:r>
              <a:rPr lang="en-US" sz="1200" dirty="0">
                <a:solidFill>
                  <a:srgbClr val="1F497D"/>
                </a:solidFill>
                <a:effectLst/>
                <a:latin typeface="+mn-lt"/>
                <a:ea typeface="Calibri"/>
                <a:cs typeface="Times New Roman"/>
              </a:rPr>
              <a:t>otice</a:t>
            </a:r>
            <a:endParaRPr lang="en-US" sz="1200" dirty="0">
              <a:effectLst/>
              <a:latin typeface="+mn-lt"/>
              <a:ea typeface="Calibri"/>
              <a:cs typeface="Times New Roman"/>
            </a:endParaRPr>
          </a:p>
          <a:p>
            <a:pPr marL="0" marR="0">
              <a:spcBef>
                <a:spcPts val="0"/>
              </a:spcBef>
              <a:spcAft>
                <a:spcPts val="0"/>
              </a:spcAft>
            </a:pPr>
            <a:r>
              <a:rPr lang="en-US" sz="1200" b="1" dirty="0">
                <a:solidFill>
                  <a:srgbClr val="1F497D"/>
                </a:solidFill>
                <a:effectLst/>
                <a:latin typeface="+mn-lt"/>
                <a:ea typeface="Calibri"/>
                <a:cs typeface="Times New Roman"/>
              </a:rPr>
              <a:t>O</a:t>
            </a:r>
            <a:r>
              <a:rPr lang="en-US" sz="1200" dirty="0">
                <a:solidFill>
                  <a:srgbClr val="1F497D"/>
                </a:solidFill>
                <a:effectLst/>
                <a:latin typeface="+mn-lt"/>
                <a:ea typeface="Calibri"/>
                <a:cs typeface="Times New Roman"/>
              </a:rPr>
              <a:t>pportunity to be </a:t>
            </a:r>
            <a:r>
              <a:rPr lang="en-US" sz="1200" b="1" dirty="0">
                <a:solidFill>
                  <a:srgbClr val="1F497D"/>
                </a:solidFill>
                <a:effectLst/>
                <a:latin typeface="+mn-lt"/>
                <a:ea typeface="Calibri"/>
                <a:cs typeface="Times New Roman"/>
              </a:rPr>
              <a:t>h</a:t>
            </a:r>
            <a:r>
              <a:rPr lang="en-US" sz="1200" dirty="0">
                <a:solidFill>
                  <a:srgbClr val="1F497D"/>
                </a:solidFill>
                <a:effectLst/>
                <a:latin typeface="+mn-lt"/>
                <a:ea typeface="Calibri"/>
                <a:cs typeface="Times New Roman"/>
              </a:rPr>
              <a:t>eard</a:t>
            </a:r>
            <a:endParaRPr lang="en-US" sz="1200" dirty="0">
              <a:effectLst/>
              <a:latin typeface="+mn-lt"/>
              <a:ea typeface="Calibri"/>
              <a:cs typeface="Times New Roman"/>
            </a:endParaRPr>
          </a:p>
          <a:p>
            <a:pPr marL="0" marR="0">
              <a:spcBef>
                <a:spcPts val="0"/>
              </a:spcBef>
              <a:spcAft>
                <a:spcPts val="0"/>
              </a:spcAft>
            </a:pPr>
            <a:r>
              <a:rPr lang="en-US" sz="1200" b="1" dirty="0">
                <a:solidFill>
                  <a:srgbClr val="1F497D"/>
                </a:solidFill>
                <a:effectLst/>
                <a:latin typeface="+mn-lt"/>
                <a:ea typeface="Calibri"/>
                <a:cs typeface="Times New Roman"/>
              </a:rPr>
              <a:t>M</a:t>
            </a:r>
            <a:r>
              <a:rPr lang="en-US" sz="1200" dirty="0">
                <a:solidFill>
                  <a:srgbClr val="1F497D"/>
                </a:solidFill>
                <a:effectLst/>
                <a:latin typeface="+mn-lt"/>
                <a:ea typeface="Calibri"/>
                <a:cs typeface="Times New Roman"/>
              </a:rPr>
              <a:t>aintenance of </a:t>
            </a:r>
            <a:r>
              <a:rPr lang="en-US" sz="1200" b="1" dirty="0">
                <a:solidFill>
                  <a:srgbClr val="1F497D"/>
                </a:solidFill>
                <a:effectLst/>
                <a:latin typeface="+mn-lt"/>
                <a:ea typeface="Calibri"/>
                <a:cs typeface="Times New Roman"/>
              </a:rPr>
              <a:t>O</a:t>
            </a:r>
            <a:r>
              <a:rPr lang="en-US" sz="1200" dirty="0">
                <a:solidFill>
                  <a:srgbClr val="1F497D"/>
                </a:solidFill>
                <a:effectLst/>
                <a:latin typeface="+mn-lt"/>
                <a:ea typeface="Calibri"/>
                <a:cs typeface="Times New Roman"/>
              </a:rPr>
              <a:t>rder</a:t>
            </a:r>
            <a:endParaRPr lang="en-US" sz="1200" dirty="0">
              <a:effectLst/>
              <a:latin typeface="+mn-lt"/>
              <a:ea typeface="Calibri"/>
              <a:cs typeface="Times New Roman"/>
            </a:endParaRPr>
          </a:p>
          <a:p>
            <a:pPr marL="0" marR="0">
              <a:spcBef>
                <a:spcPts val="0"/>
              </a:spcBef>
              <a:spcAft>
                <a:spcPts val="0"/>
              </a:spcAft>
            </a:pPr>
            <a:r>
              <a:rPr lang="en-US" sz="1200" b="1" dirty="0">
                <a:solidFill>
                  <a:srgbClr val="1F497D"/>
                </a:solidFill>
                <a:effectLst/>
                <a:latin typeface="+mn-lt"/>
                <a:ea typeface="Calibri"/>
                <a:cs typeface="Times New Roman"/>
              </a:rPr>
              <a:t>M</a:t>
            </a:r>
            <a:r>
              <a:rPr lang="en-US" sz="1200" dirty="0">
                <a:solidFill>
                  <a:srgbClr val="1F497D"/>
                </a:solidFill>
                <a:effectLst/>
                <a:latin typeface="+mn-lt"/>
                <a:ea typeface="Calibri"/>
                <a:cs typeface="Times New Roman"/>
              </a:rPr>
              <a:t>anagement of </a:t>
            </a:r>
            <a:r>
              <a:rPr lang="en-US" sz="1200" b="1" dirty="0">
                <a:solidFill>
                  <a:srgbClr val="1F497D"/>
                </a:solidFill>
                <a:effectLst/>
                <a:latin typeface="+mn-lt"/>
                <a:ea typeface="Calibri"/>
                <a:cs typeface="Times New Roman"/>
              </a:rPr>
              <a:t>E</a:t>
            </a:r>
            <a:r>
              <a:rPr lang="en-US" sz="1200" dirty="0">
                <a:solidFill>
                  <a:srgbClr val="1F497D"/>
                </a:solidFill>
                <a:effectLst/>
                <a:latin typeface="+mn-lt"/>
                <a:ea typeface="Calibri"/>
                <a:cs typeface="Times New Roman"/>
              </a:rPr>
              <a:t>vidence</a:t>
            </a:r>
            <a:endParaRPr lang="en-US" sz="1200" dirty="0">
              <a:effectLst/>
              <a:latin typeface="+mn-lt"/>
              <a:ea typeface="Calibri"/>
              <a:cs typeface="Times New Roman"/>
            </a:endParaRPr>
          </a:p>
          <a:p>
            <a:pPr marL="0" marR="0">
              <a:spcBef>
                <a:spcPts val="0"/>
              </a:spcBef>
              <a:spcAft>
                <a:spcPts val="0"/>
              </a:spcAft>
            </a:pPr>
            <a:r>
              <a:rPr lang="en-US" sz="1200" b="1" dirty="0">
                <a:solidFill>
                  <a:srgbClr val="1F497D"/>
                </a:solidFill>
                <a:effectLst/>
                <a:latin typeface="+mn-lt"/>
                <a:ea typeface="Calibri"/>
                <a:cs typeface="Times New Roman"/>
              </a:rPr>
              <a:t>C</a:t>
            </a:r>
            <a:r>
              <a:rPr lang="en-US" sz="1200" dirty="0">
                <a:solidFill>
                  <a:srgbClr val="1F497D"/>
                </a:solidFill>
                <a:effectLst/>
                <a:latin typeface="+mn-lt"/>
                <a:ea typeface="Calibri"/>
                <a:cs typeface="Times New Roman"/>
              </a:rPr>
              <a:t>onflicts of </a:t>
            </a:r>
            <a:r>
              <a:rPr lang="en-US" sz="1200" b="1" dirty="0">
                <a:solidFill>
                  <a:srgbClr val="1F497D"/>
                </a:solidFill>
                <a:effectLst/>
                <a:latin typeface="+mn-lt"/>
                <a:ea typeface="Calibri"/>
                <a:cs typeface="Times New Roman"/>
              </a:rPr>
              <a:t>I</a:t>
            </a:r>
            <a:r>
              <a:rPr lang="en-US" sz="1200" dirty="0">
                <a:solidFill>
                  <a:srgbClr val="1F497D"/>
                </a:solidFill>
                <a:effectLst/>
                <a:latin typeface="+mn-lt"/>
                <a:ea typeface="Calibri"/>
                <a:cs typeface="Times New Roman"/>
              </a:rPr>
              <a:t>nterest</a:t>
            </a:r>
            <a:endParaRPr lang="en-US" sz="12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33</a:t>
            </a:fld>
            <a:endParaRPr lang="en-US"/>
          </a:p>
        </p:txBody>
      </p:sp>
    </p:spTree>
    <p:extLst>
      <p:ext uri="{BB962C8B-B14F-4D97-AF65-F5344CB8AC3E}">
        <p14:creationId xmlns:p14="http://schemas.microsoft.com/office/powerpoint/2010/main" val="355825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many different</a:t>
            </a:r>
            <a:r>
              <a:rPr lang="en-US" b="1" baseline="0" dirty="0"/>
              <a:t> types of meetings and hearings that local boards will engage in.</a:t>
            </a:r>
          </a:p>
          <a:p>
            <a:endParaRPr lang="en-US" baseline="0" dirty="0"/>
          </a:p>
          <a:p>
            <a:r>
              <a:rPr lang="en-US" b="1" baseline="0" dirty="0"/>
              <a:t>We have regular meetings:  review slide.  </a:t>
            </a:r>
            <a:r>
              <a:rPr lang="en-US" i="1" baseline="0" dirty="0"/>
              <a:t>Important to note that a meeting is considered to be taking place when a </a:t>
            </a:r>
            <a:r>
              <a:rPr lang="en-US" b="0" i="1" u="sng" baseline="0" dirty="0"/>
              <a:t>majority of board members convene to discuss business</a:t>
            </a:r>
            <a:r>
              <a:rPr lang="en-US" i="1" baseline="0" dirty="0"/>
              <a:t>.  Need to be careful a events and gatherings not to discuss board business with other board members, especially if there is a quorum present.</a:t>
            </a:r>
          </a:p>
          <a:p>
            <a:endParaRPr lang="en-US" baseline="0" dirty="0"/>
          </a:p>
          <a:p>
            <a:r>
              <a:rPr lang="en-US" b="1" dirty="0"/>
              <a:t>Then there are legislative</a:t>
            </a:r>
            <a:r>
              <a:rPr lang="en-US" b="1" baseline="0" dirty="0"/>
              <a:t> and quasi-judicial hearings.  Review slide.</a:t>
            </a:r>
            <a:endParaRPr lang="en-US" baseline="0" dirty="0"/>
          </a:p>
          <a:p>
            <a:endParaRPr lang="en-US" baseline="0" dirty="0"/>
          </a:p>
          <a:p>
            <a:r>
              <a:rPr lang="en-US" b="1" baseline="0" dirty="0"/>
              <a:t>Board meetings and hearings are run under parliamentary procedure as outlined in Roberts Rules of Order</a:t>
            </a:r>
          </a:p>
          <a:p>
            <a:pPr>
              <a:spcBef>
                <a:spcPct val="50000"/>
              </a:spcBef>
              <a:defRPr/>
            </a:pPr>
            <a:r>
              <a:rPr lang="en-US" sz="1200" u="none" dirty="0"/>
              <a:t>In a basic sense, this generally involves:</a:t>
            </a:r>
            <a:endParaRPr lang="en-US" sz="1200" u="none" dirty="0">
              <a:solidFill>
                <a:srgbClr val="A50021"/>
              </a:solidFill>
              <a:effectLst>
                <a:outerShdw blurRad="38100" dist="38100" dir="2700000" algn="tl">
                  <a:srgbClr val="C0C0C0"/>
                </a:outerShdw>
              </a:effectLst>
            </a:endParaRPr>
          </a:p>
          <a:p>
            <a:pPr>
              <a:spcBef>
                <a:spcPct val="50000"/>
              </a:spcBef>
              <a:buFontTx/>
              <a:buChar char="•"/>
              <a:defRPr/>
            </a:pPr>
            <a:r>
              <a:rPr lang="en-US" sz="1200" b="0" dirty="0"/>
              <a:t>Contribute to discussion on agenda items;</a:t>
            </a:r>
          </a:p>
          <a:p>
            <a:pPr>
              <a:spcBef>
                <a:spcPct val="50000"/>
              </a:spcBef>
              <a:buFontTx/>
              <a:buChar char="•"/>
              <a:defRPr/>
            </a:pPr>
            <a:r>
              <a:rPr lang="en-US" sz="1200" b="0" dirty="0"/>
              <a:t>Make motions for action;</a:t>
            </a:r>
          </a:p>
          <a:p>
            <a:pPr>
              <a:spcBef>
                <a:spcPct val="50000"/>
              </a:spcBef>
              <a:buFontTx/>
              <a:buChar char="•"/>
              <a:defRPr/>
            </a:pPr>
            <a:r>
              <a:rPr lang="en-US" sz="1200" b="0" dirty="0"/>
              <a:t>Second motions made by other members; and</a:t>
            </a:r>
          </a:p>
          <a:p>
            <a:pPr>
              <a:spcBef>
                <a:spcPct val="50000"/>
              </a:spcBef>
              <a:buFontTx/>
              <a:buChar char="•"/>
              <a:defRPr/>
            </a:pPr>
            <a:r>
              <a:rPr lang="en-US" sz="1200" b="0" dirty="0"/>
              <a:t>Vote on motions.</a:t>
            </a:r>
          </a:p>
          <a:p>
            <a:endParaRPr lang="en-US" baseline="0" dirty="0"/>
          </a:p>
        </p:txBody>
      </p:sp>
      <p:sp>
        <p:nvSpPr>
          <p:cNvPr id="4" name="Slide Number Placeholder 3"/>
          <p:cNvSpPr>
            <a:spLocks noGrp="1"/>
          </p:cNvSpPr>
          <p:nvPr>
            <p:ph type="sldNum" sz="quarter" idx="10"/>
          </p:nvPr>
        </p:nvSpPr>
        <p:spPr/>
        <p:txBody>
          <a:bodyPr/>
          <a:lstStyle/>
          <a:p>
            <a:fld id="{5F785357-AEC8-4EE1-B006-F2BAFFE694ED}" type="slidenum">
              <a:rPr lang="en-US" smtClean="0"/>
              <a:t>34</a:t>
            </a:fld>
            <a:endParaRPr lang="en-US"/>
          </a:p>
        </p:txBody>
      </p:sp>
    </p:spTree>
    <p:extLst>
      <p:ext uri="{BB962C8B-B14F-4D97-AF65-F5344CB8AC3E}">
        <p14:creationId xmlns:p14="http://schemas.microsoft.com/office/powerpoint/2010/main" val="2021487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Vermont Open</a:t>
            </a:r>
            <a:r>
              <a:rPr lang="en-US" sz="1200" b="1" kern="1200" baseline="0" dirty="0">
                <a:solidFill>
                  <a:schemeClr val="tx1"/>
                </a:solidFill>
                <a:effectLst/>
                <a:latin typeface="+mn-lt"/>
                <a:ea typeface="+mn-ea"/>
                <a:cs typeface="+mn-cs"/>
              </a:rPr>
              <a:t> Meeting law includes many due process protections. </a:t>
            </a:r>
            <a:r>
              <a:rPr lang="en-US" sz="1200" b="0" kern="1200" baseline="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Review bullets.)</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Exemptions</a:t>
            </a:r>
          </a:p>
          <a:p>
            <a:r>
              <a:rPr lang="en-US" sz="1200" kern="1200" baseline="0" dirty="0">
                <a:solidFill>
                  <a:schemeClr val="tx1"/>
                </a:solidFill>
                <a:effectLst/>
                <a:latin typeface="+mn-lt"/>
                <a:ea typeface="+mn-ea"/>
                <a:cs typeface="+mn-cs"/>
              </a:rPr>
              <a:t>There are </a:t>
            </a:r>
            <a:r>
              <a:rPr lang="en-US" sz="1200" b="0" i="0" kern="1200" baseline="0" dirty="0">
                <a:solidFill>
                  <a:schemeClr val="tx1"/>
                </a:solidFill>
                <a:effectLst/>
                <a:latin typeface="+mn-lt"/>
                <a:ea typeface="+mn-ea"/>
                <a:cs typeface="+mn-cs"/>
              </a:rPr>
              <a:t>exemptions</a:t>
            </a:r>
            <a:r>
              <a:rPr lang="en-US" sz="1200" kern="1200" baseline="0" dirty="0">
                <a:solidFill>
                  <a:schemeClr val="tx1"/>
                </a:solidFill>
                <a:effectLst/>
                <a:latin typeface="+mn-lt"/>
                <a:ea typeface="+mn-ea"/>
                <a:cs typeface="+mn-cs"/>
              </a:rPr>
              <a:t> to the open meeting law, in narrowly defined circumstances including:</a:t>
            </a:r>
          </a:p>
          <a:p>
            <a:r>
              <a:rPr lang="en-US" sz="1200" kern="1200" baseline="0" dirty="0">
                <a:solidFill>
                  <a:schemeClr val="tx1"/>
                </a:solidFill>
                <a:effectLst/>
                <a:latin typeface="+mn-lt"/>
                <a:ea typeface="+mn-ea"/>
                <a:cs typeface="+mn-cs"/>
              </a:rPr>
              <a:t> - certain electronic communication so long as it does not involve business (it can involve coordination of the agenda and distribution of materials)</a:t>
            </a:r>
          </a:p>
          <a:p>
            <a:r>
              <a:rPr lang="en-US" sz="1200" kern="1200" baseline="0" dirty="0">
                <a:solidFill>
                  <a:schemeClr val="tx1"/>
                </a:solidFill>
                <a:effectLst/>
                <a:latin typeface="+mn-lt"/>
                <a:ea typeface="+mn-ea"/>
                <a:cs typeface="+mn-cs"/>
              </a:rPr>
              <a:t> - Executive session – for making confidential decisions about certain topics such as personnel, litigation and contracts.  Mostly for infrequent use by </a:t>
            </a:r>
            <a:r>
              <a:rPr lang="en-US" sz="1200" kern="1200" baseline="0" dirty="0" err="1">
                <a:solidFill>
                  <a:schemeClr val="tx1"/>
                </a:solidFill>
                <a:effectLst/>
                <a:latin typeface="+mn-lt"/>
                <a:ea typeface="+mn-ea"/>
                <a:cs typeface="+mn-cs"/>
              </a:rPr>
              <a:t>selectboards</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Deliberative session – for quasi-judicial boards to deliberate on the evidence presented in public hearing.</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Remote Meetings</a:t>
            </a:r>
          </a:p>
          <a:p>
            <a:r>
              <a:rPr lang="en-US" sz="1200" kern="1200" baseline="0" dirty="0">
                <a:solidFill>
                  <a:schemeClr val="tx1"/>
                </a:solidFill>
                <a:effectLst/>
                <a:latin typeface="+mn-lt"/>
                <a:ea typeface="+mn-ea"/>
                <a:cs typeface="+mn-cs"/>
              </a:rPr>
              <a:t>Recent changes to the law, also clarified that </a:t>
            </a:r>
            <a:r>
              <a:rPr lang="en-US" sz="1200" b="0" i="0" kern="1200" baseline="0" dirty="0">
                <a:solidFill>
                  <a:schemeClr val="tx1"/>
                </a:solidFill>
                <a:effectLst/>
                <a:latin typeface="+mn-lt"/>
                <a:ea typeface="+mn-ea"/>
                <a:cs typeface="+mn-cs"/>
              </a:rPr>
              <a:t>meetings can be held remotely </a:t>
            </a:r>
            <a:r>
              <a:rPr lang="en-US" sz="1200" kern="1200" baseline="0" dirty="0">
                <a:solidFill>
                  <a:schemeClr val="tx1"/>
                </a:solidFill>
                <a:effectLst/>
                <a:latin typeface="+mn-lt"/>
                <a:ea typeface="+mn-ea"/>
                <a:cs typeface="+mn-cs"/>
              </a:rPr>
              <a:t>where one or all board members are tele or video conferencing in so long as there is a physical location advertised in the agenda with someone present (staff is ok) and that all votes are made by roll call.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785357-AEC8-4EE1-B006-F2BAFFE694ED}" type="slidenum">
              <a:rPr lang="en-US" smtClean="0"/>
              <a:t>35</a:t>
            </a:fld>
            <a:endParaRPr lang="en-US"/>
          </a:p>
        </p:txBody>
      </p:sp>
    </p:spTree>
    <p:extLst>
      <p:ext uri="{BB962C8B-B14F-4D97-AF65-F5344CB8AC3E}">
        <p14:creationId xmlns:p14="http://schemas.microsoft.com/office/powerpoint/2010/main" val="932315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There are specific timelines</a:t>
            </a:r>
            <a:r>
              <a:rPr lang="en-US" b="1" baseline="0" dirty="0"/>
              <a:t> for advance notice depending on the type of meeting or hearing you are holding.</a:t>
            </a:r>
            <a:endParaRPr lang="en-US" b="1" dirty="0"/>
          </a:p>
          <a:p>
            <a:pPr marL="0" indent="0">
              <a:buFont typeface="Arial" charset="0"/>
              <a:buNone/>
            </a:pPr>
            <a:endParaRPr lang="en-US" dirty="0"/>
          </a:p>
          <a:p>
            <a:pPr marL="0" indent="0">
              <a:buFont typeface="Arial" charset="0"/>
              <a:buNone/>
            </a:pPr>
            <a:r>
              <a:rPr lang="en-US" b="1" dirty="0"/>
              <a:t>Regular Meetings…</a:t>
            </a:r>
          </a:p>
          <a:p>
            <a:pPr marL="0" indent="0">
              <a:buFont typeface="Arial" charset="0"/>
              <a:buNone/>
            </a:pPr>
            <a:r>
              <a:rPr lang="en-US" b="1" dirty="0"/>
              <a:t>Also</a:t>
            </a:r>
            <a:r>
              <a:rPr lang="en-US" b="1" baseline="0" dirty="0"/>
              <a:t> note special and emergency meetings</a:t>
            </a:r>
            <a:r>
              <a:rPr lang="en-US" baseline="0" dirty="0"/>
              <a:t>:</a:t>
            </a:r>
          </a:p>
          <a:p>
            <a:pPr marL="0" indent="0">
              <a:buFont typeface="Arial" charset="0"/>
              <a:buNone/>
            </a:pPr>
            <a:r>
              <a:rPr lang="en-US" dirty="0"/>
              <a:t>Special</a:t>
            </a:r>
            <a:r>
              <a:rPr lang="en-US" baseline="0" dirty="0"/>
              <a:t> Meetings – 24 hours notice for special meetings, alert media</a:t>
            </a:r>
          </a:p>
          <a:p>
            <a:pPr marL="0" indent="0">
              <a:buFont typeface="Arial" charset="0"/>
              <a:buNone/>
            </a:pPr>
            <a:r>
              <a:rPr lang="en-US" baseline="0" dirty="0"/>
              <a:t>Emergency Meetings – some notice as soon as possible before meeting.  Just posting is fine. </a:t>
            </a:r>
          </a:p>
          <a:p>
            <a:pPr marL="0" indent="0">
              <a:buFont typeface="Arial"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Legislative Hearings… for Plans and Bylaws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Number of hearings – always at least 1 PC hearing, for town plans town over 2500 in population require 2 LB hearings.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report is also required to accompany certified mailings which documents changes and compatibility with town plan or local regulations.</a:t>
            </a:r>
          </a:p>
          <a:p>
            <a:pPr marL="0" indent="0">
              <a:buFont typeface="Arial" charset="0"/>
              <a:buNone/>
            </a:pPr>
            <a:endParaRPr lang="en-US" dirty="0"/>
          </a:p>
          <a:p>
            <a:pPr marL="0" indent="0">
              <a:buFont typeface="Arial" charset="0"/>
              <a:buNone/>
            </a:pPr>
            <a:r>
              <a:rPr lang="en-US" b="1" dirty="0"/>
              <a:t>Quasi-Judicial</a:t>
            </a:r>
            <a:r>
              <a:rPr lang="en-US" b="1" baseline="0" dirty="0"/>
              <a:t> Hearings</a:t>
            </a:r>
          </a:p>
          <a:p>
            <a:pPr marL="0" indent="0">
              <a:buFont typeface="Arial" charset="0"/>
              <a:buNone/>
            </a:pPr>
            <a:endParaRPr lang="en-US" b="0" baseline="0" dirty="0"/>
          </a:p>
          <a:p>
            <a:pPr marL="0" indent="0">
              <a:buFont typeface="Arial" charset="0"/>
              <a:buNone/>
            </a:pPr>
            <a:r>
              <a:rPr lang="en-US" b="0" baseline="0" dirty="0"/>
              <a:t>Makes sense to have 15 days notice for site plan review too.</a:t>
            </a:r>
            <a:endParaRPr lang="en-US" b="0" dirty="0"/>
          </a:p>
        </p:txBody>
      </p:sp>
      <p:sp>
        <p:nvSpPr>
          <p:cNvPr id="4" name="Slide Number Placeholder 3"/>
          <p:cNvSpPr>
            <a:spLocks noGrp="1"/>
          </p:cNvSpPr>
          <p:nvPr>
            <p:ph type="sldNum" sz="quarter" idx="10"/>
          </p:nvPr>
        </p:nvSpPr>
        <p:spPr/>
        <p:txBody>
          <a:bodyPr/>
          <a:lstStyle/>
          <a:p>
            <a:fld id="{5F785357-AEC8-4EE1-B006-F2BAFFE694ED}" type="slidenum">
              <a:rPr lang="en-US" smtClean="0"/>
              <a:t>36</a:t>
            </a:fld>
            <a:endParaRPr lang="en-US"/>
          </a:p>
        </p:txBody>
      </p:sp>
    </p:spTree>
    <p:extLst>
      <p:ext uri="{BB962C8B-B14F-4D97-AF65-F5344CB8AC3E}">
        <p14:creationId xmlns:p14="http://schemas.microsoft.com/office/powerpoint/2010/main" val="2330398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Conflicts of interest can impact the fairness of a proceeding</a:t>
            </a:r>
            <a:r>
              <a:rPr lang="en-US" b="1" baseline="0" dirty="0"/>
              <a:t> – it is important for board members to understand what constitute a conflict of interest.</a:t>
            </a:r>
          </a:p>
          <a:p>
            <a:endParaRPr lang="en-US" baseline="0" dirty="0"/>
          </a:p>
          <a:p>
            <a:r>
              <a:rPr lang="en-US" baseline="0" dirty="0"/>
              <a:t>Several different types.</a:t>
            </a:r>
            <a:endParaRPr lang="en-US" dirty="0"/>
          </a:p>
          <a:p>
            <a:endParaRPr lang="en-US" dirty="0"/>
          </a:p>
          <a:p>
            <a:r>
              <a:rPr lang="en-US" dirty="0"/>
              <a:t>Also -</a:t>
            </a:r>
            <a:r>
              <a:rPr lang="en-US" baseline="0" dirty="0"/>
              <a:t> </a:t>
            </a:r>
            <a:r>
              <a:rPr lang="en-US" dirty="0"/>
              <a:t>Ex parte communication: direct or indirect communication between a member of the DRB and anyone</a:t>
            </a:r>
            <a:r>
              <a:rPr lang="en-US" baseline="0" dirty="0"/>
              <a:t> else outside a public hearing on matters involving the application.  e.g. DRB members should not discuss a pending case with anyone at the supermarket. If you do it </a:t>
            </a:r>
            <a:r>
              <a:rPr lang="en-US" baseline="0" dirty="0" err="1"/>
              <a:t>inadvertantely</a:t>
            </a:r>
            <a:r>
              <a:rPr lang="en-US" baseline="0" dirty="0"/>
              <a:t>, disclose the interaction at the public hearing.  </a:t>
            </a:r>
          </a:p>
          <a:p>
            <a:endParaRPr lang="en-US" baseline="0" dirty="0"/>
          </a:p>
          <a:p>
            <a:r>
              <a:rPr lang="en-US" baseline="0" dirty="0"/>
              <a:t>All communication and discussion regarding an application needs to happen at a public proceeding to protect due process.  Everyone involved should be aware of the same information and discussion involving a case.</a:t>
            </a:r>
          </a:p>
          <a:p>
            <a:endParaRPr lang="en-US" baseline="0" dirty="0"/>
          </a:p>
          <a:p>
            <a:r>
              <a:rPr lang="en-US" baseline="0" dirty="0"/>
              <a:t>Note the distinct difference between planning and regulatory functions in regards to communications:  </a:t>
            </a:r>
          </a:p>
          <a:p>
            <a:pPr marL="171450" indent="-171450">
              <a:buFont typeface="Arial" panose="020B0604020202020204" pitchFamily="34" charset="0"/>
              <a:buChar char="•"/>
            </a:pPr>
            <a:r>
              <a:rPr lang="en-US" baseline="0" dirty="0"/>
              <a:t>members of a quasi-judicial board must restrict public communications to formal meetings and hearings</a:t>
            </a:r>
          </a:p>
          <a:p>
            <a:pPr marL="171450" indent="-171450">
              <a:buFont typeface="Arial" panose="020B0604020202020204" pitchFamily="34" charset="0"/>
              <a:buChar char="•"/>
            </a:pPr>
            <a:r>
              <a:rPr lang="en-US" baseline="0" dirty="0"/>
              <a:t>planning commissioners must endeavor to create strong lines of communications with the public on all planning initiatives beyond the confines of commission meetings and hearings.</a:t>
            </a:r>
          </a:p>
          <a:p>
            <a:endParaRPr lang="en-US" baseline="0" dirty="0"/>
          </a:p>
        </p:txBody>
      </p:sp>
      <p:sp>
        <p:nvSpPr>
          <p:cNvPr id="4" name="Slide Number Placeholder 3"/>
          <p:cNvSpPr>
            <a:spLocks noGrp="1"/>
          </p:cNvSpPr>
          <p:nvPr>
            <p:ph type="sldNum" sz="quarter" idx="10"/>
          </p:nvPr>
        </p:nvSpPr>
        <p:spPr/>
        <p:txBody>
          <a:bodyPr/>
          <a:lstStyle/>
          <a:p>
            <a:fld id="{5F785357-AEC8-4EE1-B006-F2BAFFE694ED}" type="slidenum">
              <a:rPr lang="en-US" smtClean="0"/>
              <a:t>37</a:t>
            </a:fld>
            <a:endParaRPr lang="en-US"/>
          </a:p>
        </p:txBody>
      </p:sp>
    </p:spTree>
    <p:extLst>
      <p:ext uri="{BB962C8B-B14F-4D97-AF65-F5344CB8AC3E}">
        <p14:creationId xmlns:p14="http://schemas.microsoft.com/office/powerpoint/2010/main" val="1346770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a:t>
            </a:r>
            <a:r>
              <a:rPr lang="en-US" b="1" baseline="0" dirty="0"/>
              <a:t> to know and understand that conflicts of interest and ex parte communication happen.  Board members need to recognize them and have a process established for managing them!  Rules of Procedure should memorialize this process.</a:t>
            </a:r>
          </a:p>
          <a:p>
            <a:endParaRPr lang="en-US" baseline="0" dirty="0"/>
          </a:p>
          <a:p>
            <a:r>
              <a:rPr lang="en-US" baseline="0" dirty="0"/>
              <a:t>Tips on how to manage them when they happen….</a:t>
            </a:r>
            <a:endParaRPr lang="en-US" dirty="0"/>
          </a:p>
        </p:txBody>
      </p:sp>
      <p:sp>
        <p:nvSpPr>
          <p:cNvPr id="4" name="Slide Number Placeholder 3"/>
          <p:cNvSpPr>
            <a:spLocks noGrp="1"/>
          </p:cNvSpPr>
          <p:nvPr>
            <p:ph type="sldNum" sz="quarter" idx="10"/>
          </p:nvPr>
        </p:nvSpPr>
        <p:spPr/>
        <p:txBody>
          <a:bodyPr/>
          <a:lstStyle/>
          <a:p>
            <a:fld id="{5F785357-AEC8-4EE1-B006-F2BAFFE694ED}" type="slidenum">
              <a:rPr lang="en-US" smtClean="0"/>
              <a:t>38</a:t>
            </a:fld>
            <a:endParaRPr lang="en-US"/>
          </a:p>
        </p:txBody>
      </p:sp>
    </p:spTree>
    <p:extLst>
      <p:ext uri="{BB962C8B-B14F-4D97-AF65-F5344CB8AC3E}">
        <p14:creationId xmlns:p14="http://schemas.microsoft.com/office/powerpoint/2010/main" val="746840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a:t>
            </a:r>
            <a:r>
              <a:rPr lang="en-US" b="1" baseline="0" dirty="0"/>
              <a:t> shows the typical flow of a quasi-judicial hearing.</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Rules are stricter for quasi-judicial hearings because board is deciding how to apply the law and</a:t>
            </a:r>
            <a:r>
              <a:rPr lang="en-US" altLang="en-US" b="1" baseline="0" dirty="0"/>
              <a:t> needs to protect due process. </a:t>
            </a:r>
            <a:r>
              <a:rPr lang="en-US" alt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Review slide.  (Discuss deliberations in detail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baseline="0" dirty="0"/>
              <a:t>RECOMMEND that hearings be continued if there is insufficient evidence and decisions not be made the same night. </a:t>
            </a:r>
          </a:p>
          <a:p>
            <a:endParaRPr lang="en-US" baseline="0" dirty="0"/>
          </a:p>
          <a:p>
            <a:r>
              <a:rPr lang="en-US" baseline="0" dirty="0"/>
              <a:t>Hearings continue until board is ready to make a decision. </a:t>
            </a:r>
          </a:p>
          <a:p>
            <a:endParaRPr lang="en-US" baseline="0" dirty="0"/>
          </a:p>
          <a:p>
            <a:r>
              <a:rPr lang="en-US" baseline="0" dirty="0"/>
              <a:t>Deliberations technically start when the hearing is closed. Once a hearing is closed, no new information </a:t>
            </a:r>
            <a:r>
              <a:rPr lang="en-US" baseline="0"/>
              <a:t>is introduced. </a:t>
            </a: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39</a:t>
            </a:fld>
            <a:endParaRPr lang="en-US"/>
          </a:p>
        </p:txBody>
      </p:sp>
    </p:spTree>
    <p:extLst>
      <p:ext uri="{BB962C8B-B14F-4D97-AF65-F5344CB8AC3E}">
        <p14:creationId xmlns:p14="http://schemas.microsoft.com/office/powerpoint/2010/main" val="2242050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set the stage</a:t>
            </a:r>
            <a:r>
              <a:rPr lang="en-US" b="1" baseline="0" dirty="0"/>
              <a:t> for a fair and orderly proceeding, here is a best practice for opening a QJ hearing</a:t>
            </a:r>
            <a:r>
              <a:rPr lang="en-US" baseline="0" dirty="0"/>
              <a:t>…review slide…</a:t>
            </a:r>
            <a:endParaRPr lang="en-US" dirty="0"/>
          </a:p>
          <a:p>
            <a:endParaRPr lang="en-US" dirty="0"/>
          </a:p>
          <a:p>
            <a:r>
              <a:rPr lang="en-US" dirty="0"/>
              <a:t>Note</a:t>
            </a:r>
            <a:r>
              <a:rPr lang="en-US" baseline="0" dirty="0"/>
              <a:t> that EVERY municipality has rules of procedure and ethics policy.  Helps to make everyone aware of how proceeding will be run and show that the process is orderly and official.  Find yours if you don’t have it!!!</a:t>
            </a:r>
          </a:p>
          <a:p>
            <a:endParaRPr lang="en-US" baseline="0" dirty="0"/>
          </a:p>
          <a:p>
            <a:r>
              <a:rPr lang="en-US" baseline="0" dirty="0"/>
              <a:t>Only briefly define ex parte com  - both conflicts of interest and ex parte com will be dealt with later.</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40</a:t>
            </a:fld>
            <a:endParaRPr lang="en-US"/>
          </a:p>
        </p:txBody>
      </p:sp>
    </p:spTree>
    <p:extLst>
      <p:ext uri="{BB962C8B-B14F-4D97-AF65-F5344CB8AC3E}">
        <p14:creationId xmlns:p14="http://schemas.microsoft.com/office/powerpoint/2010/main" val="40930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A municipal plan considers how different areas</a:t>
            </a:r>
            <a:r>
              <a:rPr lang="en-US" baseline="0" dirty="0"/>
              <a:t> of town can be planned as a single unit and meet the needs of the community and develop a community-wide vision.</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Development can be planned by anyone…individuals, businesses, the town, or a combination of all of these,</a:t>
            </a:r>
            <a:r>
              <a:rPr lang="en-US" baseline="0" dirty="0"/>
              <a:t> </a:t>
            </a:r>
            <a:r>
              <a:rPr lang="en-US" dirty="0"/>
              <a:t>but no one just starts nailing boards together without</a:t>
            </a:r>
            <a:r>
              <a:rPr lang="en-US" baseline="0" dirty="0"/>
              <a:t> a</a:t>
            </a:r>
            <a:r>
              <a:rPr lang="en-US" dirty="0"/>
              <a:t> plan. </a:t>
            </a:r>
            <a:r>
              <a:rPr lang="en-US" dirty="0">
                <a:highlight>
                  <a:srgbClr val="FFFF00"/>
                </a:highlight>
              </a:rPr>
              <a:t>So it is important to</a:t>
            </a:r>
            <a:r>
              <a:rPr lang="en-US" baseline="0" dirty="0">
                <a:highlight>
                  <a:srgbClr val="FFFF00"/>
                </a:highlight>
              </a:rPr>
              <a:t> consider all together, how you want your community to grow to guide future development.</a:t>
            </a:r>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a:t>
            </a:fld>
            <a:endParaRPr lang="en-US" dirty="0"/>
          </a:p>
        </p:txBody>
      </p:sp>
    </p:spTree>
    <p:extLst>
      <p:ext uri="{BB962C8B-B14F-4D97-AF65-F5344CB8AC3E}">
        <p14:creationId xmlns:p14="http://schemas.microsoft.com/office/powerpoint/2010/main" val="3048064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good chair is vital for smooth, efficient and productive meetings and hearings.  </a:t>
            </a:r>
          </a:p>
          <a:p>
            <a:endParaRPr lang="en-US" dirty="0"/>
          </a:p>
          <a:p>
            <a:r>
              <a:rPr lang="en-US" b="1" dirty="0"/>
              <a:t>Review</a:t>
            </a:r>
            <a:r>
              <a:rPr lang="en-US" b="1" baseline="0" dirty="0"/>
              <a:t> first bullet.  </a:t>
            </a:r>
            <a:r>
              <a:rPr lang="en-US" dirty="0"/>
              <a:t>One of the </a:t>
            </a:r>
            <a:r>
              <a:rPr lang="en-US" u="sng" dirty="0"/>
              <a:t>most important jobs of a chair is to keep the board on track to p</a:t>
            </a:r>
            <a:r>
              <a:rPr lang="en-US" dirty="0"/>
              <a:t>revent never-ending debates.</a:t>
            </a:r>
          </a:p>
          <a:p>
            <a:endParaRPr lang="en-US" u="sng" dirty="0"/>
          </a:p>
          <a:p>
            <a:r>
              <a:rPr lang="en-US" b="1" u="sng" dirty="0"/>
              <a:t>Another important job of the chair is to help turn discussion into action</a:t>
            </a:r>
            <a:r>
              <a:rPr lang="en-US" b="1" dirty="0"/>
              <a:t>.</a:t>
            </a:r>
            <a:r>
              <a:rPr lang="en-US" dirty="0"/>
              <a:t>  Review second bullet.</a:t>
            </a:r>
          </a:p>
          <a:p>
            <a:pPr marL="171450" indent="-171450">
              <a:buFontTx/>
              <a:buChar char="-"/>
            </a:pPr>
            <a:r>
              <a:rPr lang="en-US" dirty="0"/>
              <a:t>Stating and restating the question and then asking for discussion can </a:t>
            </a:r>
            <a:r>
              <a:rPr lang="en-US" baseline="0" dirty="0"/>
              <a:t>move discussions along.  Recapping discussion points is also helpful.</a:t>
            </a:r>
          </a:p>
          <a:p>
            <a:pPr marL="171450" indent="-171450">
              <a:buFontTx/>
              <a:buChar char="-"/>
            </a:pPr>
            <a:endParaRPr lang="en-US" dirty="0"/>
          </a:p>
          <a:p>
            <a:pPr marL="171450" indent="-171450">
              <a:buFontTx/>
              <a:buChar char="-"/>
            </a:pPr>
            <a:r>
              <a:rPr lang="en-US" dirty="0"/>
              <a:t>To coax a motion - </a:t>
            </a:r>
            <a:r>
              <a:rPr lang="en-US" u="sng" dirty="0"/>
              <a:t>The chair may summarize the discussion that points to a specific action, and then ask for a motion on that action</a:t>
            </a:r>
            <a:r>
              <a:rPr lang="en-US" dirty="0"/>
              <a:t>.  </a:t>
            </a:r>
          </a:p>
          <a:p>
            <a:pPr marL="171450" indent="-171450">
              <a:buFontTx/>
              <a:buChar cha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This helps bring closure to issues that could be discussed all night, even though the board is ready to make a decision.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A good chair is not necessarily the member who has been on the board the longest or the member who is most outspoken.</a:t>
            </a:r>
            <a:r>
              <a:rPr lang="en-US" dirty="0"/>
              <a:t>  A good chair needs to be able to sit back and listen and not always contribute their own opinion.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74625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Board members also have an important role in contributing to a fair and orderly proceeding.</a:t>
            </a:r>
          </a:p>
          <a:p>
            <a:endParaRPr lang="en-US" baseline="0" dirty="0"/>
          </a:p>
          <a:p>
            <a:r>
              <a:rPr lang="en-US" baseline="0" dirty="0"/>
              <a:t>Board members should be concerned with applying their zoning regulations and protecting due process.</a:t>
            </a:r>
          </a:p>
          <a:p>
            <a:endParaRPr lang="en-US" baseline="0" dirty="0"/>
          </a:p>
          <a:p>
            <a:r>
              <a:rPr lang="en-US" baseline="0" dirty="0"/>
              <a:t>Review slide.</a:t>
            </a: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42</a:t>
            </a:fld>
            <a:endParaRPr lang="en-US"/>
          </a:p>
        </p:txBody>
      </p:sp>
    </p:spTree>
    <p:extLst>
      <p:ext uri="{BB962C8B-B14F-4D97-AF65-F5344CB8AC3E}">
        <p14:creationId xmlns:p14="http://schemas.microsoft.com/office/powerpoint/2010/main" val="1874625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Once a hearing is closed, the rest of the work in making a decision is completed in deliberative session.</a:t>
            </a:r>
          </a:p>
          <a:p>
            <a:endParaRPr lang="en-US" baseline="0" dirty="0"/>
          </a:p>
          <a:p>
            <a:r>
              <a:rPr lang="en-US" baseline="0" dirty="0"/>
              <a:t>Review slide.  </a:t>
            </a:r>
          </a:p>
          <a:p>
            <a:endParaRPr lang="en-US" baseline="0" dirty="0"/>
          </a:p>
          <a:p>
            <a:r>
              <a:rPr lang="en-US" baseline="0" dirty="0"/>
              <a:t>Expand on pubic vs. private deliberations.</a:t>
            </a:r>
          </a:p>
          <a:p>
            <a:endParaRPr lang="en-US" baseline="0" dirty="0"/>
          </a:p>
          <a:p>
            <a:r>
              <a:rPr lang="en-US" baseline="0" dirty="0"/>
              <a:t>Vote does not make a decision – decision is issued as a written decision after close of public hearing.  Vote does not need to be revealed, but decision should show a concurrence of majority.  </a:t>
            </a:r>
          </a:p>
          <a:p>
            <a:endParaRPr lang="en-US" baseline="0" dirty="0"/>
          </a:p>
          <a:p>
            <a:r>
              <a:rPr lang="en-US" baseline="0" dirty="0"/>
              <a:t>Do not issue decision the same night, take the time given to you for thoughtful deliberation before issuing a decision.</a:t>
            </a:r>
          </a:p>
          <a:p>
            <a:endParaRPr lang="en-US" baseline="0" dirty="0"/>
          </a:p>
          <a:p>
            <a:r>
              <a:rPr lang="en-US" baseline="0" dirty="0"/>
              <a:t>Does your DRB or ZBA/PC do public or private deliberations?</a:t>
            </a:r>
          </a:p>
        </p:txBody>
      </p:sp>
      <p:sp>
        <p:nvSpPr>
          <p:cNvPr id="4" name="Slide Number Placeholder 3"/>
          <p:cNvSpPr>
            <a:spLocks noGrp="1"/>
          </p:cNvSpPr>
          <p:nvPr>
            <p:ph type="sldNum" sz="quarter" idx="10"/>
          </p:nvPr>
        </p:nvSpPr>
        <p:spPr/>
        <p:txBody>
          <a:bodyPr/>
          <a:lstStyle/>
          <a:p>
            <a:fld id="{5F785357-AEC8-4EE1-B006-F2BAFFE694ED}" type="slidenum">
              <a:rPr lang="en-US" smtClean="0"/>
              <a:t>43</a:t>
            </a:fld>
            <a:endParaRPr lang="en-US"/>
          </a:p>
        </p:txBody>
      </p:sp>
    </p:spTree>
    <p:extLst>
      <p:ext uri="{BB962C8B-B14F-4D97-AF65-F5344CB8AC3E}">
        <p14:creationId xmlns:p14="http://schemas.microsoft.com/office/powerpoint/2010/main" val="1961388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t>
            </a:r>
            <a:r>
              <a:rPr lang="en-US" b="1" baseline="0" dirty="0"/>
              <a:t> reviews conducted by a quasi-judicial board must result in a written decision </a:t>
            </a:r>
            <a:r>
              <a:rPr lang="en-US" baseline="0" dirty="0"/>
              <a:t>that contains: FF and CL.</a:t>
            </a:r>
          </a:p>
          <a:p>
            <a:endParaRPr lang="en-US" baseline="0" dirty="0"/>
          </a:p>
          <a:p>
            <a:r>
              <a:rPr lang="en-US" baseline="0" dirty="0"/>
              <a:t>- Determining findings of fact and conclusions of law are the board’s responsibility, not interested parties or anyone else at the hearing.- </a:t>
            </a:r>
            <a:endParaRPr lang="en-US" dirty="0"/>
          </a:p>
          <a:p>
            <a:endParaRPr lang="en-US" baseline="0" dirty="0"/>
          </a:p>
          <a:p>
            <a:r>
              <a:rPr lang="en-US" baseline="0" dirty="0"/>
              <a:t>- While minutes may pass as a written decision if they contain the required elements, they are only appropriate for when decisions are issued in public deliberations.  </a:t>
            </a:r>
          </a:p>
          <a:p>
            <a:endParaRPr lang="en-US" baseline="0" dirty="0"/>
          </a:p>
          <a:p>
            <a:r>
              <a:rPr lang="en-US" b="1" baseline="0" dirty="0"/>
              <a:t>Review timeline</a:t>
            </a:r>
            <a:r>
              <a:rPr lang="en-US" baseline="0" dirty="0"/>
              <a:t>…Reiterate – board has 45 days!  No need to make decision that night.  Talk more about not making decision on same night later.</a:t>
            </a:r>
          </a:p>
          <a:p>
            <a:endParaRPr lang="en-US" baseline="0" dirty="0"/>
          </a:p>
          <a:p>
            <a:r>
              <a:rPr lang="en-US" baseline="0" dirty="0"/>
              <a:t>Decisions should </a:t>
            </a:r>
            <a:r>
              <a:rPr lang="en-US" b="1" baseline="0" dirty="0"/>
              <a:t>memorialize a concurrence of majority</a:t>
            </a:r>
            <a:r>
              <a:rPr lang="en-US" baseline="0" dirty="0"/>
              <a:t> in making the decision – so it should indicate how the vote turned out (5-4), does not need to name names, does not need to be signed.</a:t>
            </a:r>
          </a:p>
          <a:p>
            <a:endParaRPr lang="en-US" baseline="0" dirty="0"/>
          </a:p>
          <a:p>
            <a:r>
              <a:rPr lang="en-US" baseline="0" dirty="0"/>
              <a:t>It is a great </a:t>
            </a:r>
            <a:r>
              <a:rPr lang="en-US" b="1" baseline="0" dirty="0"/>
              <a:t>responsibility to prepare </a:t>
            </a:r>
            <a:r>
              <a:rPr lang="en-US" baseline="0" dirty="0"/>
              <a:t>written decisions, especially if done by volunteer board members.  It is ideal when there is staff to prepare written decisions for review by the board.  Sometimes, the ZA can play this role.</a:t>
            </a:r>
          </a:p>
          <a:p>
            <a:endParaRPr lang="en-US" baseline="0" dirty="0"/>
          </a:p>
          <a:p>
            <a:r>
              <a:rPr lang="en-US" baseline="0" dirty="0"/>
              <a:t>How are decisions prepared??</a:t>
            </a:r>
          </a:p>
        </p:txBody>
      </p:sp>
      <p:sp>
        <p:nvSpPr>
          <p:cNvPr id="4" name="Slide Number Placeholder 3"/>
          <p:cNvSpPr>
            <a:spLocks noGrp="1"/>
          </p:cNvSpPr>
          <p:nvPr>
            <p:ph type="sldNum" sz="quarter" idx="10"/>
          </p:nvPr>
        </p:nvSpPr>
        <p:spPr/>
        <p:txBody>
          <a:bodyPr/>
          <a:lstStyle/>
          <a:p>
            <a:fld id="{D3C71F31-1AAC-4968-9922-C30005E905B6}" type="slidenum">
              <a:rPr lang="en-US" smtClean="0"/>
              <a:t>44</a:t>
            </a:fld>
            <a:endParaRPr lang="en-US"/>
          </a:p>
        </p:txBody>
      </p:sp>
    </p:spTree>
    <p:extLst>
      <p:ext uri="{BB962C8B-B14F-4D97-AF65-F5344CB8AC3E}">
        <p14:creationId xmlns:p14="http://schemas.microsoft.com/office/powerpoint/2010/main" val="3412182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applicant and</a:t>
            </a:r>
            <a:r>
              <a:rPr lang="en-US" baseline="0" dirty="0"/>
              <a:t> interested party’s always have ability to appeal an act or decision of the ZA and any decision of a quasi-judicial board.</a:t>
            </a:r>
          </a:p>
          <a:p>
            <a:endParaRPr lang="en-US" baseline="0" dirty="0"/>
          </a:p>
          <a:p>
            <a:r>
              <a:rPr lang="en-US" baseline="0" dirty="0"/>
              <a:t>Review flow chart.</a:t>
            </a:r>
            <a:endParaRPr lang="en-US" dirty="0"/>
          </a:p>
          <a:p>
            <a:endParaRPr lang="en-US" dirty="0"/>
          </a:p>
          <a:p>
            <a:r>
              <a:rPr lang="en-US" b="1" dirty="0"/>
              <a:t>The </a:t>
            </a:r>
            <a:r>
              <a:rPr lang="en-US" b="1" dirty="0" err="1"/>
              <a:t>Ecourt</a:t>
            </a:r>
            <a:r>
              <a:rPr lang="en-US" b="1" dirty="0"/>
              <a:t> hears</a:t>
            </a:r>
            <a:r>
              <a:rPr lang="en-US" b="1" baseline="0" dirty="0"/>
              <a:t> cases de novo</a:t>
            </a:r>
            <a:r>
              <a:rPr lang="en-US" baseline="0" dirty="0"/>
              <a:t>, unless the municipality has adopted the Municipal Administrative Procedures Act (MAPA).  Montgomery is the only town in the region that has done so.  It requires that interested party determinations be made at the local level and that all hearing proceedings be recorded.  </a:t>
            </a:r>
          </a:p>
          <a:p>
            <a:endParaRPr lang="en-US" baseline="0" dirty="0"/>
          </a:p>
          <a:p>
            <a:r>
              <a:rPr lang="en-US" baseline="0" dirty="0"/>
              <a:t>When local decisions are appealed to </a:t>
            </a:r>
            <a:r>
              <a:rPr lang="en-US" baseline="0" dirty="0" err="1"/>
              <a:t>Ecourt</a:t>
            </a:r>
            <a:r>
              <a:rPr lang="en-US" baseline="0" dirty="0"/>
              <a:t>, the municipality DOES NOT HAVE TO defend decision or put in an appearance (although it is advised).  </a:t>
            </a:r>
            <a:endParaRPr lang="en-US" dirty="0"/>
          </a:p>
        </p:txBody>
      </p:sp>
      <p:sp>
        <p:nvSpPr>
          <p:cNvPr id="4" name="Slide Number Placeholder 3"/>
          <p:cNvSpPr>
            <a:spLocks noGrp="1"/>
          </p:cNvSpPr>
          <p:nvPr>
            <p:ph type="sldNum" sz="quarter" idx="10"/>
          </p:nvPr>
        </p:nvSpPr>
        <p:spPr/>
        <p:txBody>
          <a:bodyPr/>
          <a:lstStyle/>
          <a:p>
            <a:fld id="{FAEA4860-A58F-4C25-B8E8-9E1C7E367835}" type="slidenum">
              <a:rPr lang="en-US" smtClean="0"/>
              <a:t>45</a:t>
            </a:fld>
            <a:endParaRPr lang="en-US"/>
          </a:p>
        </p:txBody>
      </p:sp>
    </p:spTree>
    <p:extLst>
      <p:ext uri="{BB962C8B-B14F-4D97-AF65-F5344CB8AC3E}">
        <p14:creationId xmlns:p14="http://schemas.microsoft.com/office/powerpoint/2010/main" val="4148820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a:t>
            </a:r>
            <a:r>
              <a:rPr lang="en-US" b="1" baseline="0" dirty="0"/>
              <a:t> can only appeal a local regulatory decision if you are an interested person</a:t>
            </a:r>
            <a:r>
              <a:rPr lang="en-US" baseline="0" dirty="0"/>
              <a:t>.  Vermont statute defines interested person as…</a:t>
            </a:r>
          </a:p>
          <a:p>
            <a:endParaRPr lang="en-US" baseline="0" dirty="0"/>
          </a:p>
          <a:p>
            <a:r>
              <a:rPr lang="en-US" baseline="0" dirty="0"/>
              <a:t>To appeal to the E-court, you also need to have participated in at least one of the hearings to be eligible.  Written participation counts.</a:t>
            </a:r>
          </a:p>
          <a:p>
            <a:endParaRPr lang="en-US" baseline="0" dirty="0"/>
          </a:p>
          <a:p>
            <a:r>
              <a:rPr lang="en-US" baseline="0" dirty="0"/>
              <a:t>Local boards need to document attendees at public hearings and whether they are seeking interested party status and those that are must be sworn in, but they do not need to make the determination.  They can leave this up to the E-court (unless you are Montgomery).</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46</a:t>
            </a:fld>
            <a:endParaRPr lang="en-US"/>
          </a:p>
        </p:txBody>
      </p:sp>
    </p:spTree>
    <p:extLst>
      <p:ext uri="{BB962C8B-B14F-4D97-AF65-F5344CB8AC3E}">
        <p14:creationId xmlns:p14="http://schemas.microsoft.com/office/powerpoint/2010/main" val="3703744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i="0" u="none" strike="noStrike" baseline="0" dirty="0">
                <a:solidFill>
                  <a:schemeClr val="tx1"/>
                </a:solidFill>
                <a:latin typeface="+mn-lt"/>
              </a:rPr>
              <a:t>Conducting a fair proceeding that protects due process for all will set your town up for solid land use decisions less likely to be appealed, or at least the town will be less likely to lose an appeal.</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chemeClr val="tx1"/>
              </a:solidFill>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n-lt"/>
              </a:rPr>
              <a:t>Proper public notice – </a:t>
            </a:r>
            <a:r>
              <a:rPr lang="en-US" b="1" i="0" u="none" strike="noStrike" baseline="0" dirty="0">
                <a:solidFill>
                  <a:schemeClr val="tx1"/>
                </a:solidFill>
                <a:latin typeface="+mn-lt"/>
              </a:rPr>
              <a:t>posting of agenda and meeting notice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chemeClr val="tx1"/>
              </a:solidFill>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n-lt"/>
              </a:rPr>
              <a:t>Opportunity to be heard at meetings – </a:t>
            </a:r>
            <a:r>
              <a:rPr lang="en-US" b="1" i="0" u="none" strike="noStrike" baseline="0" dirty="0">
                <a:solidFill>
                  <a:schemeClr val="tx1"/>
                </a:solidFill>
                <a:latin typeface="+mn-lt"/>
              </a:rPr>
              <a:t>boards need have structure for allowing the public to be heard – it can be limited.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i="0" u="none" strike="noStrike" baseline="0" dirty="0">
              <a:solidFill>
                <a:schemeClr val="tx1"/>
              </a:solidFill>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n-lt"/>
              </a:rPr>
              <a:t>Orderly proceeding – </a:t>
            </a:r>
            <a:r>
              <a:rPr lang="en-US" b="1" i="0" u="none" strike="noStrike" baseline="0" dirty="0">
                <a:solidFill>
                  <a:schemeClr val="tx1"/>
                </a:solidFill>
                <a:latin typeface="+mn-lt"/>
              </a:rPr>
              <a:t>good chair, established flow for opening and conducting hearings.  Rules of Procedure help!</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i="0" u="none" strike="noStrike" baseline="0" dirty="0">
              <a:solidFill>
                <a:schemeClr val="tx1"/>
              </a:solidFill>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n-lt"/>
              </a:rPr>
              <a:t>Management of evidence – </a:t>
            </a:r>
            <a:r>
              <a:rPr lang="en-US" b="1" i="0" u="none" strike="noStrike" baseline="0" dirty="0">
                <a:solidFill>
                  <a:schemeClr val="tx1"/>
                </a:solidFill>
                <a:latin typeface="+mn-lt"/>
              </a:rPr>
              <a:t>Boards need to listen to all testimony and make determinations of fact and apply it to the standards of the bylaws. </a:t>
            </a:r>
            <a:r>
              <a:rPr lang="en-US" b="0" i="0" u="none" strike="noStrike" baseline="0" dirty="0">
                <a:solidFill>
                  <a:schemeClr val="tx1"/>
                </a:solidFill>
                <a:latin typeface="+mn-lt"/>
              </a:rPr>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chemeClr val="tx1"/>
              </a:solidFill>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n-lt"/>
              </a:rPr>
              <a:t>Conflicts of interest – </a:t>
            </a:r>
            <a:r>
              <a:rPr lang="en-US" b="1" i="0" u="none" strike="noStrike" baseline="0" dirty="0">
                <a:solidFill>
                  <a:schemeClr val="tx1"/>
                </a:solidFill>
                <a:latin typeface="+mn-lt"/>
              </a:rPr>
              <a:t>Ensure fair proceeding by disclosing conflicts of interest and ex parte communications.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fld id="{5F785357-AEC8-4EE1-B006-F2BAFFE694ED}" type="slidenum">
              <a:rPr lang="en-US" smtClean="0"/>
              <a:t>47</a:t>
            </a:fld>
            <a:endParaRPr lang="en-US"/>
          </a:p>
        </p:txBody>
      </p:sp>
    </p:spTree>
    <p:extLst>
      <p:ext uri="{BB962C8B-B14F-4D97-AF65-F5344CB8AC3E}">
        <p14:creationId xmlns:p14="http://schemas.microsoft.com/office/powerpoint/2010/main" val="514514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48</a:t>
            </a:fld>
            <a:endParaRPr lang="en-US"/>
          </a:p>
        </p:txBody>
      </p:sp>
    </p:spTree>
    <p:extLst>
      <p:ext uri="{BB962C8B-B14F-4D97-AF65-F5344CB8AC3E}">
        <p14:creationId xmlns:p14="http://schemas.microsoft.com/office/powerpoint/2010/main" val="3379506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49</a:t>
            </a:fld>
            <a:endParaRPr lang="en-US"/>
          </a:p>
        </p:txBody>
      </p:sp>
    </p:spTree>
    <p:extLst>
      <p:ext uri="{BB962C8B-B14F-4D97-AF65-F5344CB8AC3E}">
        <p14:creationId xmlns:p14="http://schemas.microsoft.com/office/powerpoint/2010/main" val="2696626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50</a:t>
            </a:fld>
            <a:endParaRPr lang="en-US"/>
          </a:p>
        </p:txBody>
      </p:sp>
    </p:spTree>
    <p:extLst>
      <p:ext uri="{BB962C8B-B14F-4D97-AF65-F5344CB8AC3E}">
        <p14:creationId xmlns:p14="http://schemas.microsoft.com/office/powerpoint/2010/main" val="32632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adopting</a:t>
            </a:r>
            <a:r>
              <a:rPr lang="en-US" baseline="0" dirty="0"/>
              <a:t> a plan – once you have a plan you can…</a:t>
            </a:r>
          </a:p>
          <a:p>
            <a:endParaRPr lang="en-US" baseline="0" dirty="0"/>
          </a:p>
          <a:p>
            <a:r>
              <a:rPr lang="en-US" baseline="0" dirty="0"/>
              <a:t>- Be eligible for VT Community Development Programs funds (doesn’t require confirmed planning process like MPGs)</a:t>
            </a:r>
            <a:endParaRPr lang="en-US" dirty="0"/>
          </a:p>
          <a:p>
            <a:endParaRPr lang="en-US" dirty="0"/>
          </a:p>
          <a:p>
            <a:r>
              <a:rPr lang="en-US" dirty="0"/>
              <a:t>-Can adopt flood hazard regulations by ordinance too. (ex Isle</a:t>
            </a:r>
            <a:r>
              <a:rPr lang="en-US" baseline="0" dirty="0"/>
              <a:t> la Motte)</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5</a:t>
            </a:fld>
            <a:endParaRPr lang="en-US" dirty="0"/>
          </a:p>
        </p:txBody>
      </p:sp>
    </p:spTree>
    <p:extLst>
      <p:ext uri="{BB962C8B-B14F-4D97-AF65-F5344CB8AC3E}">
        <p14:creationId xmlns:p14="http://schemas.microsoft.com/office/powerpoint/2010/main" val="1485702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r>
              <a:rPr lang="en-US" baseline="0" dirty="0"/>
              <a:t>for your service in helping to make the town of XX a better place.  </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51</a:t>
            </a:fld>
            <a:endParaRPr lang="en-US"/>
          </a:p>
        </p:txBody>
      </p:sp>
    </p:spTree>
    <p:extLst>
      <p:ext uri="{BB962C8B-B14F-4D97-AF65-F5344CB8AC3E}">
        <p14:creationId xmlns:p14="http://schemas.microsoft.com/office/powerpoint/2010/main" val="85162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a:t>
            </a:r>
            <a:r>
              <a:rPr lang="en-US" baseline="0" dirty="0"/>
              <a:t> that a Plan is a living document, that is constantly cycling through the process as information, community circumstances and goals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adopted it’s a good practice to conduct an annual review of the implementation strategies and to determine what steps to focus on in the coming year.  Review of the plan is also important when it comes time to update the plan.</a:t>
            </a:r>
          </a:p>
          <a:p>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6</a:t>
            </a:fld>
            <a:endParaRPr lang="en-US"/>
          </a:p>
        </p:txBody>
      </p:sp>
    </p:spTree>
    <p:extLst>
      <p:ext uri="{BB962C8B-B14F-4D97-AF65-F5344CB8AC3E}">
        <p14:creationId xmlns:p14="http://schemas.microsoft.com/office/powerpoint/2010/main" val="85622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pPr>
            <a:r>
              <a:rPr lang="en-US" dirty="0"/>
              <a:t>In order</a:t>
            </a:r>
            <a:r>
              <a:rPr lang="en-US" baseline="0" dirty="0"/>
              <a:t> to work </a:t>
            </a:r>
            <a:r>
              <a:rPr lang="en-US" dirty="0"/>
              <a:t>towards a common</a:t>
            </a:r>
            <a:r>
              <a:rPr lang="en-US" baseline="0" dirty="0"/>
              <a:t> vision – need input from the community and coordination between other boards, commissions, and neighboring towns.</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7</a:t>
            </a:fld>
            <a:endParaRPr lang="en-US" dirty="0"/>
          </a:p>
        </p:txBody>
      </p:sp>
    </p:spTree>
    <p:extLst>
      <p:ext uri="{BB962C8B-B14F-4D97-AF65-F5344CB8AC3E}">
        <p14:creationId xmlns:p14="http://schemas.microsoft.com/office/powerpoint/2010/main" val="297944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t>
            </a:r>
            <a:r>
              <a:rPr lang="en-US" baseline="0" dirty="0"/>
              <a:t>generally resist change unless they helped initiate it.  </a:t>
            </a:r>
            <a:endParaRPr lang="en-US" dirty="0"/>
          </a:p>
        </p:txBody>
      </p:sp>
      <p:sp>
        <p:nvSpPr>
          <p:cNvPr id="4" name="Slide Number Placeholder 3"/>
          <p:cNvSpPr>
            <a:spLocks noGrp="1"/>
          </p:cNvSpPr>
          <p:nvPr>
            <p:ph type="sldNum" sz="quarter" idx="10"/>
          </p:nvPr>
        </p:nvSpPr>
        <p:spPr/>
        <p:txBody>
          <a:bodyPr/>
          <a:lstStyle/>
          <a:p>
            <a:fld id="{D3C71F31-1AAC-4968-9922-C30005E905B6}" type="slidenum">
              <a:rPr lang="en-US" smtClean="0"/>
              <a:t>8</a:t>
            </a:fld>
            <a:endParaRPr lang="en-US"/>
          </a:p>
        </p:txBody>
      </p:sp>
    </p:spTree>
    <p:extLst>
      <p:ext uri="{BB962C8B-B14F-4D97-AF65-F5344CB8AC3E}">
        <p14:creationId xmlns:p14="http://schemas.microsoft.com/office/powerpoint/2010/main" val="122374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buAutoNum type="arabicPeriod"/>
            </a:pPr>
            <a:r>
              <a:rPr lang="en-US" altLang="en-US" sz="1200" dirty="0">
                <a:latin typeface="+mn-lt"/>
              </a:rPr>
              <a:t>An</a:t>
            </a:r>
            <a:r>
              <a:rPr lang="en-US" altLang="en-US" sz="1200" baseline="0" dirty="0">
                <a:latin typeface="+mn-lt"/>
              </a:rPr>
              <a:t> important piece of your planning should be </a:t>
            </a:r>
            <a:r>
              <a:rPr lang="en-US" altLang="en-US" sz="1200" i="1" dirty="0">
                <a:latin typeface="+mn-lt"/>
              </a:rPr>
              <a:t>Citizen</a:t>
            </a:r>
            <a:r>
              <a:rPr lang="en-US" altLang="en-US" sz="1200" i="1" baseline="0" dirty="0">
                <a:latin typeface="+mn-lt"/>
              </a:rPr>
              <a:t> participation</a:t>
            </a:r>
          </a:p>
          <a:p>
            <a:pPr marL="609600" indent="-609600">
              <a:buAutoNum type="arabicPeriod"/>
            </a:pPr>
            <a:endParaRPr lang="en-US" altLang="en-US" sz="1200" baseline="0" dirty="0">
              <a:latin typeface="+mn-lt"/>
            </a:endParaRPr>
          </a:p>
          <a:p>
            <a:pPr marL="609600" indent="-609600">
              <a:buAutoNum type="arabicPeriod"/>
            </a:pPr>
            <a:r>
              <a:rPr lang="en-US" altLang="en-US" sz="1200" baseline="0" dirty="0">
                <a:latin typeface="+mn-lt"/>
              </a:rPr>
              <a:t>Use a combination of outreach types in order to reach all segments of the town such as: web, direct mailing, surveys, FPF, charrettes, </a:t>
            </a:r>
            <a:r>
              <a:rPr lang="en-US" altLang="en-US" sz="1200" baseline="0" dirty="0" err="1">
                <a:latin typeface="+mn-lt"/>
              </a:rPr>
              <a:t>etc</a:t>
            </a:r>
            <a:endParaRPr lang="en-US" altLang="en-US" sz="1200" baseline="0" dirty="0">
              <a:latin typeface="+mn-lt"/>
            </a:endParaRPr>
          </a:p>
          <a:p>
            <a:pPr marL="609600" indent="-609600">
              <a:buAutoNum type="arabicPeriod"/>
            </a:pPr>
            <a:endParaRPr lang="en-US" altLang="en-US" sz="1200" baseline="0" dirty="0">
              <a:latin typeface="+mn-lt"/>
            </a:endParaRPr>
          </a:p>
          <a:p>
            <a:pPr marL="609600" indent="-609600">
              <a:buAutoNum type="arabicPeriod"/>
            </a:pPr>
            <a:r>
              <a:rPr lang="en-US" altLang="en-US" sz="1200" baseline="0" dirty="0">
                <a:latin typeface="+mn-lt"/>
              </a:rPr>
              <a:t>To know which type of involvement you should conduct, consider the type of information you want to get…</a:t>
            </a:r>
          </a:p>
          <a:p>
            <a:pPr marL="457200" lvl="1" indent="0">
              <a:buNone/>
            </a:pPr>
            <a:r>
              <a:rPr lang="en-US" altLang="en-US" sz="1200" baseline="0" dirty="0">
                <a:latin typeface="+mn-lt"/>
              </a:rPr>
              <a:t>	</a:t>
            </a:r>
            <a:r>
              <a:rPr lang="en-US" altLang="en-US" sz="1200" i="1" baseline="0" dirty="0">
                <a:latin typeface="+mn-lt"/>
                <a:sym typeface="Wingdings" panose="05000000000000000000" pitchFamily="2" charset="2"/>
              </a:rPr>
              <a:t> </a:t>
            </a:r>
            <a:r>
              <a:rPr lang="en-US" altLang="en-US" sz="1200" i="1" baseline="0" dirty="0">
                <a:latin typeface="+mn-lt"/>
              </a:rPr>
              <a:t>Understand your GOAL to know the OPTIONS</a:t>
            </a:r>
            <a:r>
              <a:rPr lang="en-US" altLang="en-US" sz="1200" baseline="0" dirty="0">
                <a:latin typeface="+mn-lt"/>
              </a:rPr>
              <a:t>	</a:t>
            </a:r>
          </a:p>
          <a:p>
            <a:pPr marL="457200" lvl="1" indent="0">
              <a:buNone/>
            </a:pPr>
            <a:endParaRPr lang="en-US" altLang="en-US" sz="1200" baseline="0" dirty="0">
              <a:latin typeface="+mn-lt"/>
            </a:endParaRPr>
          </a:p>
          <a:p>
            <a:pPr marL="457200" lvl="1" indent="0">
              <a:buNone/>
            </a:pPr>
            <a:r>
              <a:rPr lang="en-US" altLang="en-US" sz="1200" baseline="0" dirty="0">
                <a:latin typeface="+mn-lt"/>
              </a:rPr>
              <a:t>	Are you informing? 		Front Porch Forum</a:t>
            </a:r>
          </a:p>
          <a:p>
            <a:pPr marL="457200" lvl="1" indent="0">
              <a:buNone/>
            </a:pPr>
            <a:r>
              <a:rPr lang="en-US" altLang="en-US" sz="1200" baseline="0" dirty="0">
                <a:latin typeface="+mn-lt"/>
              </a:rPr>
              <a:t>	Looking for input on existing ideas? 	Surveys</a:t>
            </a:r>
          </a:p>
          <a:p>
            <a:pPr marL="457200" lvl="1" indent="0">
              <a:buNone/>
            </a:pPr>
            <a:r>
              <a:rPr lang="en-US" altLang="en-US" sz="1200" baseline="0" dirty="0">
                <a:latin typeface="+mn-lt"/>
              </a:rPr>
              <a:t>	Wanting to generate new ideas?	Focus Group</a:t>
            </a:r>
          </a:p>
          <a:p>
            <a:pPr marL="457200" lvl="1" indent="0">
              <a:buNone/>
            </a:pPr>
            <a:r>
              <a:rPr lang="en-US" altLang="en-US" sz="1200" baseline="0" dirty="0">
                <a:latin typeface="+mn-lt"/>
              </a:rPr>
              <a:t>	Involvement to develop alternatives?	Charrette</a:t>
            </a:r>
          </a:p>
          <a:p>
            <a:pPr marL="457200" lvl="1" indent="0">
              <a:buNone/>
            </a:pPr>
            <a:endParaRPr lang="en-US" altLang="en-US" i="1" dirty="0"/>
          </a:p>
          <a:p>
            <a:pPr marL="457200" lvl="1" indent="0">
              <a:buNone/>
            </a:pPr>
            <a:r>
              <a:rPr lang="en-US" altLang="en-US" sz="1200" i="1" baseline="0" dirty="0">
                <a:latin typeface="+mn-lt"/>
              </a:rPr>
              <a:t>It is important to try and match the type of outreach to the for your need to get the information you want.</a:t>
            </a:r>
          </a:p>
          <a:p>
            <a:pPr marL="609600" indent="-609600">
              <a:buAutoNum type="arabicPeriod"/>
            </a:pPr>
            <a:endParaRPr lang="en-US" altLang="en-US" sz="1200" baseline="0" dirty="0">
              <a:latin typeface="+mn-lt"/>
            </a:endParaRPr>
          </a:p>
          <a:p>
            <a:pPr marL="609600" indent="-609600">
              <a:buAutoNum type="arabicPeriod"/>
            </a:pPr>
            <a:r>
              <a:rPr lang="en-US" altLang="en-US" sz="1200" baseline="0" dirty="0">
                <a:latin typeface="+mn-lt"/>
              </a:rPr>
              <a:t>We can assist with selecting and conducting outreach for your planning efforts</a:t>
            </a:r>
          </a:p>
        </p:txBody>
      </p:sp>
      <p:sp>
        <p:nvSpPr>
          <p:cNvPr id="4" name="Slide Number Placeholder 3"/>
          <p:cNvSpPr>
            <a:spLocks noGrp="1"/>
          </p:cNvSpPr>
          <p:nvPr>
            <p:ph type="sldNum" sz="quarter" idx="10"/>
          </p:nvPr>
        </p:nvSpPr>
        <p:spPr/>
        <p:txBody>
          <a:bodyPr/>
          <a:lstStyle/>
          <a:p>
            <a:fld id="{D3C71F31-1AAC-4968-9922-C30005E905B6}" type="slidenum">
              <a:rPr lang="en-US" smtClean="0"/>
              <a:t>9</a:t>
            </a:fld>
            <a:endParaRPr lang="en-US" dirty="0"/>
          </a:p>
        </p:txBody>
      </p:sp>
    </p:spTree>
    <p:extLst>
      <p:ext uri="{BB962C8B-B14F-4D97-AF65-F5344CB8AC3E}">
        <p14:creationId xmlns:p14="http://schemas.microsoft.com/office/powerpoint/2010/main" val="398339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34C50F-7C02-4B88-96B3-C27E5BCC7E19}"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4D7CE-0287-4223-B5BE-FE95DD52543B}"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14212-1B78-49F8-A3A7-152EBAE78302}"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7FB9C-F735-4FCE-B030-ECE40165AB8E}"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369D-06F8-45FD-B212-96B2F8AEAF25}" type="slidenum">
              <a:rPr lang="en-US" smtClean="0"/>
              <a:t>‹#›</a:t>
            </a:fld>
            <a:endParaRPr lang="en-US"/>
          </a:p>
        </p:txBody>
      </p:sp>
    </p:spTree>
    <p:extLst>
      <p:ext uri="{BB962C8B-B14F-4D97-AF65-F5344CB8AC3E}">
        <p14:creationId xmlns:p14="http://schemas.microsoft.com/office/powerpoint/2010/main" val="150330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BC62B-CAB5-446F-84C6-1015C7171527}"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80CB5-4566-4FE9-BC51-71FA1D68320D}"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E7153-FC5B-4B5F-ADC6-CED447E7DDD8}"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9CE40-6587-48F4-9147-716A5686B5E1}"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E1EA-5C3B-44D8-8A82-99FD1C3CFF80}"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A1734-C3F6-4AA7-B422-1EDF14EB2C19}"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28C27-ACDC-4F07-8CFB-1BABA6B8DF96}"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F9E31-6007-49B4-B3CB-289872EF9DE7}"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B1A01D-FDBB-4AD9-BF09-8C6A9E36869E}" type="datetime1">
              <a:rPr lang="en-US" smtClean="0"/>
              <a:t>3/29/2017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33.gif"/><Relationship Id="rId4" Type="http://schemas.openxmlformats.org/officeDocument/2006/relationships/image" Target="../media/image32.gif"/></Relationships>
</file>

<file path=ppt/slides/_rels/slide49.xml.rels><?xml version="1.0" encoding="UTF-8" standalone="yes"?>
<Relationships xmlns="http://schemas.openxmlformats.org/package/2006/relationships"><Relationship Id="rId3" Type="http://schemas.openxmlformats.org/officeDocument/2006/relationships/hyperlink" Target="http://www.leg.state.vt.us/statutes" TargetMode="External"/><Relationship Id="rId7" Type="http://schemas.openxmlformats.org/officeDocument/2006/relationships/comments" Target="../comments/comment6.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hyperlink" Target="http://accd.vermont.gov/community-development" TargetMode="External"/><Relationship Id="rId5" Type="http://schemas.openxmlformats.org/officeDocument/2006/relationships/hyperlink" Target="http://www.trorc.org/ask/" TargetMode="External"/><Relationship Id="rId4" Type="http://schemas.openxmlformats.org/officeDocument/2006/relationships/hyperlink" Target="http://www.tror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Essentials of Land Use </a:t>
            </a:r>
            <a:r>
              <a:rPr lang="en-US" b="1" dirty="0"/>
              <a:t>Planning</a:t>
            </a:r>
            <a:r>
              <a:rPr lang="en-US" dirty="0"/>
              <a:t> and </a:t>
            </a:r>
            <a:r>
              <a:rPr lang="en-US" b="1" dirty="0"/>
              <a:t>Regulation</a:t>
            </a:r>
          </a:p>
        </p:txBody>
      </p:sp>
      <p:sp>
        <p:nvSpPr>
          <p:cNvPr id="3" name="Subtitle 2"/>
          <p:cNvSpPr>
            <a:spLocks noGrp="1"/>
          </p:cNvSpPr>
          <p:nvPr>
            <p:ph type="subTitle" idx="1"/>
          </p:nvPr>
        </p:nvSpPr>
        <p:spPr/>
        <p:txBody>
          <a:bodyPr>
            <a:normAutofit fontScale="92500" lnSpcReduction="20000"/>
          </a:bodyPr>
          <a:lstStyle/>
          <a:p>
            <a:pPr marL="514350" indent="-514350" algn="l">
              <a:buFont typeface="+mj-lt"/>
              <a:buAutoNum type="arabicPeriod"/>
            </a:pPr>
            <a:r>
              <a:rPr lang="en-US" dirty="0"/>
              <a:t>Introductions</a:t>
            </a:r>
          </a:p>
          <a:p>
            <a:pPr marL="514350" indent="-514350" algn="l">
              <a:buFont typeface="+mj-lt"/>
              <a:buAutoNum type="arabicPeriod"/>
            </a:pPr>
            <a:r>
              <a:rPr lang="en-US" dirty="0"/>
              <a:t>Planning for a Vibrant Sustainable Community</a:t>
            </a:r>
          </a:p>
          <a:p>
            <a:pPr marL="514350" indent="-514350" algn="l">
              <a:buFont typeface="+mj-lt"/>
              <a:buAutoNum type="arabicPeriod"/>
            </a:pPr>
            <a:r>
              <a:rPr lang="en-US" dirty="0"/>
              <a:t>Roles and Responsibilities</a:t>
            </a:r>
          </a:p>
          <a:p>
            <a:pPr marL="514350" indent="-514350" algn="l">
              <a:buFont typeface="+mj-lt"/>
              <a:buAutoNum type="arabicPeriod"/>
            </a:pPr>
            <a:r>
              <a:rPr lang="en-US" dirty="0"/>
              <a:t>Implementing the Plan</a:t>
            </a:r>
          </a:p>
          <a:p>
            <a:pPr marL="514350" indent="-514350" algn="l">
              <a:buFont typeface="+mj-lt"/>
              <a:buAutoNum type="arabicPeriod"/>
            </a:pPr>
            <a:r>
              <a:rPr lang="en-US" dirty="0"/>
              <a:t>Meetings, Hearings and Due Process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12792"/>
            <a:ext cx="2331265" cy="651383"/>
          </a:xfrm>
          <a:prstGeom prst="rect">
            <a:avLst/>
          </a:prstGeom>
        </p:spPr>
      </p:pic>
    </p:spTree>
    <p:extLst>
      <p:ext uri="{BB962C8B-B14F-4D97-AF65-F5344CB8AC3E}">
        <p14:creationId xmlns:p14="http://schemas.microsoft.com/office/powerpoint/2010/main" val="406932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Engaging People in Planning</a:t>
            </a:r>
          </a:p>
        </p:txBody>
      </p:sp>
      <p:sp>
        <p:nvSpPr>
          <p:cNvPr id="4" name="Slide Number Placeholder 3"/>
          <p:cNvSpPr>
            <a:spLocks noGrp="1"/>
          </p:cNvSpPr>
          <p:nvPr>
            <p:ph type="sldNum" sz="quarter" idx="12"/>
          </p:nvPr>
        </p:nvSpPr>
        <p:spPr/>
        <p:txBody>
          <a:bodyPr/>
          <a:lstStyle/>
          <a:p>
            <a:fld id="{4DB1369D-06F8-45FD-B212-96B2F8AEAF25}" type="slidenum">
              <a:rPr lang="en-US" smtClean="0"/>
              <a:t>10</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265"/>
          <a:stretch/>
        </p:blipFill>
        <p:spPr>
          <a:xfrm>
            <a:off x="0" y="1565387"/>
            <a:ext cx="2497756" cy="2771086"/>
          </a:xfrm>
          <a:prstGeom prst="rect">
            <a:avLst/>
          </a:prstGeom>
        </p:spPr>
      </p:pic>
      <p:pic>
        <p:nvPicPr>
          <p:cNvPr id="6"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4419600"/>
            <a:ext cx="2497756" cy="24384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86295" y="1523999"/>
            <a:ext cx="2668948" cy="228600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1952" y="3962400"/>
            <a:ext cx="2895600" cy="2895600"/>
          </a:xfrm>
          <a:prstGeom prst="rect">
            <a:avLst/>
          </a:prstGeom>
        </p:spPr>
      </p:pic>
      <p:pic>
        <p:nvPicPr>
          <p:cNvPr id="9" name="Content Placeholder 3"/>
          <p:cNvPicPr>
            <a:picLocks noGrp="1" noChangeAspect="1"/>
          </p:cNvPicPr>
          <p:nvPr>
            <p:ph idx="1"/>
          </p:nvPr>
        </p:nvPicPr>
        <p:blipFill>
          <a:blip r:embed="rId7"/>
          <a:stretch>
            <a:fillRect/>
          </a:stretch>
        </p:blipFill>
        <p:spPr>
          <a:xfrm>
            <a:off x="7010400" y="5410199"/>
            <a:ext cx="1534989" cy="460576"/>
          </a:xfrm>
          <a:prstGeom prst="rect">
            <a:avLst/>
          </a:prstGeom>
        </p:spPr>
      </p:pic>
      <p:sp>
        <p:nvSpPr>
          <p:cNvPr id="11" name="TextBox 10"/>
          <p:cNvSpPr txBox="1"/>
          <p:nvPr/>
        </p:nvSpPr>
        <p:spPr>
          <a:xfrm>
            <a:off x="2514600" y="1674892"/>
            <a:ext cx="2057400" cy="461665"/>
          </a:xfrm>
          <a:prstGeom prst="rect">
            <a:avLst/>
          </a:prstGeom>
          <a:noFill/>
        </p:spPr>
        <p:txBody>
          <a:bodyPr wrap="square" rtlCol="0">
            <a:spAutoFit/>
          </a:bodyPr>
          <a:lstStyle/>
          <a:p>
            <a:r>
              <a:rPr lang="en-US" sz="2400" b="1" dirty="0"/>
              <a:t>Talk to people</a:t>
            </a:r>
          </a:p>
        </p:txBody>
      </p:sp>
      <p:sp>
        <p:nvSpPr>
          <p:cNvPr id="12" name="TextBox 11"/>
          <p:cNvSpPr txBox="1"/>
          <p:nvPr/>
        </p:nvSpPr>
        <p:spPr>
          <a:xfrm>
            <a:off x="2553498" y="4419600"/>
            <a:ext cx="2128862" cy="830997"/>
          </a:xfrm>
          <a:prstGeom prst="rect">
            <a:avLst/>
          </a:prstGeom>
          <a:noFill/>
        </p:spPr>
        <p:txBody>
          <a:bodyPr wrap="square" rtlCol="0">
            <a:spAutoFit/>
          </a:bodyPr>
          <a:lstStyle/>
          <a:p>
            <a:r>
              <a:rPr lang="en-US" sz="2400" b="1" dirty="0"/>
              <a:t>Meet people where they are</a:t>
            </a:r>
          </a:p>
        </p:txBody>
      </p:sp>
      <p:sp>
        <p:nvSpPr>
          <p:cNvPr id="13" name="TextBox 12"/>
          <p:cNvSpPr txBox="1"/>
          <p:nvPr/>
        </p:nvSpPr>
        <p:spPr>
          <a:xfrm>
            <a:off x="4307003" y="2895600"/>
            <a:ext cx="2064949" cy="830997"/>
          </a:xfrm>
          <a:prstGeom prst="rect">
            <a:avLst/>
          </a:prstGeom>
          <a:noFill/>
        </p:spPr>
        <p:txBody>
          <a:bodyPr wrap="square" rtlCol="0">
            <a:spAutoFit/>
          </a:bodyPr>
          <a:lstStyle/>
          <a:p>
            <a:pPr algn="r"/>
            <a:r>
              <a:rPr lang="en-US" sz="2400" b="1" dirty="0"/>
              <a:t>Food, fun and celebration</a:t>
            </a:r>
          </a:p>
        </p:txBody>
      </p:sp>
      <p:sp>
        <p:nvSpPr>
          <p:cNvPr id="14" name="TextBox 13"/>
          <p:cNvSpPr txBox="1"/>
          <p:nvPr/>
        </p:nvSpPr>
        <p:spPr>
          <a:xfrm>
            <a:off x="4173901" y="5638800"/>
            <a:ext cx="2198051" cy="830997"/>
          </a:xfrm>
          <a:prstGeom prst="rect">
            <a:avLst/>
          </a:prstGeom>
          <a:noFill/>
        </p:spPr>
        <p:txBody>
          <a:bodyPr wrap="square" rtlCol="0">
            <a:spAutoFit/>
          </a:bodyPr>
          <a:lstStyle/>
          <a:p>
            <a:pPr algn="r"/>
            <a:r>
              <a:rPr lang="en-US" sz="2400" b="1" dirty="0"/>
              <a:t>A culture of communication</a:t>
            </a:r>
          </a:p>
        </p:txBody>
      </p:sp>
    </p:spTree>
    <p:extLst>
      <p:ext uri="{BB962C8B-B14F-4D97-AF65-F5344CB8AC3E}">
        <p14:creationId xmlns:p14="http://schemas.microsoft.com/office/powerpoint/2010/main" val="12658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2667000" cy="2743200"/>
          </a:xfrm>
        </p:spPr>
        <p:txBody>
          <a:bodyPr>
            <a:normAutofit fontScale="90000"/>
          </a:bodyPr>
          <a:lstStyle/>
          <a:p>
            <a:pPr>
              <a:lnSpc>
                <a:spcPct val="150000"/>
              </a:lnSpc>
            </a:pPr>
            <a:r>
              <a:rPr lang="en-US" sz="3600" b="1" spc="300" dirty="0"/>
              <a:t>VERMONT’s PLANNING</a:t>
            </a:r>
            <a:br>
              <a:rPr lang="en-US" sz="3600" b="1" spc="300" dirty="0"/>
            </a:br>
            <a:r>
              <a:rPr lang="en-US" sz="3600" b="1" spc="300" dirty="0"/>
              <a:t>GOALS</a:t>
            </a:r>
            <a:br>
              <a:rPr lang="en-US" sz="3600" b="1" spc="300" dirty="0"/>
            </a:br>
            <a:r>
              <a:rPr lang="en-US" sz="2000" b="1" spc="300" dirty="0"/>
              <a:t>(24 VSA §4302,</a:t>
            </a:r>
            <a:br>
              <a:rPr lang="en-US" sz="2000" b="1" spc="300" dirty="0"/>
            </a:br>
            <a:r>
              <a:rPr lang="en-US" sz="2000" b="1" spc="300" dirty="0"/>
              <a:t>local plans may </a:t>
            </a:r>
            <a:br>
              <a:rPr lang="en-US" sz="2000" b="1" spc="300" dirty="0"/>
            </a:br>
            <a:r>
              <a:rPr lang="en-US" sz="2000" b="1" spc="300" dirty="0"/>
              <a:t>be compatible,</a:t>
            </a:r>
            <a:br>
              <a:rPr lang="en-US" sz="2000" b="1" spc="300" dirty="0"/>
            </a:br>
            <a:r>
              <a:rPr lang="en-US" sz="2000" b="1" spc="300" dirty="0"/>
              <a:t>but </a:t>
            </a:r>
            <a:r>
              <a:rPr lang="en-US" sz="2000" b="1" u="sng" spc="300" dirty="0"/>
              <a:t>shall</a:t>
            </a:r>
            <a:r>
              <a:rPr lang="en-US" sz="2000" b="1" spc="300" dirty="0"/>
              <a:t> be for regional</a:t>
            </a:r>
            <a:br>
              <a:rPr lang="en-US" sz="2000" b="1" spc="300" dirty="0"/>
            </a:br>
            <a:r>
              <a:rPr lang="en-US" sz="2000" b="1" spc="300" dirty="0"/>
              <a:t>approval)</a:t>
            </a:r>
          </a:p>
        </p:txBody>
      </p:sp>
      <p:graphicFrame>
        <p:nvGraphicFramePr>
          <p:cNvPr id="5" name="Diagram 4"/>
          <p:cNvGraphicFramePr/>
          <p:nvPr>
            <p:extLst>
              <p:ext uri="{D42A27DB-BD31-4B8C-83A1-F6EECF244321}">
                <p14:modId xmlns:p14="http://schemas.microsoft.com/office/powerpoint/2010/main" val="3757437545"/>
              </p:ext>
            </p:extLst>
          </p:nvPr>
        </p:nvGraphicFramePr>
        <p:xfrm>
          <a:off x="1905000" y="347472"/>
          <a:ext cx="7315200" cy="651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308841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It’s Your Municipal Plan</a:t>
            </a:r>
            <a:br>
              <a:rPr lang="en-US" dirty="0"/>
            </a:br>
            <a:r>
              <a:rPr lang="en-US" dirty="0"/>
              <a:t>(But there are requirements [§4382])</a:t>
            </a:r>
          </a:p>
        </p:txBody>
      </p:sp>
      <p:sp>
        <p:nvSpPr>
          <p:cNvPr id="3" name="Content Placeholder 2"/>
          <p:cNvSpPr>
            <a:spLocks noGrp="1"/>
          </p:cNvSpPr>
          <p:nvPr>
            <p:ph idx="1"/>
          </p:nvPr>
        </p:nvSpPr>
        <p:spPr>
          <a:xfrm>
            <a:off x="457200" y="1676401"/>
            <a:ext cx="8229600" cy="5105399"/>
          </a:xfrm>
        </p:spPr>
        <p:txBody>
          <a:bodyPr>
            <a:normAutofit fontScale="92500" lnSpcReduction="20000"/>
          </a:bodyPr>
          <a:lstStyle/>
          <a:p>
            <a:pPr marL="514350" indent="-514350">
              <a:lnSpc>
                <a:spcPct val="120000"/>
              </a:lnSpc>
              <a:buFont typeface="+mj-lt"/>
              <a:buAutoNum type="arabicPeriod"/>
            </a:pPr>
            <a:r>
              <a:rPr lang="en-US" dirty="0">
                <a:solidFill>
                  <a:schemeClr val="accent1">
                    <a:lumMod val="50000"/>
                  </a:schemeClr>
                </a:solidFill>
              </a:rPr>
              <a:t>Objectives, Policies and Programs</a:t>
            </a:r>
          </a:p>
          <a:p>
            <a:pPr marL="514350" indent="-514350">
              <a:lnSpc>
                <a:spcPct val="120000"/>
              </a:lnSpc>
              <a:buFont typeface="+mj-lt"/>
              <a:buAutoNum type="arabicPeriod"/>
            </a:pPr>
            <a:r>
              <a:rPr lang="en-US" dirty="0">
                <a:solidFill>
                  <a:schemeClr val="accent2">
                    <a:lumMod val="50000"/>
                  </a:schemeClr>
                </a:solidFill>
              </a:rPr>
              <a:t>Land Use (Map and Statement), including any state designation</a:t>
            </a:r>
          </a:p>
          <a:p>
            <a:pPr marL="514350" indent="-514350">
              <a:lnSpc>
                <a:spcPct val="120000"/>
              </a:lnSpc>
              <a:buFont typeface="+mj-lt"/>
              <a:buAutoNum type="arabicPeriod"/>
            </a:pPr>
            <a:r>
              <a:rPr lang="en-US" dirty="0">
                <a:solidFill>
                  <a:schemeClr val="accent1">
                    <a:lumMod val="50000"/>
                  </a:schemeClr>
                </a:solidFill>
              </a:rPr>
              <a:t>Transportation (Map and Statement)</a:t>
            </a:r>
          </a:p>
          <a:p>
            <a:pPr marL="514350" indent="-514350">
              <a:lnSpc>
                <a:spcPct val="120000"/>
              </a:lnSpc>
              <a:buFont typeface="+mj-lt"/>
              <a:buAutoNum type="arabicPeriod"/>
            </a:pPr>
            <a:r>
              <a:rPr lang="en-US" dirty="0">
                <a:solidFill>
                  <a:schemeClr val="accent2">
                    <a:lumMod val="50000"/>
                  </a:schemeClr>
                </a:solidFill>
              </a:rPr>
              <a:t>Utilities and Facilities (Map and Statement)</a:t>
            </a:r>
          </a:p>
          <a:p>
            <a:pPr marL="514350" indent="-514350">
              <a:lnSpc>
                <a:spcPct val="120000"/>
              </a:lnSpc>
              <a:buFont typeface="+mj-lt"/>
              <a:buAutoNum type="arabicPeriod"/>
            </a:pPr>
            <a:r>
              <a:rPr lang="en-US" dirty="0">
                <a:solidFill>
                  <a:schemeClr val="accent1">
                    <a:lumMod val="50000"/>
                  </a:schemeClr>
                </a:solidFill>
              </a:rPr>
              <a:t>Education (Map and Statement)</a:t>
            </a:r>
          </a:p>
          <a:p>
            <a:pPr marL="514350" indent="-514350">
              <a:lnSpc>
                <a:spcPct val="120000"/>
              </a:lnSpc>
              <a:buFont typeface="+mj-lt"/>
              <a:buAutoNum type="arabicPeriod"/>
            </a:pPr>
            <a:r>
              <a:rPr lang="en-US" dirty="0">
                <a:solidFill>
                  <a:schemeClr val="accent2">
                    <a:lumMod val="50000"/>
                  </a:schemeClr>
                </a:solidFill>
              </a:rPr>
              <a:t>Energy (Option for Enhanced Energy Plan)</a:t>
            </a:r>
          </a:p>
          <a:p>
            <a:pPr marL="514350" indent="-514350">
              <a:lnSpc>
                <a:spcPct val="120000"/>
              </a:lnSpc>
              <a:buFont typeface="+mj-lt"/>
              <a:buAutoNum type="arabicPeriod"/>
            </a:pPr>
            <a:r>
              <a:rPr lang="en-US" dirty="0">
                <a:solidFill>
                  <a:schemeClr val="accent1">
                    <a:lumMod val="50000"/>
                  </a:schemeClr>
                </a:solidFill>
              </a:rPr>
              <a:t>Economic Development</a:t>
            </a:r>
          </a:p>
          <a:p>
            <a:pPr marL="514350" indent="-514350">
              <a:lnSpc>
                <a:spcPct val="120000"/>
              </a:lnSpc>
              <a:buFont typeface="+mj-lt"/>
              <a:buAutoNum type="arabicPeriod"/>
            </a:pPr>
            <a:r>
              <a:rPr lang="en-US" dirty="0">
                <a:solidFill>
                  <a:schemeClr val="accent2">
                    <a:lumMod val="50000"/>
                  </a:schemeClr>
                </a:solidFill>
              </a:rPr>
              <a:t>Housing</a:t>
            </a:r>
          </a:p>
          <a:p>
            <a:pPr marL="514350" indent="-514350">
              <a:lnSpc>
                <a:spcPct val="120000"/>
              </a:lnSpc>
              <a:buFont typeface="+mj-lt"/>
              <a:buAutoNum type="arabicPeriod"/>
            </a:pPr>
            <a:r>
              <a:rPr lang="en-US" dirty="0">
                <a:solidFill>
                  <a:schemeClr val="accent1">
                    <a:lumMod val="50000"/>
                  </a:schemeClr>
                </a:solidFill>
              </a:rPr>
              <a:t>Flood Resilience</a:t>
            </a:r>
          </a:p>
          <a:p>
            <a:pPr marL="514350" indent="-514350">
              <a:lnSpc>
                <a:spcPct val="120000"/>
              </a:lnSpc>
              <a:buFont typeface="+mj-lt"/>
              <a:buAutoNum type="arabicPeriod"/>
            </a:pPr>
            <a:r>
              <a:rPr lang="en-US" dirty="0">
                <a:solidFill>
                  <a:schemeClr val="accent2">
                    <a:lumMod val="50000"/>
                  </a:schemeClr>
                </a:solidFill>
              </a:rPr>
              <a:t>Policies on Preserving Rare Natural Areas</a:t>
            </a:r>
          </a:p>
          <a:p>
            <a:pPr marL="514350" indent="-514350">
              <a:lnSpc>
                <a:spcPct val="120000"/>
              </a:lnSpc>
              <a:buFont typeface="+mj-lt"/>
              <a:buAutoNum type="arabicPeriod"/>
            </a:pPr>
            <a:r>
              <a:rPr lang="en-US" dirty="0">
                <a:solidFill>
                  <a:schemeClr val="accent1">
                    <a:lumMod val="50000"/>
                  </a:schemeClr>
                </a:solidFill>
              </a:rPr>
              <a:t>Compatibility with Adjacent Municipalities and Region</a:t>
            </a:r>
          </a:p>
          <a:p>
            <a:pPr marL="514350" indent="-514350">
              <a:lnSpc>
                <a:spcPct val="120000"/>
              </a:lnSpc>
              <a:buFont typeface="+mj-lt"/>
              <a:buAutoNum type="arabicPeriod"/>
            </a:pPr>
            <a:r>
              <a:rPr lang="en-US" dirty="0">
                <a:solidFill>
                  <a:schemeClr val="accent2">
                    <a:lumMod val="50000"/>
                  </a:schemeClr>
                </a:solidFill>
              </a:rPr>
              <a:t>Implementation Program</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5757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B1369D-06F8-45FD-B212-96B2F8AEAF25}" type="slidenum">
              <a:rPr lang="en-US" smtClean="0"/>
              <a:t>13</a:t>
            </a:fld>
            <a:endParaRPr lang="en-US"/>
          </a:p>
        </p:txBody>
      </p:sp>
      <p:sp>
        <p:nvSpPr>
          <p:cNvPr id="5" name="TextBox 4"/>
          <p:cNvSpPr txBox="1"/>
          <p:nvPr/>
        </p:nvSpPr>
        <p:spPr>
          <a:xfrm>
            <a:off x="1143001" y="609601"/>
            <a:ext cx="3733799" cy="5570756"/>
          </a:xfrm>
          <a:prstGeom prst="rect">
            <a:avLst/>
          </a:prstGeom>
          <a:noFill/>
        </p:spPr>
        <p:txBody>
          <a:bodyPr wrap="square" rtlCol="0">
            <a:spAutoFit/>
          </a:bodyPr>
          <a:lstStyle/>
          <a:p>
            <a:r>
              <a:rPr lang="en-US" sz="3600" dirty="0"/>
              <a:t>The Town Plan is the </a:t>
            </a:r>
            <a:r>
              <a:rPr lang="en-US" sz="3600" u="sng" dirty="0"/>
              <a:t>only</a:t>
            </a:r>
            <a:r>
              <a:rPr lang="en-US" sz="3600" dirty="0"/>
              <a:t> statutory </a:t>
            </a:r>
            <a:r>
              <a:rPr lang="en-US" sz="3600" u="sng" dirty="0"/>
              <a:t>comprehensive</a:t>
            </a:r>
            <a:r>
              <a:rPr lang="en-US" sz="3600" dirty="0"/>
              <a:t> document created publicly by the town to lay out a plan for tomorrow, not yesterday or today.</a:t>
            </a:r>
          </a:p>
          <a:p>
            <a:r>
              <a:rPr lang="en-US" sz="1600" dirty="0"/>
              <a:t>				</a:t>
            </a:r>
          </a:p>
        </p:txBody>
      </p:sp>
      <p:graphicFrame>
        <p:nvGraphicFramePr>
          <p:cNvPr id="2" name="Diagram 1"/>
          <p:cNvGraphicFramePr/>
          <p:nvPr>
            <p:extLst>
              <p:ext uri="{D42A27DB-BD31-4B8C-83A1-F6EECF244321}">
                <p14:modId xmlns:p14="http://schemas.microsoft.com/office/powerpoint/2010/main" val="1931596590"/>
              </p:ext>
            </p:extLst>
          </p:nvPr>
        </p:nvGraphicFramePr>
        <p:xfrm>
          <a:off x="4648200" y="762000"/>
          <a:ext cx="3810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1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Municipal Plan Adoption</a:t>
            </a:r>
          </a:p>
        </p:txBody>
      </p:sp>
      <p:sp>
        <p:nvSpPr>
          <p:cNvPr id="3" name="Content Placeholder 2"/>
          <p:cNvSpPr>
            <a:spLocks noGrp="1"/>
          </p:cNvSpPr>
          <p:nvPr>
            <p:ph idx="1"/>
          </p:nvPr>
        </p:nvSpPr>
        <p:spPr>
          <a:xfrm>
            <a:off x="457200" y="1524000"/>
            <a:ext cx="8229600" cy="5486400"/>
          </a:xfrm>
        </p:spPr>
        <p:txBody>
          <a:bodyPr>
            <a:normAutofit/>
          </a:bodyPr>
          <a:lstStyle/>
          <a:p>
            <a:pPr marL="463550" indent="-463550">
              <a:lnSpc>
                <a:spcPct val="90000"/>
              </a:lnSpc>
              <a:buFont typeface="Wingdings" panose="05000000000000000000" pitchFamily="2" charset="2"/>
              <a:buChar char="Ø"/>
            </a:pPr>
            <a:r>
              <a:rPr lang="en-US" altLang="en-US" sz="2500" b="1" dirty="0"/>
              <a:t>Plans expire every 8 years</a:t>
            </a:r>
            <a:endParaRPr lang="en-US" altLang="en-US" sz="4000" b="1" dirty="0"/>
          </a:p>
          <a:p>
            <a:pPr marL="1033463" lvl="1" indent="-411163"/>
            <a:r>
              <a:rPr lang="en-US" altLang="en-US" sz="2100" dirty="0"/>
              <a:t>Revise or rewrite the plan before expiration – at a minimum, make necessary edits to data and implementation program</a:t>
            </a:r>
          </a:p>
          <a:p>
            <a:pPr marL="400050" lvl="1" indent="0">
              <a:buNone/>
            </a:pPr>
            <a:endParaRPr lang="en-US" altLang="en-US" sz="900" dirty="0"/>
          </a:p>
          <a:p>
            <a:pPr marL="463550" indent="-463550">
              <a:lnSpc>
                <a:spcPct val="90000"/>
              </a:lnSpc>
              <a:spcAft>
                <a:spcPts val="600"/>
              </a:spcAft>
              <a:buFont typeface="Wingdings" panose="05000000000000000000" pitchFamily="2" charset="2"/>
              <a:buChar char="Ø"/>
            </a:pPr>
            <a:r>
              <a:rPr lang="en-US" altLang="en-US" sz="2500" b="1" dirty="0"/>
              <a:t>Adoption process can take several months</a:t>
            </a:r>
          </a:p>
          <a:p>
            <a:pPr marL="1033463" lvl="1" indent="-411163">
              <a:spcAft>
                <a:spcPts val="600"/>
              </a:spcAft>
            </a:pPr>
            <a:r>
              <a:rPr lang="en-US" altLang="en-US" sz="2100" dirty="0"/>
              <a:t>Planning Commission hearing with notice to adjacent communities</a:t>
            </a:r>
          </a:p>
          <a:p>
            <a:pPr marL="1033463" lvl="1" indent="-411163">
              <a:spcAft>
                <a:spcPts val="600"/>
              </a:spcAft>
            </a:pPr>
            <a:r>
              <a:rPr lang="en-US" altLang="en-US" sz="2100" dirty="0" err="1"/>
              <a:t>Selectboard</a:t>
            </a:r>
            <a:r>
              <a:rPr lang="en-US" altLang="en-US" sz="2100" dirty="0"/>
              <a:t> hearing (1 in rural municipalities and 2 in urban)</a:t>
            </a:r>
          </a:p>
          <a:p>
            <a:pPr marL="1033463" lvl="1" indent="-411163">
              <a:spcAft>
                <a:spcPts val="600"/>
              </a:spcAft>
            </a:pPr>
            <a:r>
              <a:rPr lang="en-US" altLang="en-US" sz="2100" dirty="0"/>
              <a:t>Decision on adoption shall be made by Legislative Body, unless the Legislative Body or voters have elected to decide by Australian Ballot</a:t>
            </a:r>
          </a:p>
          <a:p>
            <a:pPr marL="1033463" lvl="1" indent="-411163">
              <a:spcAft>
                <a:spcPts val="600"/>
              </a:spcAft>
            </a:pPr>
            <a:r>
              <a:rPr lang="en-US" altLang="en-US" sz="2100" dirty="0"/>
              <a:t>Plans go into effect upon adoption</a:t>
            </a:r>
          </a:p>
          <a:p>
            <a:pPr marL="400050" lvl="1" indent="0">
              <a:lnSpc>
                <a:spcPct val="90000"/>
              </a:lnSpc>
              <a:buNone/>
            </a:pPr>
            <a:endParaRPr lang="en-US" altLang="en-US" sz="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943600"/>
            <a:ext cx="2331265" cy="651383"/>
          </a:xfrm>
          <a:prstGeom prst="rect">
            <a:avLst/>
          </a:prstGeom>
        </p:spPr>
      </p:pic>
    </p:spTree>
    <p:extLst>
      <p:ext uri="{BB962C8B-B14F-4D97-AF65-F5344CB8AC3E}">
        <p14:creationId xmlns:p14="http://schemas.microsoft.com/office/powerpoint/2010/main" val="382607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 Plan Approval &amp; Confirmation</a:t>
            </a:r>
          </a:p>
        </p:txBody>
      </p:sp>
      <p:sp>
        <p:nvSpPr>
          <p:cNvPr id="3" name="Content Placeholder 2"/>
          <p:cNvSpPr>
            <a:spLocks noGrp="1"/>
          </p:cNvSpPr>
          <p:nvPr>
            <p:ph idx="1"/>
          </p:nvPr>
        </p:nvSpPr>
        <p:spPr/>
        <p:txBody>
          <a:bodyPr>
            <a:normAutofit fontScale="92500" lnSpcReduction="20000"/>
          </a:bodyPr>
          <a:lstStyle/>
          <a:p>
            <a:pPr marL="463550" indent="-463550">
              <a:lnSpc>
                <a:spcPct val="90000"/>
              </a:lnSpc>
              <a:buFont typeface="Wingdings" panose="05000000000000000000" pitchFamily="2" charset="2"/>
              <a:buChar char="Ø"/>
            </a:pPr>
            <a:r>
              <a:rPr lang="en-US" altLang="en-US" sz="2500" b="1" dirty="0"/>
              <a:t>Municipalities may request RPC approval of the municipal plan.</a:t>
            </a:r>
          </a:p>
          <a:p>
            <a:pPr marL="463550" indent="-463550">
              <a:lnSpc>
                <a:spcPct val="90000"/>
              </a:lnSpc>
              <a:buFont typeface="Wingdings" panose="05000000000000000000" pitchFamily="2" charset="2"/>
              <a:buChar char="Ø"/>
            </a:pPr>
            <a:endParaRPr lang="en-US" altLang="en-US" sz="2500" b="1" dirty="0"/>
          </a:p>
          <a:p>
            <a:pPr marL="463550" indent="-463550">
              <a:lnSpc>
                <a:spcPct val="90000"/>
              </a:lnSpc>
              <a:buFont typeface="Wingdings" panose="05000000000000000000" pitchFamily="2" charset="2"/>
              <a:buChar char="Ø"/>
            </a:pPr>
            <a:r>
              <a:rPr lang="en-US" altLang="en-US" sz="2500" b="1" dirty="0"/>
              <a:t>RPCs will confirm the municipal planning process if:</a:t>
            </a:r>
          </a:p>
          <a:p>
            <a:pPr marL="1033463" lvl="1" indent="-411163">
              <a:lnSpc>
                <a:spcPct val="120000"/>
              </a:lnSpc>
              <a:spcAft>
                <a:spcPts val="600"/>
              </a:spcAft>
            </a:pPr>
            <a:r>
              <a:rPr lang="en-US" altLang="en-US" sz="2100" dirty="0"/>
              <a:t>If the municipal plan has been approved by RPC</a:t>
            </a:r>
          </a:p>
          <a:p>
            <a:pPr marL="1033463" lvl="1" indent="-411163">
              <a:lnSpc>
                <a:spcPct val="120000"/>
              </a:lnSpc>
              <a:spcAft>
                <a:spcPts val="600"/>
              </a:spcAft>
            </a:pPr>
            <a:r>
              <a:rPr lang="en-US" altLang="en-US" sz="2100" dirty="0"/>
              <a:t>The municipality is engaged in a process to implement the plan</a:t>
            </a:r>
          </a:p>
          <a:p>
            <a:pPr marL="1033463" lvl="1" indent="-411163">
              <a:lnSpc>
                <a:spcPct val="120000"/>
              </a:lnSpc>
              <a:spcAft>
                <a:spcPts val="600"/>
              </a:spcAft>
            </a:pPr>
            <a:r>
              <a:rPr lang="en-US" altLang="en-US" sz="2100" dirty="0"/>
              <a:t>Is maintaining efforts to provide funds for planning</a:t>
            </a:r>
            <a:endParaRPr lang="en-US" altLang="en-US" sz="2500" b="1" dirty="0"/>
          </a:p>
          <a:p>
            <a:pPr marL="463550" indent="-463550">
              <a:lnSpc>
                <a:spcPct val="90000"/>
              </a:lnSpc>
              <a:buFont typeface="Wingdings" panose="05000000000000000000" pitchFamily="2" charset="2"/>
              <a:buChar char="Ø"/>
            </a:pPr>
            <a:r>
              <a:rPr lang="en-US" altLang="en-US" sz="2500" b="1" dirty="0"/>
              <a:t>A confirmed Planning Process allows municipalities to:</a:t>
            </a:r>
          </a:p>
          <a:p>
            <a:pPr marL="1033463" lvl="1" indent="-411163">
              <a:lnSpc>
                <a:spcPct val="120000"/>
              </a:lnSpc>
              <a:spcAft>
                <a:spcPts val="600"/>
              </a:spcAft>
            </a:pPr>
            <a:r>
              <a:rPr lang="en-US" altLang="en-US" sz="2100" dirty="0"/>
              <a:t>Apply for state designation of downtowns, village centers, new town centers, neighborhood development areas and growth centers.</a:t>
            </a:r>
          </a:p>
          <a:p>
            <a:pPr marL="1033463" lvl="1" indent="-411163">
              <a:lnSpc>
                <a:spcPct val="90000"/>
              </a:lnSpc>
              <a:spcAft>
                <a:spcPts val="600"/>
              </a:spcAft>
            </a:pPr>
            <a:r>
              <a:rPr lang="en-US" altLang="en-US" sz="2100" dirty="0"/>
              <a:t>Apply for Municipal Planning Grants</a:t>
            </a:r>
          </a:p>
          <a:p>
            <a:pPr marL="1033463" lvl="1" indent="-411163">
              <a:lnSpc>
                <a:spcPct val="90000"/>
              </a:lnSpc>
              <a:spcAft>
                <a:spcPts val="600"/>
              </a:spcAft>
            </a:pPr>
            <a:r>
              <a:rPr lang="en-US" altLang="en-US" sz="2100" dirty="0"/>
              <a:t>Levy impact fees</a:t>
            </a:r>
          </a:p>
          <a:p>
            <a:pPr marL="1033463" lvl="1" indent="-411163">
              <a:lnSpc>
                <a:spcPct val="90000"/>
              </a:lnSpc>
              <a:spcAft>
                <a:spcPts val="600"/>
              </a:spcAft>
            </a:pPr>
            <a:r>
              <a:rPr lang="en-US" altLang="en-US" sz="2100" dirty="0"/>
              <a:t>Have plan considered by state agencies in their planning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7471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 Planning Manual – www.vpic.info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3074" name="Picture 2" descr="http://accd.vermont.gov/sites/accdnew/files/images/CD/CPR-L4-Image-PlanningManual-Modu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069" y="2209800"/>
            <a:ext cx="265386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2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a:t>
            </a:r>
          </a:p>
        </p:txBody>
      </p:sp>
      <p:sp>
        <p:nvSpPr>
          <p:cNvPr id="5" name="Text Placeholder 4"/>
          <p:cNvSpPr>
            <a:spLocks noGrp="1"/>
          </p:cNvSpPr>
          <p:nvPr>
            <p:ph type="body" idx="1"/>
          </p:nvPr>
        </p:nvSpPr>
        <p:spPr/>
        <p:txBody>
          <a:bodyPr/>
          <a:lstStyle/>
          <a:p>
            <a:r>
              <a:rPr lang="en-US" dirty="0"/>
              <a:t>Section 2</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925820"/>
            <a:ext cx="2331265" cy="651383"/>
          </a:xfrm>
          <a:prstGeom prst="rect">
            <a:avLst/>
          </a:prstGeom>
        </p:spPr>
      </p:pic>
    </p:spTree>
    <p:extLst>
      <p:ext uri="{BB962C8B-B14F-4D97-AF65-F5344CB8AC3E}">
        <p14:creationId xmlns:p14="http://schemas.microsoft.com/office/powerpoint/2010/main" val="100836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Local Roles and Responsibilities</a:t>
            </a:r>
          </a:p>
        </p:txBody>
      </p:sp>
      <p:sp>
        <p:nvSpPr>
          <p:cNvPr id="5" name="Content Placeholder 4"/>
          <p:cNvSpPr>
            <a:spLocks noGrp="1"/>
          </p:cNvSpPr>
          <p:nvPr>
            <p:ph idx="1"/>
          </p:nvPr>
        </p:nvSpPr>
        <p:spPr/>
        <p:txBody>
          <a:bodyPr/>
          <a:lstStyle/>
          <a:p>
            <a:pPr>
              <a:spcBef>
                <a:spcPts val="700"/>
              </a:spcBef>
              <a:buFont typeface="Arial" charset="0"/>
              <a:buChar char="•"/>
            </a:pPr>
            <a:r>
              <a:rPr lang="en-US" altLang="en-US" sz="2800" dirty="0"/>
              <a:t>Roles and responsibilities are delineated both by statute and by function: </a:t>
            </a:r>
          </a:p>
          <a:p>
            <a:endParaRPr lang="en-US" dirty="0"/>
          </a:p>
        </p:txBody>
      </p:sp>
      <p:grpSp>
        <p:nvGrpSpPr>
          <p:cNvPr id="15" name="Group 14"/>
          <p:cNvGrpSpPr/>
          <p:nvPr/>
        </p:nvGrpSpPr>
        <p:grpSpPr>
          <a:xfrm>
            <a:off x="1524000" y="2819400"/>
            <a:ext cx="6019800" cy="3429000"/>
            <a:chOff x="1524000" y="2552700"/>
            <a:chExt cx="6019800" cy="3429000"/>
          </a:xfrm>
        </p:grpSpPr>
        <p:grpSp>
          <p:nvGrpSpPr>
            <p:cNvPr id="14" name="Group 13"/>
            <p:cNvGrpSpPr/>
            <p:nvPr/>
          </p:nvGrpSpPr>
          <p:grpSpPr>
            <a:xfrm>
              <a:off x="1524000" y="4229100"/>
              <a:ext cx="2895600" cy="1752600"/>
              <a:chOff x="1524000" y="4229100"/>
              <a:chExt cx="2895600" cy="1752600"/>
            </a:xfrm>
          </p:grpSpPr>
          <p:sp>
            <p:nvSpPr>
              <p:cNvPr id="6" name="Oval 5"/>
              <p:cNvSpPr>
                <a:spLocks noChangeArrowheads="1"/>
              </p:cNvSpPr>
              <p:nvPr/>
            </p:nvSpPr>
            <p:spPr bwMode="auto">
              <a:xfrm>
                <a:off x="1524000" y="4229100"/>
                <a:ext cx="2895600" cy="1752600"/>
              </a:xfrm>
              <a:prstGeom prst="ellipse">
                <a:avLst/>
              </a:prstGeom>
              <a:solidFill>
                <a:schemeClr val="accent1"/>
              </a:solidFill>
              <a:ln w="9360">
                <a:solidFill>
                  <a:srgbClr val="000000"/>
                </a:solidFill>
                <a:miter lim="800000"/>
                <a:headEnd/>
                <a:tailEnd/>
              </a:ln>
              <a:effectLst/>
            </p:spPr>
            <p:txBody>
              <a:bodyPr wrap="none" anchor="ctr"/>
              <a:lstStyle/>
              <a:p>
                <a:endParaRPr lang="en-US"/>
              </a:p>
            </p:txBody>
          </p:sp>
          <p:sp>
            <p:nvSpPr>
              <p:cNvPr id="9" name="Text Box 6"/>
              <p:cNvSpPr txBox="1">
                <a:spLocks noChangeArrowheads="1"/>
              </p:cNvSpPr>
              <p:nvPr/>
            </p:nvSpPr>
            <p:spPr bwMode="auto">
              <a:xfrm>
                <a:off x="1820718" y="4870154"/>
                <a:ext cx="2286000" cy="463846"/>
              </a:xfrm>
              <a:prstGeom prst="rect">
                <a:avLst/>
              </a:prstGeom>
              <a:solidFill>
                <a:schemeClr val="accent1"/>
              </a:solidFill>
              <a:ln>
                <a:noFill/>
              </a:ln>
              <a:effec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5pPr>
                <a:lvl6pPr marL="25146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6pPr>
                <a:lvl7pPr marL="29718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7pPr>
                <a:lvl8pPr marL="34290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8pPr>
                <a:lvl9pPr marL="38862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9pPr>
              </a:lstStyle>
              <a:p>
                <a:pPr algn="ctr">
                  <a:lnSpc>
                    <a:spcPct val="100000"/>
                  </a:lnSpc>
                </a:pPr>
                <a:r>
                  <a:rPr lang="en-US" altLang="en-US" sz="2400" dirty="0">
                    <a:solidFill>
                      <a:schemeClr val="bg1"/>
                    </a:solidFill>
                    <a:latin typeface="+mn-lt"/>
                  </a:rPr>
                  <a:t>Judicial</a:t>
                </a:r>
              </a:p>
            </p:txBody>
          </p:sp>
        </p:grpSp>
        <p:grpSp>
          <p:nvGrpSpPr>
            <p:cNvPr id="12" name="Group 11"/>
            <p:cNvGrpSpPr/>
            <p:nvPr/>
          </p:nvGrpSpPr>
          <p:grpSpPr>
            <a:xfrm>
              <a:off x="4648200" y="4152900"/>
              <a:ext cx="2895600" cy="1752600"/>
              <a:chOff x="4648200" y="4152900"/>
              <a:chExt cx="2895600" cy="1752600"/>
            </a:xfrm>
          </p:grpSpPr>
          <p:sp>
            <p:nvSpPr>
              <p:cNvPr id="7" name="Oval 7"/>
              <p:cNvSpPr>
                <a:spLocks noChangeArrowheads="1"/>
              </p:cNvSpPr>
              <p:nvPr/>
            </p:nvSpPr>
            <p:spPr bwMode="auto">
              <a:xfrm>
                <a:off x="4648200" y="4152900"/>
                <a:ext cx="2895600" cy="1752600"/>
              </a:xfrm>
              <a:prstGeom prst="ellipse">
                <a:avLst/>
              </a:prstGeom>
              <a:solidFill>
                <a:schemeClr val="accent1"/>
              </a:solidFill>
              <a:ln w="9360">
                <a:solidFill>
                  <a:srgbClr val="000000"/>
                </a:solidFill>
                <a:miter lim="800000"/>
                <a:headEnd/>
                <a:tailEnd/>
              </a:ln>
              <a:effectLst/>
            </p:spPr>
            <p:txBody>
              <a:bodyPr wrap="none" anchor="ctr"/>
              <a:lstStyle/>
              <a:p>
                <a:endParaRPr lang="en-US"/>
              </a:p>
            </p:txBody>
          </p:sp>
          <p:sp>
            <p:nvSpPr>
              <p:cNvPr id="10" name="Text Box 8"/>
              <p:cNvSpPr txBox="1">
                <a:spLocks noChangeArrowheads="1"/>
              </p:cNvSpPr>
              <p:nvPr/>
            </p:nvSpPr>
            <p:spPr bwMode="auto">
              <a:xfrm>
                <a:off x="4881418" y="4797277"/>
                <a:ext cx="2438400" cy="463846"/>
              </a:xfrm>
              <a:prstGeom prst="rect">
                <a:avLst/>
              </a:prstGeom>
              <a:solidFill>
                <a:schemeClr val="accent1"/>
              </a:solidFill>
              <a:ln>
                <a:noFill/>
              </a:ln>
              <a:effec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5pPr>
                <a:lvl6pPr marL="25146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6pPr>
                <a:lvl7pPr marL="29718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7pPr>
                <a:lvl8pPr marL="34290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8pPr>
                <a:lvl9pPr marL="38862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9pPr>
              </a:lstStyle>
              <a:p>
                <a:pPr algn="ctr">
                  <a:lnSpc>
                    <a:spcPct val="100000"/>
                  </a:lnSpc>
                  <a:spcBef>
                    <a:spcPts val="1000"/>
                  </a:spcBef>
                </a:pPr>
                <a:r>
                  <a:rPr lang="en-US" altLang="en-US" sz="2400" dirty="0">
                    <a:solidFill>
                      <a:schemeClr val="bg1"/>
                    </a:solidFill>
                    <a:latin typeface="+mn-lt"/>
                  </a:rPr>
                  <a:t>Administrative</a:t>
                </a:r>
                <a:endParaRPr lang="en-US" altLang="en-US" sz="1600" dirty="0">
                  <a:solidFill>
                    <a:schemeClr val="bg1"/>
                  </a:solidFill>
                  <a:latin typeface="+mn-lt"/>
                </a:endParaRPr>
              </a:p>
            </p:txBody>
          </p:sp>
        </p:grpSp>
        <p:grpSp>
          <p:nvGrpSpPr>
            <p:cNvPr id="13" name="Group 12"/>
            <p:cNvGrpSpPr/>
            <p:nvPr/>
          </p:nvGrpSpPr>
          <p:grpSpPr>
            <a:xfrm>
              <a:off x="2971800" y="2552700"/>
              <a:ext cx="2895600" cy="1752600"/>
              <a:chOff x="2971800" y="2552700"/>
              <a:chExt cx="2895600" cy="1752600"/>
            </a:xfrm>
          </p:grpSpPr>
          <p:sp>
            <p:nvSpPr>
              <p:cNvPr id="8" name="Oval 9"/>
              <p:cNvSpPr>
                <a:spLocks noChangeArrowheads="1"/>
              </p:cNvSpPr>
              <p:nvPr/>
            </p:nvSpPr>
            <p:spPr bwMode="auto">
              <a:xfrm>
                <a:off x="2971800" y="2552700"/>
                <a:ext cx="2895600" cy="1752600"/>
              </a:xfrm>
              <a:prstGeom prst="ellipse">
                <a:avLst/>
              </a:prstGeom>
              <a:solidFill>
                <a:schemeClr val="accent1"/>
              </a:solidFill>
              <a:ln w="9360">
                <a:solidFill>
                  <a:srgbClr val="000000"/>
                </a:solidFill>
                <a:miter lim="800000"/>
                <a:headEnd/>
                <a:tailEnd/>
              </a:ln>
              <a:effectLst/>
            </p:spPr>
            <p:txBody>
              <a:bodyPr wrap="none" anchor="ctr"/>
              <a:lstStyle/>
              <a:p>
                <a:endParaRPr lang="en-US"/>
              </a:p>
            </p:txBody>
          </p:sp>
          <p:sp>
            <p:nvSpPr>
              <p:cNvPr id="11" name="Text Box 10"/>
              <p:cNvSpPr txBox="1">
                <a:spLocks noChangeArrowheads="1"/>
              </p:cNvSpPr>
              <p:nvPr/>
            </p:nvSpPr>
            <p:spPr bwMode="auto">
              <a:xfrm>
                <a:off x="3390900" y="3186260"/>
                <a:ext cx="2095500" cy="463846"/>
              </a:xfrm>
              <a:prstGeom prst="rect">
                <a:avLst/>
              </a:prstGeom>
              <a:solidFill>
                <a:schemeClr val="accent1"/>
              </a:solidFill>
              <a:ln>
                <a:noFill/>
              </a:ln>
              <a:effec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5pPr>
                <a:lvl6pPr marL="25146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6pPr>
                <a:lvl7pPr marL="29718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7pPr>
                <a:lvl8pPr marL="34290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8pPr>
                <a:lvl9pPr marL="3886200" indent="-228600" defTabSz="457200" fontAlgn="base">
                  <a:lnSpc>
                    <a:spcPct val="80000"/>
                  </a:lnSpc>
                  <a:spcBef>
                    <a:spcPts val="25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a:solidFill>
                      <a:srgbClr val="000000"/>
                    </a:solidFill>
                    <a:latin typeface="Comic Sans MS" pitchFamily="66" charset="0"/>
                    <a:ea typeface="MS Gothic" pitchFamily="49" charset="-128"/>
                  </a:defRPr>
                </a:lvl9pPr>
              </a:lstStyle>
              <a:p>
                <a:pPr algn="ctr">
                  <a:lnSpc>
                    <a:spcPct val="100000"/>
                  </a:lnSpc>
                  <a:spcBef>
                    <a:spcPts val="1000"/>
                  </a:spcBef>
                </a:pPr>
                <a:r>
                  <a:rPr lang="en-US" altLang="en-US" sz="2400" dirty="0">
                    <a:solidFill>
                      <a:schemeClr val="bg1"/>
                    </a:solidFill>
                    <a:latin typeface="+mn-lt"/>
                  </a:rPr>
                  <a:t>Legislative</a:t>
                </a:r>
                <a:endParaRPr lang="en-US" altLang="en-US" sz="1600" dirty="0">
                  <a:solidFill>
                    <a:schemeClr val="bg1"/>
                  </a:solidFill>
                  <a:latin typeface="+mn-lt"/>
                </a:endParaRPr>
              </a:p>
            </p:txBody>
          </p:sp>
        </p:grpSp>
      </p:gr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8315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Local Roles and Responsibilities</a:t>
            </a:r>
          </a:p>
        </p:txBody>
      </p:sp>
      <p:sp>
        <p:nvSpPr>
          <p:cNvPr id="38" name="TextBox 37"/>
          <p:cNvSpPr txBox="1"/>
          <p:nvPr/>
        </p:nvSpPr>
        <p:spPr>
          <a:xfrm>
            <a:off x="5486400" y="5257800"/>
            <a:ext cx="508000" cy="264688"/>
          </a:xfrm>
          <a:prstGeom prst="rect">
            <a:avLst/>
          </a:prstGeom>
          <a:noFill/>
        </p:spPr>
        <p:txBody>
          <a:bodyPr wrap="square" rtlCol="0">
            <a:spAutoFit/>
          </a:bodyPr>
          <a:lstStyle/>
          <a:p>
            <a:r>
              <a:rPr lang="en-US" sz="1400" b="1" dirty="0">
                <a:solidFill>
                  <a:schemeClr val="tx1"/>
                </a:solidFill>
                <a:latin typeface="+mn-lt"/>
              </a:rPr>
              <a:t>OR</a:t>
            </a:r>
          </a:p>
        </p:txBody>
      </p:sp>
      <p:graphicFrame>
        <p:nvGraphicFramePr>
          <p:cNvPr id="4" name="Diagram 3"/>
          <p:cNvGraphicFramePr/>
          <p:nvPr>
            <p:extLst>
              <p:ext uri="{D42A27DB-BD31-4B8C-83A1-F6EECF244321}">
                <p14:modId xmlns:p14="http://schemas.microsoft.com/office/powerpoint/2010/main" val="784974961"/>
              </p:ext>
            </p:extLst>
          </p:nvPr>
        </p:nvGraphicFramePr>
        <p:xfrm>
          <a:off x="0" y="12192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6314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Planning for a vibrant Sustainable community</a:t>
            </a:r>
          </a:p>
        </p:txBody>
      </p:sp>
      <p:sp>
        <p:nvSpPr>
          <p:cNvPr id="6" name="Text Placeholder 5"/>
          <p:cNvSpPr>
            <a:spLocks noGrp="1"/>
          </p:cNvSpPr>
          <p:nvPr>
            <p:ph type="body" idx="1"/>
          </p:nvPr>
        </p:nvSpPr>
        <p:spPr/>
        <p:txBody>
          <a:bodyPr/>
          <a:lstStyle/>
          <a:p>
            <a:r>
              <a:rPr lang="en-US" dirty="0"/>
              <a:t>Section 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12792"/>
            <a:ext cx="2331265" cy="651383"/>
          </a:xfrm>
          <a:prstGeom prst="rect">
            <a:avLst/>
          </a:prstGeom>
        </p:spPr>
      </p:pic>
    </p:spTree>
    <p:extLst>
      <p:ext uri="{BB962C8B-B14F-4D97-AF65-F5344CB8AC3E}">
        <p14:creationId xmlns:p14="http://schemas.microsoft.com/office/powerpoint/2010/main" val="98674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Function</a:t>
            </a:r>
          </a:p>
        </p:txBody>
      </p:sp>
      <p:sp>
        <p:nvSpPr>
          <p:cNvPr id="3" name="Content Placeholder 2"/>
          <p:cNvSpPr>
            <a:spLocks noGrp="1"/>
          </p:cNvSpPr>
          <p:nvPr>
            <p:ph idx="1"/>
          </p:nvPr>
        </p:nvSpPr>
        <p:spPr/>
        <p:txBody>
          <a:bodyPr>
            <a:normAutofit/>
          </a:bodyPr>
          <a:lstStyle/>
          <a:p>
            <a:r>
              <a:rPr lang="en-US" u="sng" dirty="0"/>
              <a:t>Planning Commission</a:t>
            </a:r>
          </a:p>
          <a:p>
            <a:pPr lvl="1"/>
            <a:r>
              <a:rPr lang="en-US" altLang="en-US" dirty="0"/>
              <a:t>Prepares the Municipal Plan</a:t>
            </a:r>
          </a:p>
          <a:p>
            <a:pPr lvl="1"/>
            <a:r>
              <a:rPr lang="en-US" altLang="en-US" dirty="0"/>
              <a:t>Prepares Zoning/Development Regulations</a:t>
            </a:r>
          </a:p>
          <a:p>
            <a:pPr lvl="1"/>
            <a:r>
              <a:rPr lang="en-US" altLang="en-US" dirty="0"/>
              <a:t>Can prepare or edit Capital Budget and Program</a:t>
            </a:r>
          </a:p>
          <a:p>
            <a:pPr lvl="1"/>
            <a:r>
              <a:rPr lang="en-US" altLang="en-US" dirty="0"/>
              <a:t>Prepares other studies</a:t>
            </a:r>
          </a:p>
          <a:p>
            <a:pPr marL="274320" lvl="1" indent="0">
              <a:buNone/>
            </a:pPr>
            <a:endParaRPr lang="en-US" altLang="en-US" dirty="0"/>
          </a:p>
          <a:p>
            <a:r>
              <a:rPr lang="en-US" u="sng" dirty="0"/>
              <a:t>Legislative Body</a:t>
            </a:r>
          </a:p>
          <a:p>
            <a:pPr lvl="1"/>
            <a:r>
              <a:rPr lang="en-US" dirty="0"/>
              <a:t>Reviews and may edit Municipal Plan and either adopts or sends to voters</a:t>
            </a:r>
          </a:p>
          <a:p>
            <a:pPr lvl="1"/>
            <a:r>
              <a:rPr lang="en-US" dirty="0"/>
              <a:t>Reviews and may edit Zoning Bylaws/Development Regulations and either adopts or sends to voters</a:t>
            </a:r>
          </a:p>
          <a:p>
            <a:pPr lvl="1"/>
            <a:r>
              <a:rPr lang="en-US" dirty="0"/>
              <a:t>Prepares or edits and adopts Capital Budget and Program</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49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Quasi-Judicial Function</a:t>
            </a:r>
          </a:p>
        </p:txBody>
      </p:sp>
      <p:sp>
        <p:nvSpPr>
          <p:cNvPr id="4" name="Content Placeholder 3"/>
          <p:cNvSpPr>
            <a:spLocks noGrp="1"/>
          </p:cNvSpPr>
          <p:nvPr>
            <p:ph sz="half" idx="1"/>
          </p:nvPr>
        </p:nvSpPr>
        <p:spPr>
          <a:xfrm>
            <a:off x="838200" y="1600200"/>
            <a:ext cx="2590800" cy="4525963"/>
          </a:xfrm>
        </p:spPr>
        <p:txBody>
          <a:bodyPr>
            <a:normAutofit/>
          </a:bodyPr>
          <a:lstStyle/>
          <a:p>
            <a:pPr marL="0" indent="0">
              <a:buNone/>
            </a:pPr>
            <a:r>
              <a:rPr lang="en-US" u="sng" dirty="0"/>
              <a:t>Development Review Board</a:t>
            </a:r>
          </a:p>
          <a:p>
            <a:pPr marL="288925" lvl="1" indent="-284163"/>
            <a:r>
              <a:rPr lang="en-US" dirty="0"/>
              <a:t>Site plans</a:t>
            </a:r>
          </a:p>
          <a:p>
            <a:pPr marL="288925" lvl="1" indent="-284163"/>
            <a:r>
              <a:rPr lang="en-US" dirty="0"/>
              <a:t>Subdivisions</a:t>
            </a:r>
          </a:p>
          <a:p>
            <a:pPr marL="288925" lvl="1" indent="-284163"/>
            <a:r>
              <a:rPr lang="en-US" dirty="0"/>
              <a:t>Conditional uses</a:t>
            </a:r>
          </a:p>
          <a:p>
            <a:pPr marL="288925" lvl="1" indent="-284163"/>
            <a:r>
              <a:rPr lang="en-US" dirty="0"/>
              <a:t>Lots without frontage</a:t>
            </a:r>
          </a:p>
          <a:p>
            <a:pPr marL="288925" lvl="1" indent="-284163"/>
            <a:r>
              <a:rPr lang="en-US" dirty="0"/>
              <a:t>Variances</a:t>
            </a:r>
          </a:p>
          <a:p>
            <a:pPr marL="288925" lvl="1" indent="-284163"/>
            <a:r>
              <a:rPr lang="en-US" dirty="0"/>
              <a:t>Appeals of ZA decisions</a:t>
            </a:r>
          </a:p>
        </p:txBody>
      </p:sp>
      <p:sp>
        <p:nvSpPr>
          <p:cNvPr id="5" name="Content Placeholder 4"/>
          <p:cNvSpPr>
            <a:spLocks noGrp="1"/>
          </p:cNvSpPr>
          <p:nvPr>
            <p:ph sz="half" idx="2"/>
          </p:nvPr>
        </p:nvSpPr>
        <p:spPr>
          <a:xfrm>
            <a:off x="4648200" y="1600200"/>
            <a:ext cx="3810000" cy="4525963"/>
          </a:xfrm>
        </p:spPr>
        <p:txBody>
          <a:bodyPr>
            <a:normAutofit/>
          </a:bodyPr>
          <a:lstStyle/>
          <a:p>
            <a:pPr marL="0" indent="0">
              <a:buNone/>
            </a:pPr>
            <a:r>
              <a:rPr lang="en-US" u="sng" dirty="0"/>
              <a:t>Planning Commission</a:t>
            </a:r>
          </a:p>
          <a:p>
            <a:pPr marL="290513" lvl="1"/>
            <a:r>
              <a:rPr lang="en-US" dirty="0"/>
              <a:t>Site plans</a:t>
            </a:r>
          </a:p>
          <a:p>
            <a:pPr marL="290513" lvl="1"/>
            <a:r>
              <a:rPr lang="en-US" dirty="0"/>
              <a:t>Subdivisions</a:t>
            </a:r>
          </a:p>
          <a:p>
            <a:pPr marL="290513" lvl="1"/>
            <a:r>
              <a:rPr lang="en-US" dirty="0"/>
              <a:t>Lots without frontage</a:t>
            </a:r>
          </a:p>
          <a:p>
            <a:pPr marL="4763" lvl="1" indent="0">
              <a:buNone/>
            </a:pPr>
            <a:endParaRPr lang="en-US" dirty="0"/>
          </a:p>
          <a:p>
            <a:pPr marL="4763" lvl="1" indent="0">
              <a:buNone/>
            </a:pPr>
            <a:r>
              <a:rPr lang="en-US" u="sng" dirty="0"/>
              <a:t>Zoning Board of Adjustment</a:t>
            </a:r>
          </a:p>
          <a:p>
            <a:pPr marL="347663" lvl="1" indent="-342900"/>
            <a:r>
              <a:rPr lang="en-US" dirty="0"/>
              <a:t>Conditional Uses</a:t>
            </a:r>
          </a:p>
          <a:p>
            <a:pPr marL="347663" lvl="1" indent="-342900"/>
            <a:r>
              <a:rPr lang="en-US" dirty="0"/>
              <a:t>Variances</a:t>
            </a:r>
          </a:p>
          <a:p>
            <a:pPr marL="347663" lvl="1" indent="-342900"/>
            <a:r>
              <a:rPr lang="en-US" dirty="0"/>
              <a:t>Appeals of ZA decisions</a:t>
            </a:r>
          </a:p>
        </p:txBody>
      </p:sp>
      <p:cxnSp>
        <p:nvCxnSpPr>
          <p:cNvPr id="7" name="Straight Connector 6"/>
          <p:cNvCxnSpPr/>
          <p:nvPr/>
        </p:nvCxnSpPr>
        <p:spPr>
          <a:xfrm>
            <a:off x="4419600" y="1600200"/>
            <a:ext cx="0" cy="449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1600200"/>
            <a:ext cx="0"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24200"/>
            <a:ext cx="838200" cy="646331"/>
          </a:xfrm>
          <a:prstGeom prst="rect">
            <a:avLst/>
          </a:prstGeom>
          <a:noFill/>
        </p:spPr>
        <p:txBody>
          <a:bodyPr wrap="square" rtlCol="0">
            <a:spAutoFit/>
          </a:bodyPr>
          <a:lstStyle/>
          <a:p>
            <a:pPr algn="ctr"/>
            <a:r>
              <a:rPr lang="en-US" sz="3600" dirty="0"/>
              <a:t>OR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53432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Function</a:t>
            </a:r>
          </a:p>
        </p:txBody>
      </p:sp>
      <p:sp>
        <p:nvSpPr>
          <p:cNvPr id="3" name="Content Placeholder 2"/>
          <p:cNvSpPr>
            <a:spLocks noGrp="1"/>
          </p:cNvSpPr>
          <p:nvPr>
            <p:ph idx="1"/>
          </p:nvPr>
        </p:nvSpPr>
        <p:spPr/>
        <p:txBody>
          <a:bodyPr/>
          <a:lstStyle/>
          <a:p>
            <a:r>
              <a:rPr lang="en-US" u="sng" dirty="0"/>
              <a:t>Zoning Administrator</a:t>
            </a:r>
          </a:p>
          <a:p>
            <a:pPr lvl="1"/>
            <a:r>
              <a:rPr lang="en-US" dirty="0"/>
              <a:t>Issues zoning permits</a:t>
            </a:r>
          </a:p>
          <a:p>
            <a:pPr lvl="1"/>
            <a:r>
              <a:rPr lang="en-US" dirty="0"/>
              <a:t>Coordinates across permitting</a:t>
            </a:r>
          </a:p>
          <a:p>
            <a:pPr lvl="1"/>
            <a:r>
              <a:rPr lang="en-US" dirty="0"/>
              <a:t>Conducts Enforcement</a:t>
            </a:r>
          </a:p>
          <a:p>
            <a:pPr lvl="1"/>
            <a:r>
              <a:rPr lang="en-US" dirty="0"/>
              <a:t>Assists applicants</a:t>
            </a:r>
          </a:p>
          <a:p>
            <a:pPr lvl="1"/>
            <a:r>
              <a:rPr lang="en-US" dirty="0"/>
              <a:t>May staff DRB, PC, or ZBA</a:t>
            </a:r>
          </a:p>
          <a:p>
            <a:pPr lvl="1"/>
            <a:r>
              <a:rPr lang="en-US" dirty="0"/>
              <a:t>May also handle </a:t>
            </a:r>
            <a:r>
              <a:rPr lang="en-US" i="1" dirty="0"/>
              <a:t>review</a:t>
            </a:r>
            <a:r>
              <a:rPr lang="en-US" dirty="0"/>
              <a:t> functions</a:t>
            </a:r>
          </a:p>
          <a:p>
            <a:pPr marL="274320" lvl="1" indent="0">
              <a:buNone/>
            </a:pPr>
            <a:r>
              <a:rPr lang="en-US" dirty="0"/>
              <a:t>for projects without significant </a:t>
            </a:r>
          </a:p>
          <a:p>
            <a:pPr marL="274320" lvl="1" indent="0">
              <a:buNone/>
            </a:pPr>
            <a:r>
              <a:rPr lang="en-US" dirty="0"/>
              <a:t>impacts per 24 VSA 4464(c) </a:t>
            </a:r>
          </a:p>
          <a:p>
            <a:pPr lvl="1"/>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724400" y="1676400"/>
            <a:ext cx="293395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64810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difference?</a:t>
            </a:r>
          </a:p>
        </p:txBody>
      </p:sp>
      <p:sp>
        <p:nvSpPr>
          <p:cNvPr id="3" name="Content Placeholder 2"/>
          <p:cNvSpPr>
            <a:spLocks noGrp="1"/>
          </p:cNvSpPr>
          <p:nvPr>
            <p:ph idx="1"/>
          </p:nvPr>
        </p:nvSpPr>
        <p:spPr>
          <a:xfrm>
            <a:off x="1524000" y="2133600"/>
            <a:ext cx="5410200" cy="2971800"/>
          </a:xfrm>
        </p:spPr>
        <p:txBody>
          <a:bodyPr>
            <a:noAutofit/>
          </a:bodyPr>
          <a:lstStyle/>
          <a:p>
            <a:r>
              <a:rPr lang="en-US" sz="6000" dirty="0"/>
              <a:t>Regulation</a:t>
            </a:r>
          </a:p>
          <a:p>
            <a:r>
              <a:rPr lang="en-US" sz="6000" dirty="0"/>
              <a:t>Bylaw</a:t>
            </a:r>
          </a:p>
          <a:p>
            <a:r>
              <a:rPr lang="en-US" sz="6000" dirty="0"/>
              <a:t>Ordinance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943600"/>
            <a:ext cx="2331265" cy="651383"/>
          </a:xfrm>
          <a:prstGeom prst="rect">
            <a:avLst/>
          </a:prstGeom>
        </p:spPr>
      </p:pic>
    </p:spTree>
    <p:extLst>
      <p:ext uri="{BB962C8B-B14F-4D97-AF65-F5344CB8AC3E}">
        <p14:creationId xmlns:p14="http://schemas.microsoft.com/office/powerpoint/2010/main" val="67525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Implementing the Municipal Plan</a:t>
            </a:r>
          </a:p>
        </p:txBody>
      </p:sp>
      <p:sp>
        <p:nvSpPr>
          <p:cNvPr id="3" name="Subtitle 2"/>
          <p:cNvSpPr>
            <a:spLocks noGrp="1"/>
          </p:cNvSpPr>
          <p:nvPr>
            <p:ph type="body" idx="1"/>
          </p:nvPr>
        </p:nvSpPr>
        <p:spPr/>
        <p:txBody>
          <a:bodyPr/>
          <a:lstStyle/>
          <a:p>
            <a:r>
              <a:rPr lang="en-US" dirty="0"/>
              <a:t>Section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105400"/>
            <a:ext cx="2331265" cy="651383"/>
          </a:xfrm>
          <a:prstGeom prst="rect">
            <a:avLst/>
          </a:prstGeom>
        </p:spPr>
      </p:pic>
    </p:spTree>
    <p:extLst>
      <p:ext uri="{BB962C8B-B14F-4D97-AF65-F5344CB8AC3E}">
        <p14:creationId xmlns:p14="http://schemas.microsoft.com/office/powerpoint/2010/main" val="153523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the Plan</a:t>
            </a:r>
          </a:p>
        </p:txBody>
      </p:sp>
      <p:sp>
        <p:nvSpPr>
          <p:cNvPr id="3" name="Content Placeholder 2"/>
          <p:cNvSpPr>
            <a:spLocks noGrp="1"/>
          </p:cNvSpPr>
          <p:nvPr>
            <p:ph idx="1"/>
          </p:nvPr>
        </p:nvSpPr>
        <p:spPr/>
        <p:txBody>
          <a:bodyPr/>
          <a:lstStyle/>
          <a:p>
            <a:pPr>
              <a:buNone/>
            </a:pPr>
            <a:endParaRPr lang="en-US" dirty="0"/>
          </a:p>
          <a:p>
            <a:pPr algn="ctr">
              <a:buNone/>
            </a:pPr>
            <a:endParaRPr lang="en-US" dirty="0"/>
          </a:p>
        </p:txBody>
      </p:sp>
      <p:graphicFrame>
        <p:nvGraphicFramePr>
          <p:cNvPr id="9" name="Diagram 8"/>
          <p:cNvGraphicFramePr/>
          <p:nvPr>
            <p:extLst>
              <p:ext uri="{D42A27DB-BD31-4B8C-83A1-F6EECF244321}">
                <p14:modId xmlns:p14="http://schemas.microsoft.com/office/powerpoint/2010/main" val="2632863834"/>
              </p:ext>
            </p:extLst>
          </p:nvPr>
        </p:nvGraphicFramePr>
        <p:xfrm>
          <a:off x="1219200" y="1752600"/>
          <a:ext cx="670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61514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Why Have Local Land Use Regulations?</a:t>
            </a:r>
          </a:p>
        </p:txBody>
      </p:sp>
      <p:sp>
        <p:nvSpPr>
          <p:cNvPr id="3" name="Content Placeholder 2"/>
          <p:cNvSpPr>
            <a:spLocks noGrp="1"/>
          </p:cNvSpPr>
          <p:nvPr>
            <p:ph idx="1"/>
          </p:nvPr>
        </p:nvSpPr>
        <p:spPr>
          <a:xfrm>
            <a:off x="381000" y="1371600"/>
            <a:ext cx="8229600" cy="914400"/>
          </a:xfrm>
        </p:spPr>
        <p:txBody>
          <a:bodyPr>
            <a:normAutofit/>
          </a:bodyPr>
          <a:lstStyle/>
          <a:p>
            <a:r>
              <a:rPr lang="en-US" sz="2200" dirty="0"/>
              <a:t>Implement the vision and goals in your municipal plan, such as:</a:t>
            </a:r>
          </a:p>
          <a:p>
            <a:pPr marL="274320" lvl="1" indent="0">
              <a:buNone/>
            </a:pPr>
            <a:endParaRPr lang="en-US" sz="2200" dirty="0"/>
          </a:p>
          <a:p>
            <a:pPr marL="0" lvl="1" indent="0">
              <a:buNone/>
            </a:pPr>
            <a:endParaRPr lang="en-US" sz="2400" dirty="0"/>
          </a:p>
        </p:txBody>
      </p:sp>
      <p:graphicFrame>
        <p:nvGraphicFramePr>
          <p:cNvPr id="5" name="Diagram 4"/>
          <p:cNvGraphicFramePr/>
          <p:nvPr>
            <p:extLst>
              <p:ext uri="{D42A27DB-BD31-4B8C-83A1-F6EECF244321}">
                <p14:modId xmlns:p14="http://schemas.microsoft.com/office/powerpoint/2010/main" val="715458741"/>
              </p:ext>
            </p:extLst>
          </p:nvPr>
        </p:nvGraphicFramePr>
        <p:xfrm>
          <a:off x="-533400" y="2032000"/>
          <a:ext cx="8915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97249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Local Regulation</a:t>
            </a:r>
          </a:p>
        </p:txBody>
      </p:sp>
      <p:sp>
        <p:nvSpPr>
          <p:cNvPr id="4" name="Rectangle 3"/>
          <p:cNvSpPr/>
          <p:nvPr/>
        </p:nvSpPr>
        <p:spPr>
          <a:xfrm>
            <a:off x="457200" y="1615619"/>
            <a:ext cx="8229600" cy="4708981"/>
          </a:xfrm>
          <a:prstGeom prst="rect">
            <a:avLst/>
          </a:prstGeom>
        </p:spPr>
        <p:txBody>
          <a:bodyPr wrap="square">
            <a:spAutoFit/>
          </a:bodyPr>
          <a:lstStyle/>
          <a:p>
            <a:pPr marL="525780" lvl="1" indent="-342900">
              <a:buClr>
                <a:schemeClr val="accent1"/>
              </a:buClr>
              <a:buFont typeface="Arial" panose="020B0604020202020204" pitchFamily="34" charset="0"/>
              <a:buChar char="•"/>
            </a:pPr>
            <a:r>
              <a:rPr lang="en-US" sz="3000" dirty="0"/>
              <a:t>Land use regulations tell people what they can and cannot do with their land, but they cannot deprive landowners of all reasonable use of their property (5</a:t>
            </a:r>
            <a:r>
              <a:rPr lang="en-US" sz="3000" baseline="30000" dirty="0"/>
              <a:t>th</a:t>
            </a:r>
            <a:r>
              <a:rPr lang="en-US" sz="3000" dirty="0"/>
              <a:t> and 14</a:t>
            </a:r>
            <a:r>
              <a:rPr lang="en-US" sz="3000" baseline="30000" dirty="0"/>
              <a:t>th</a:t>
            </a:r>
            <a:r>
              <a:rPr lang="en-US" sz="3000" dirty="0"/>
              <a:t> Amendments)</a:t>
            </a:r>
          </a:p>
          <a:p>
            <a:pPr marL="525780" lvl="1" indent="-342900">
              <a:buClr>
                <a:schemeClr val="accent1"/>
              </a:buClr>
              <a:buFont typeface="Arial" panose="020B0604020202020204" pitchFamily="34" charset="0"/>
              <a:buChar char="•"/>
            </a:pPr>
            <a:r>
              <a:rPr lang="en-US" sz="3000" dirty="0"/>
              <a:t>Land use regulations can only regulate what is enabled in Vermont Statute (Dillon's Rule)</a:t>
            </a:r>
          </a:p>
          <a:p>
            <a:pPr marL="525780" lvl="1" indent="-342900">
              <a:buClr>
                <a:schemeClr val="accent1"/>
              </a:buClr>
              <a:buFont typeface="Arial" panose="020B0604020202020204" pitchFamily="34" charset="0"/>
              <a:buChar char="•"/>
            </a:pPr>
            <a:r>
              <a:rPr lang="en-US" sz="3000" dirty="0"/>
              <a:t>Vermont Limitations and Prohibited Effects (§4412 and §4413)</a:t>
            </a:r>
          </a:p>
          <a:p>
            <a:pPr marL="525780" lvl="1" indent="-342900">
              <a:buClr>
                <a:schemeClr val="accent1"/>
              </a:buClr>
              <a:buFont typeface="Arial" panose="020B0604020202020204" pitchFamily="34" charset="0"/>
              <a:buChar char="•"/>
            </a:pPr>
            <a:r>
              <a:rPr lang="en-US" sz="3000" dirty="0">
                <a:solidFill>
                  <a:srgbClr val="FF0000"/>
                </a:solidFill>
              </a:rPr>
              <a:t>Democracy takes place in the </a:t>
            </a:r>
            <a:r>
              <a:rPr lang="en-US" sz="3000" u="sng" dirty="0">
                <a:solidFill>
                  <a:srgbClr val="FF0000"/>
                </a:solidFill>
              </a:rPr>
              <a:t>formation</a:t>
            </a:r>
            <a:r>
              <a:rPr lang="en-US" sz="3000" dirty="0">
                <a:solidFill>
                  <a:srgbClr val="FF0000"/>
                </a:solidFill>
              </a:rPr>
              <a:t> of the regulations, NOT in their administration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072041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Players and processes potentially involved in local regulation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526905"/>
              </p:ext>
            </p:extLst>
          </p:nvPr>
        </p:nvGraphicFramePr>
        <p:xfrm>
          <a:off x="116306" y="2362200"/>
          <a:ext cx="8915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96590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Local Regulation: Types of Review</a:t>
            </a:r>
          </a:p>
        </p:txBody>
      </p:sp>
      <p:graphicFrame>
        <p:nvGraphicFramePr>
          <p:cNvPr id="5" name="Table 4"/>
          <p:cNvGraphicFramePr>
            <a:graphicFrameLocks noGrp="1"/>
          </p:cNvGraphicFramePr>
          <p:nvPr>
            <p:extLst>
              <p:ext uri="{D42A27DB-BD31-4B8C-83A1-F6EECF244321}">
                <p14:modId xmlns:p14="http://schemas.microsoft.com/office/powerpoint/2010/main" val="4196312206"/>
              </p:ext>
            </p:extLst>
          </p:nvPr>
        </p:nvGraphicFramePr>
        <p:xfrm>
          <a:off x="457200" y="3174321"/>
          <a:ext cx="8229600" cy="3302676"/>
        </p:xfrm>
        <a:graphic>
          <a:graphicData uri="http://schemas.openxmlformats.org/drawingml/2006/table">
            <a:tbl>
              <a:tblPr firstRow="1" bandRow="1">
                <a:tableStyleId>{5C22544A-7EE6-4342-B048-85BDC9FD1C3A}</a:tableStyleId>
              </a:tblPr>
              <a:tblGrid>
                <a:gridCol w="3107094">
                  <a:extLst>
                    <a:ext uri="{9D8B030D-6E8A-4147-A177-3AD203B41FA5}">
                      <a16:colId xmlns:a16="http://schemas.microsoft.com/office/drawing/2014/main" val="20000"/>
                    </a:ext>
                  </a:extLst>
                </a:gridCol>
                <a:gridCol w="5122506">
                  <a:extLst>
                    <a:ext uri="{9D8B030D-6E8A-4147-A177-3AD203B41FA5}">
                      <a16:colId xmlns:a16="http://schemas.microsoft.com/office/drawing/2014/main" val="20001"/>
                    </a:ext>
                  </a:extLst>
                </a:gridCol>
              </a:tblGrid>
              <a:tr h="366964">
                <a:tc>
                  <a:txBody>
                    <a:bodyPr/>
                    <a:lstStyle/>
                    <a:p>
                      <a:r>
                        <a:rPr lang="en-US" dirty="0"/>
                        <a:t>Type of Review</a:t>
                      </a:r>
                    </a:p>
                  </a:txBody>
                  <a:tcPr/>
                </a:tc>
                <a:tc>
                  <a:txBody>
                    <a:bodyPr/>
                    <a:lstStyle/>
                    <a:p>
                      <a:r>
                        <a:rPr lang="en-US" dirty="0"/>
                        <a:t>Function of Review</a:t>
                      </a:r>
                    </a:p>
                  </a:txBody>
                  <a:tcPr/>
                </a:tc>
                <a:extLst>
                  <a:ext uri="{0D108BD9-81ED-4DB2-BD59-A6C34878D82A}">
                    <a16:rowId xmlns:a16="http://schemas.microsoft.com/office/drawing/2014/main" val="10000"/>
                  </a:ext>
                </a:extLst>
              </a:tr>
              <a:tr h="366964">
                <a:tc gridSpan="2">
                  <a:txBody>
                    <a:bodyPr/>
                    <a:lstStyle/>
                    <a:p>
                      <a:r>
                        <a:rPr lang="en-US" b="1" dirty="0"/>
                        <a:t>Zoning</a:t>
                      </a:r>
                    </a:p>
                  </a:txBody>
                  <a:tcPr/>
                </a:tc>
                <a:tc hMerge="1">
                  <a:txBody>
                    <a:bodyPr/>
                    <a:lstStyle/>
                    <a:p>
                      <a:endParaRPr lang="en-US"/>
                    </a:p>
                  </a:txBody>
                  <a:tcPr/>
                </a:tc>
                <a:extLst>
                  <a:ext uri="{0D108BD9-81ED-4DB2-BD59-A6C34878D82A}">
                    <a16:rowId xmlns:a16="http://schemas.microsoft.com/office/drawing/2014/main" val="10001"/>
                  </a:ext>
                </a:extLst>
              </a:tr>
              <a:tr h="366964">
                <a:tc>
                  <a:txBody>
                    <a:bodyPr/>
                    <a:lstStyle/>
                    <a:p>
                      <a:r>
                        <a:rPr lang="en-US" dirty="0"/>
                        <a:t>Permitted Use</a:t>
                      </a:r>
                    </a:p>
                  </a:txBody>
                  <a:tcPr/>
                </a:tc>
                <a:tc>
                  <a:txBody>
                    <a:bodyPr/>
                    <a:lstStyle/>
                    <a:p>
                      <a:r>
                        <a:rPr lang="en-US" dirty="0"/>
                        <a:t>Established</a:t>
                      </a:r>
                      <a:r>
                        <a:rPr lang="en-US" baseline="0" dirty="0"/>
                        <a:t> by right</a:t>
                      </a:r>
                      <a:endParaRPr lang="en-US" dirty="0"/>
                    </a:p>
                  </a:txBody>
                  <a:tcPr/>
                </a:tc>
                <a:extLst>
                  <a:ext uri="{0D108BD9-81ED-4DB2-BD59-A6C34878D82A}">
                    <a16:rowId xmlns:a16="http://schemas.microsoft.com/office/drawing/2014/main" val="10002"/>
                  </a:ext>
                </a:extLst>
              </a:tr>
              <a:tr h="366964">
                <a:tc>
                  <a:txBody>
                    <a:bodyPr/>
                    <a:lstStyle/>
                    <a:p>
                      <a:r>
                        <a:rPr lang="en-US" dirty="0"/>
                        <a:t>Conditional Use</a:t>
                      </a:r>
                    </a:p>
                  </a:txBody>
                  <a:tcPr/>
                </a:tc>
                <a:tc>
                  <a:txBody>
                    <a:bodyPr/>
                    <a:lstStyle/>
                    <a:p>
                      <a:r>
                        <a:rPr lang="en-US" dirty="0"/>
                        <a:t>Can</a:t>
                      </a:r>
                      <a:r>
                        <a:rPr lang="en-US" baseline="0" dirty="0"/>
                        <a:t> be established if found to be compatible</a:t>
                      </a:r>
                      <a:endParaRPr lang="en-US" dirty="0"/>
                    </a:p>
                  </a:txBody>
                  <a:tcPr/>
                </a:tc>
                <a:extLst>
                  <a:ext uri="{0D108BD9-81ED-4DB2-BD59-A6C34878D82A}">
                    <a16:rowId xmlns:a16="http://schemas.microsoft.com/office/drawing/2014/main" val="10003"/>
                  </a:ext>
                </a:extLst>
              </a:tr>
              <a:tr h="366964">
                <a:tc>
                  <a:txBody>
                    <a:bodyPr/>
                    <a:lstStyle/>
                    <a:p>
                      <a:r>
                        <a:rPr lang="en-US" dirty="0"/>
                        <a:t>Site Plan</a:t>
                      </a:r>
                      <a:r>
                        <a:rPr lang="en-US" baseline="0" dirty="0"/>
                        <a:t> Review</a:t>
                      </a:r>
                      <a:endParaRPr lang="en-US" dirty="0"/>
                    </a:p>
                  </a:txBody>
                  <a:tcPr/>
                </a:tc>
                <a:tc>
                  <a:txBody>
                    <a:bodyPr/>
                    <a:lstStyle/>
                    <a:p>
                      <a:r>
                        <a:rPr lang="en-US" dirty="0"/>
                        <a:t>Ensures good</a:t>
                      </a:r>
                      <a:r>
                        <a:rPr lang="en-US" baseline="0" dirty="0"/>
                        <a:t> site design, use is appropriate</a:t>
                      </a:r>
                      <a:endParaRPr lang="en-US" dirty="0"/>
                    </a:p>
                  </a:txBody>
                  <a:tcPr/>
                </a:tc>
                <a:extLst>
                  <a:ext uri="{0D108BD9-81ED-4DB2-BD59-A6C34878D82A}">
                    <a16:rowId xmlns:a16="http://schemas.microsoft.com/office/drawing/2014/main" val="10004"/>
                  </a:ext>
                </a:extLst>
              </a:tr>
              <a:tr h="366964">
                <a:tc>
                  <a:txBody>
                    <a:bodyPr/>
                    <a:lstStyle/>
                    <a:p>
                      <a:r>
                        <a:rPr lang="en-US" dirty="0"/>
                        <a:t>Variances</a:t>
                      </a:r>
                    </a:p>
                  </a:txBody>
                  <a:tcPr/>
                </a:tc>
                <a:tc>
                  <a:txBody>
                    <a:bodyPr/>
                    <a:lstStyle/>
                    <a:p>
                      <a:r>
                        <a:rPr lang="en-US" dirty="0"/>
                        <a:t>Stringent</a:t>
                      </a:r>
                      <a:r>
                        <a:rPr lang="en-US" baseline="0" dirty="0"/>
                        <a:t> statutory exception process</a:t>
                      </a:r>
                      <a:endParaRPr lang="en-US" dirty="0"/>
                    </a:p>
                  </a:txBody>
                  <a:tcPr/>
                </a:tc>
                <a:extLst>
                  <a:ext uri="{0D108BD9-81ED-4DB2-BD59-A6C34878D82A}">
                    <a16:rowId xmlns:a16="http://schemas.microsoft.com/office/drawing/2014/main" val="10005"/>
                  </a:ext>
                </a:extLst>
              </a:tr>
              <a:tr h="366964">
                <a:tc>
                  <a:txBody>
                    <a:bodyPr/>
                    <a:lstStyle/>
                    <a:p>
                      <a:r>
                        <a:rPr lang="en-US" dirty="0"/>
                        <a:t>Waivers</a:t>
                      </a:r>
                    </a:p>
                  </a:txBody>
                  <a:tcPr/>
                </a:tc>
                <a:tc>
                  <a:txBody>
                    <a:bodyPr/>
                    <a:lstStyle/>
                    <a:p>
                      <a:r>
                        <a:rPr lang="en-US" dirty="0"/>
                        <a:t>Flexible local </a:t>
                      </a:r>
                      <a:r>
                        <a:rPr lang="en-US" u="sng" dirty="0"/>
                        <a:t>dimensional</a:t>
                      </a:r>
                      <a:r>
                        <a:rPr lang="en-US" dirty="0"/>
                        <a:t> standards</a:t>
                      </a:r>
                    </a:p>
                  </a:txBody>
                  <a:tcPr/>
                </a:tc>
                <a:extLst>
                  <a:ext uri="{0D108BD9-81ED-4DB2-BD59-A6C34878D82A}">
                    <a16:rowId xmlns:a16="http://schemas.microsoft.com/office/drawing/2014/main" val="10006"/>
                  </a:ext>
                </a:extLst>
              </a:tr>
              <a:tr h="366964">
                <a:tc>
                  <a:txBody>
                    <a:bodyPr/>
                    <a:lstStyle/>
                    <a:p>
                      <a:r>
                        <a:rPr lang="en-US" dirty="0"/>
                        <a:t>Planned Unit Developments</a:t>
                      </a:r>
                    </a:p>
                  </a:txBody>
                  <a:tcPr/>
                </a:tc>
                <a:tc>
                  <a:txBody>
                    <a:bodyPr/>
                    <a:lstStyle/>
                    <a:p>
                      <a:r>
                        <a:rPr lang="en-US" dirty="0"/>
                        <a:t>Allows</a:t>
                      </a:r>
                      <a:r>
                        <a:rPr lang="en-US" baseline="0" dirty="0"/>
                        <a:t> for flexible design</a:t>
                      </a:r>
                      <a:endParaRPr lang="en-US" dirty="0"/>
                    </a:p>
                  </a:txBody>
                  <a:tcPr/>
                </a:tc>
                <a:extLst>
                  <a:ext uri="{0D108BD9-81ED-4DB2-BD59-A6C34878D82A}">
                    <a16:rowId xmlns:a16="http://schemas.microsoft.com/office/drawing/2014/main" val="10007"/>
                  </a:ext>
                </a:extLst>
              </a:tr>
              <a:tr h="366964">
                <a:tc>
                  <a:txBody>
                    <a:bodyPr/>
                    <a:lstStyle/>
                    <a:p>
                      <a:r>
                        <a:rPr lang="en-US" b="1" dirty="0"/>
                        <a:t>Subdivision</a:t>
                      </a:r>
                    </a:p>
                  </a:txBody>
                  <a:tcPr/>
                </a:tc>
                <a:tc>
                  <a:txBody>
                    <a:bodyPr/>
                    <a:lstStyle/>
                    <a:p>
                      <a:r>
                        <a:rPr lang="en-US" baseline="0" dirty="0"/>
                        <a:t>Controls the pattern of future development</a:t>
                      </a:r>
                      <a:endParaRPr lang="en-US" dirty="0"/>
                    </a:p>
                  </a:txBody>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4" name="Rectangle 3"/>
          <p:cNvSpPr/>
          <p:nvPr/>
        </p:nvSpPr>
        <p:spPr>
          <a:xfrm>
            <a:off x="228600" y="1143000"/>
            <a:ext cx="8686800" cy="2031325"/>
          </a:xfrm>
          <a:prstGeom prst="rect">
            <a:avLst/>
          </a:prstGeom>
        </p:spPr>
        <p:txBody>
          <a:bodyPr wrap="square">
            <a:spAutoFit/>
          </a:bodyPr>
          <a:lstStyle/>
          <a:p>
            <a:r>
              <a:rPr lang="en-US" b="1" i="1" u="sng" dirty="0"/>
              <a:t>Land Development</a:t>
            </a:r>
            <a:r>
              <a:rPr lang="en-US" i="1" dirty="0"/>
              <a:t>:  </a:t>
            </a:r>
          </a:p>
          <a:p>
            <a:pPr marL="285750" indent="-285750">
              <a:buFont typeface="Arial" panose="020B0604020202020204" pitchFamily="34" charset="0"/>
              <a:buChar char="•"/>
            </a:pPr>
            <a:r>
              <a:rPr lang="en-US" i="1" dirty="0"/>
              <a:t>Division of a parcel into 2 or more parcels </a:t>
            </a:r>
          </a:p>
          <a:p>
            <a:pPr marL="285750" indent="-285750">
              <a:buFont typeface="Arial" panose="020B0604020202020204" pitchFamily="34" charset="0"/>
              <a:buChar char="•"/>
            </a:pPr>
            <a:r>
              <a:rPr lang="en-US" i="1" dirty="0"/>
              <a:t>Construction, reconstruction, conversion, structural alteration, relocation, or enlargement of any building or other structure</a:t>
            </a:r>
          </a:p>
          <a:p>
            <a:pPr marL="285750" indent="-285750">
              <a:buFont typeface="Arial" panose="020B0604020202020204" pitchFamily="34" charset="0"/>
              <a:buChar char="•"/>
            </a:pPr>
            <a:r>
              <a:rPr lang="en-US" i="1" dirty="0"/>
              <a:t>Or of any mining, excavation, or landfill</a:t>
            </a:r>
          </a:p>
          <a:p>
            <a:pPr marL="285750" indent="-285750">
              <a:buFont typeface="Arial" panose="020B0604020202020204" pitchFamily="34" charset="0"/>
              <a:buChar char="•"/>
            </a:pPr>
            <a:r>
              <a:rPr lang="en-US" i="1" dirty="0"/>
              <a:t>Any change in the use of any building or other structure, or land, or extension of use of land</a:t>
            </a:r>
          </a:p>
        </p:txBody>
      </p:sp>
    </p:spTree>
    <p:extLst>
      <p:ext uri="{BB962C8B-B14F-4D97-AF65-F5344CB8AC3E}">
        <p14:creationId xmlns:p14="http://schemas.microsoft.com/office/powerpoint/2010/main" val="269477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315740" cy="990600"/>
          </a:xfrm>
        </p:spPr>
        <p:txBody>
          <a:bodyPr>
            <a:normAutofit fontScale="90000"/>
          </a:bodyPr>
          <a:lstStyle/>
          <a:p>
            <a:r>
              <a:rPr lang="en-US" dirty="0"/>
              <a:t>Statutory Basis for Planning and Regulation</a:t>
            </a:r>
          </a:p>
        </p:txBody>
      </p:sp>
      <p:sp>
        <p:nvSpPr>
          <p:cNvPr id="4" name="Text Placeholder 3"/>
          <p:cNvSpPr>
            <a:spLocks noGrp="1"/>
          </p:cNvSpPr>
          <p:nvPr>
            <p:ph type="body" idx="1"/>
          </p:nvPr>
        </p:nvSpPr>
        <p:spPr>
          <a:xfrm>
            <a:off x="76200" y="1493837"/>
            <a:ext cx="8991600" cy="639762"/>
          </a:xfrm>
        </p:spPr>
        <p:txBody>
          <a:bodyPr>
            <a:normAutofit fontScale="85000" lnSpcReduction="10000"/>
          </a:bodyPr>
          <a:lstStyle/>
          <a:p>
            <a:pPr algn="l"/>
            <a:r>
              <a:rPr lang="en-US" sz="2800" dirty="0">
                <a:solidFill>
                  <a:schemeClr val="tx1"/>
                </a:solidFill>
              </a:rPr>
              <a:t>Municipal and Regional Planning and Development Act – Chapter 117</a:t>
            </a:r>
          </a:p>
        </p:txBody>
      </p:sp>
      <p:sp>
        <p:nvSpPr>
          <p:cNvPr id="7" name="TextBox 6"/>
          <p:cNvSpPr txBox="1"/>
          <p:nvPr/>
        </p:nvSpPr>
        <p:spPr>
          <a:xfrm>
            <a:off x="649357" y="2133599"/>
            <a:ext cx="7772400" cy="4524315"/>
          </a:xfrm>
          <a:prstGeom prst="rect">
            <a:avLst/>
          </a:prstGeom>
          <a:noFill/>
        </p:spPr>
        <p:txBody>
          <a:bodyPr wrap="square" rtlCol="0">
            <a:spAutoFit/>
          </a:bodyPr>
          <a:lstStyle/>
          <a:p>
            <a:r>
              <a:rPr lang="en-US" dirty="0"/>
              <a:t>1921 – The Vermont Legislature first authorized municipalities to create planning commissions that could draft municipal plans</a:t>
            </a:r>
          </a:p>
          <a:p>
            <a:endParaRPr lang="en-US" dirty="0"/>
          </a:p>
          <a:p>
            <a:r>
              <a:rPr lang="en-US" dirty="0"/>
              <a:t>1931 – The Vermont Legislature first authorized Zoning Regulations.</a:t>
            </a:r>
          </a:p>
          <a:p>
            <a:endParaRPr lang="en-US" dirty="0"/>
          </a:p>
          <a:p>
            <a:r>
              <a:rPr lang="en-US" dirty="0"/>
              <a:t>1968 – Municipal and Regional Planning and Development Act – Chapter 117</a:t>
            </a:r>
          </a:p>
          <a:p>
            <a:pPr marL="1200150" lvl="2" indent="-285750">
              <a:buFont typeface="Arial" panose="020B0604020202020204" pitchFamily="34" charset="0"/>
              <a:buChar char="•"/>
            </a:pPr>
            <a:r>
              <a:rPr lang="en-US" dirty="0"/>
              <a:t>Included purposes of planning and zoning</a:t>
            </a:r>
          </a:p>
          <a:p>
            <a:pPr marL="1200150" lvl="2" indent="-285750">
              <a:buFont typeface="Arial" panose="020B0604020202020204" pitchFamily="34" charset="0"/>
              <a:buChar char="•"/>
            </a:pPr>
            <a:r>
              <a:rPr lang="en-US" dirty="0"/>
              <a:t>Contents of municipal plans</a:t>
            </a:r>
          </a:p>
          <a:p>
            <a:pPr marL="1200150" lvl="2" indent="-285750">
              <a:buFont typeface="Arial" panose="020B0604020202020204" pitchFamily="34" charset="0"/>
              <a:buChar char="•"/>
            </a:pPr>
            <a:r>
              <a:rPr lang="en-US" dirty="0"/>
              <a:t>Adoption process for municipal plans</a:t>
            </a:r>
          </a:p>
          <a:p>
            <a:pPr marL="1200150" lvl="2" indent="-285750">
              <a:buFont typeface="Arial" panose="020B0604020202020204" pitchFamily="34" charset="0"/>
              <a:buChar char="•"/>
            </a:pPr>
            <a:r>
              <a:rPr lang="en-US" dirty="0"/>
              <a:t>Authorized zoning including specific types of review and regulations</a:t>
            </a:r>
          </a:p>
          <a:p>
            <a:pPr marL="1200150" lvl="2" indent="-285750">
              <a:buFont typeface="Arial" panose="020B0604020202020204" pitchFamily="34" charset="0"/>
              <a:buChar char="•"/>
            </a:pPr>
            <a:endParaRPr lang="en-US" dirty="0"/>
          </a:p>
          <a:p>
            <a:r>
              <a:rPr lang="en-US" dirty="0"/>
              <a:t>1988 – Act 200 substantially updates local and regional planning portions of Chapter 117</a:t>
            </a:r>
          </a:p>
          <a:p>
            <a:endParaRPr lang="en-US" dirty="0"/>
          </a:p>
          <a:p>
            <a:r>
              <a:rPr lang="en-US" dirty="0"/>
              <a:t>2004 – Act 115 incorporates additional significant updates to the zoning portions of Chapter 117</a:t>
            </a:r>
          </a:p>
        </p:txBody>
      </p:sp>
      <p:pic>
        <p:nvPicPr>
          <p:cNvPr id="5122" name="Picture 2" descr="C:\Users\gbrunswick.NRPCVT\AppData\Local\Microsoft\Windows\Temporary Internet Files\Content.IE5\CW2URYC3\MP9003058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3976" y="543336"/>
            <a:ext cx="869789" cy="91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745652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normAutofit/>
          </a:bodyPr>
          <a:lstStyle/>
          <a:p>
            <a:r>
              <a:rPr lang="en-US" b="1" dirty="0"/>
              <a:t>Non-Regulatory Implementation</a:t>
            </a:r>
            <a:endParaRPr lang="en-US" dirty="0"/>
          </a:p>
        </p:txBody>
      </p:sp>
      <p:sp>
        <p:nvSpPr>
          <p:cNvPr id="3" name="Content Placeholder 2"/>
          <p:cNvSpPr>
            <a:spLocks noGrp="1"/>
          </p:cNvSpPr>
          <p:nvPr>
            <p:ph idx="1"/>
          </p:nvPr>
        </p:nvSpPr>
        <p:spPr>
          <a:xfrm>
            <a:off x="457200" y="1600200"/>
            <a:ext cx="6324600" cy="4876800"/>
          </a:xfrm>
        </p:spPr>
        <p:txBody>
          <a:bodyPr>
            <a:normAutofit/>
          </a:bodyPr>
          <a:lstStyle/>
          <a:p>
            <a:pPr marL="336550" indent="-336550">
              <a:spcBef>
                <a:spcPts val="700"/>
              </a:spcBef>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dirty="0">
                <a:solidFill>
                  <a:srgbClr val="000000"/>
                </a:solidFill>
              </a:rPr>
              <a:t>Complements regulatory implementation</a:t>
            </a:r>
          </a:p>
          <a:p>
            <a:pPr marL="336550" indent="-336550">
              <a:spcBef>
                <a:spcPts val="700"/>
              </a:spcBef>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US" sz="2800" dirty="0">
              <a:solidFill>
                <a:srgbClr val="000000"/>
              </a:solidFill>
            </a:endParaRPr>
          </a:p>
          <a:p>
            <a:pPr marL="336550" indent="-336550">
              <a:spcBef>
                <a:spcPts val="700"/>
              </a:spcBef>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800" dirty="0">
                <a:solidFill>
                  <a:srgbClr val="000000"/>
                </a:solidFill>
              </a:rPr>
              <a:t>Chapter 117 authorizes: </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Capital Budget and Program</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Tax Stabilization Contracts </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Purchase/Acceptance of Development Rights</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Supporting Plans/Special Studies</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Advisory Commissions</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Conservation Projects</a:t>
            </a:r>
          </a:p>
          <a:p>
            <a:pPr marL="736600" lvl="1" indent="-279400">
              <a:lnSpc>
                <a:spcPct val="100000"/>
              </a:lnSpc>
              <a:spcBef>
                <a:spcPts val="600"/>
              </a:spcBef>
              <a:buFont typeface="Comic Sans MS" pitchFamily="66"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dirty="0">
                <a:solidFill>
                  <a:srgbClr val="000000"/>
                </a:solidFill>
              </a:rPr>
              <a:t>Other projects and studies (whatever your plan recommends)</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54217"/>
            <a:ext cx="2331265" cy="651383"/>
          </a:xfrm>
          <a:prstGeom prst="rect">
            <a:avLst/>
          </a:prstGeom>
        </p:spPr>
      </p:pic>
    </p:spTree>
    <p:extLst>
      <p:ext uri="{BB962C8B-B14F-4D97-AF65-F5344CB8AC3E}">
        <p14:creationId xmlns:p14="http://schemas.microsoft.com/office/powerpoint/2010/main" val="3864066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b="1"/>
              <a:t>Capital Budget and Program</a:t>
            </a:r>
          </a:p>
        </p:txBody>
      </p:sp>
      <p:sp>
        <p:nvSpPr>
          <p:cNvPr id="3" name="Content Placeholder 2"/>
          <p:cNvSpPr>
            <a:spLocks noGrp="1"/>
          </p:cNvSpPr>
          <p:nvPr>
            <p:ph idx="1"/>
          </p:nvPr>
        </p:nvSpPr>
        <p:spPr/>
        <p:txBody>
          <a:bodyPr rtlCol="0">
            <a:normAutofit/>
          </a:bodyPr>
          <a:lstStyle/>
          <a:p>
            <a:pPr marL="0" indent="0">
              <a:buNone/>
              <a:defRPr/>
            </a:pPr>
            <a:r>
              <a:rPr lang="en-US" b="1" dirty="0"/>
              <a:t>Title 24 § 4430</a:t>
            </a:r>
            <a:endParaRPr lang="en-US" dirty="0"/>
          </a:p>
          <a:p>
            <a:pPr>
              <a:defRPr/>
            </a:pPr>
            <a:r>
              <a:rPr lang="en-US" dirty="0"/>
              <a:t>“(a) A capital budget shall </a:t>
            </a:r>
            <a:r>
              <a:rPr lang="en-US" dirty="0">
                <a:solidFill>
                  <a:srgbClr val="FF0000"/>
                </a:solidFill>
              </a:rPr>
              <a:t>list and describe the capital projects </a:t>
            </a:r>
            <a:r>
              <a:rPr lang="en-US" dirty="0"/>
              <a:t>to be undertaken during the coming fiscal year, the </a:t>
            </a:r>
            <a:r>
              <a:rPr lang="en-US" dirty="0">
                <a:solidFill>
                  <a:srgbClr val="FF0000"/>
                </a:solidFill>
              </a:rPr>
              <a:t>estimated cost </a:t>
            </a:r>
            <a:r>
              <a:rPr lang="en-US" dirty="0"/>
              <a:t>of those projects, and the </a:t>
            </a:r>
            <a:r>
              <a:rPr lang="en-US" dirty="0">
                <a:solidFill>
                  <a:srgbClr val="FF0000"/>
                </a:solidFill>
              </a:rPr>
              <a:t>proposed method of financing</a:t>
            </a:r>
            <a:r>
              <a:rPr lang="en-US" dirty="0"/>
              <a:t>. A capital program is a plan of capital projects proposed to be undertaken during each of the following </a:t>
            </a:r>
            <a:r>
              <a:rPr lang="en-US" dirty="0">
                <a:solidFill>
                  <a:srgbClr val="FF0000"/>
                </a:solidFill>
              </a:rPr>
              <a:t>five years</a:t>
            </a:r>
            <a:r>
              <a:rPr lang="en-US" dirty="0"/>
              <a:t>, the estimated cost of those projects, and the proposed method of financing.” </a:t>
            </a:r>
          </a:p>
          <a:p>
            <a:pPr marL="0" indent="0">
              <a:buNone/>
              <a:defRPr/>
            </a:pPr>
            <a:endParaRPr lang="en-US" dirty="0"/>
          </a:p>
          <a:p>
            <a:pPr marL="0" indent="0">
              <a:buNone/>
              <a:defRPr/>
            </a:pPr>
            <a:r>
              <a:rPr lang="en-US" i="1" dirty="0"/>
              <a:t>We suggest going out to ten years to help smooth costs.</a:t>
            </a:r>
          </a:p>
        </p:txBody>
      </p:sp>
    </p:spTree>
    <p:extLst>
      <p:ext uri="{BB962C8B-B14F-4D97-AF65-F5344CB8AC3E}">
        <p14:creationId xmlns:p14="http://schemas.microsoft.com/office/powerpoint/2010/main" val="305729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990600"/>
          </a:xfrm>
        </p:spPr>
        <p:txBody>
          <a:bodyPr>
            <a:normAutofit fontScale="90000"/>
          </a:bodyPr>
          <a:lstStyle/>
          <a:p>
            <a:r>
              <a:rPr lang="en-US" dirty="0"/>
              <a:t>Capital Budgets and Programs</a:t>
            </a:r>
            <a:br>
              <a:rPr lang="en-US" dirty="0"/>
            </a:br>
            <a:br>
              <a:rPr lang="en-US" dirty="0"/>
            </a:br>
            <a:endParaRPr lang="en-US" dirty="0"/>
          </a:p>
        </p:txBody>
      </p:sp>
      <p:sp>
        <p:nvSpPr>
          <p:cNvPr id="6" name="Content Placeholder 5"/>
          <p:cNvSpPr>
            <a:spLocks noGrp="1"/>
          </p:cNvSpPr>
          <p:nvPr>
            <p:ph sz="half" idx="1"/>
          </p:nvPr>
        </p:nvSpPr>
        <p:spPr>
          <a:xfrm>
            <a:off x="457200" y="1524000"/>
            <a:ext cx="3048000" cy="4867656"/>
          </a:xfrm>
        </p:spPr>
        <p:txBody>
          <a:bodyPr/>
          <a:lstStyle/>
          <a:p>
            <a:r>
              <a:rPr lang="en-US" dirty="0"/>
              <a:t>smooth out annual costs</a:t>
            </a:r>
          </a:p>
          <a:p>
            <a:r>
              <a:rPr lang="en-US" dirty="0"/>
              <a:t>avoid large tax hikes</a:t>
            </a:r>
          </a:p>
          <a:p>
            <a:r>
              <a:rPr lang="en-US" dirty="0"/>
              <a:t>ensure that needed outlays are met</a:t>
            </a:r>
          </a:p>
          <a:p>
            <a:r>
              <a:rPr lang="en-US" dirty="0"/>
              <a:t>creates well justified funding requests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p:cNvPicPr>
            <a:picLocks noChangeAspect="1"/>
          </p:cNvPicPr>
          <p:nvPr/>
        </p:nvPicPr>
        <p:blipFill rotWithShape="1">
          <a:blip r:embed="rId2"/>
          <a:srcRect l="25815" t="38512" r="30038" b="17825"/>
          <a:stretch/>
        </p:blipFill>
        <p:spPr>
          <a:xfrm>
            <a:off x="3352800" y="1964116"/>
            <a:ext cx="4995402" cy="27777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54217"/>
            <a:ext cx="2331265" cy="651383"/>
          </a:xfrm>
          <a:prstGeom prst="rect">
            <a:avLst/>
          </a:prstGeom>
        </p:spPr>
      </p:pic>
    </p:spTree>
    <p:extLst>
      <p:ext uri="{BB962C8B-B14F-4D97-AF65-F5344CB8AC3E}">
        <p14:creationId xmlns:p14="http://schemas.microsoft.com/office/powerpoint/2010/main" val="11594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dirty="0"/>
              <a:t>Meetings, Hearings and Due Process</a:t>
            </a:r>
          </a:p>
        </p:txBody>
      </p:sp>
      <p:sp>
        <p:nvSpPr>
          <p:cNvPr id="4" name="Text Placeholder 3"/>
          <p:cNvSpPr>
            <a:spLocks noGrp="1"/>
          </p:cNvSpPr>
          <p:nvPr>
            <p:ph type="body" idx="1"/>
          </p:nvPr>
        </p:nvSpPr>
        <p:spPr/>
        <p:txBody>
          <a:bodyPr/>
          <a:lstStyle/>
          <a:p>
            <a:r>
              <a:rPr lang="en-US" dirty="0"/>
              <a:t>Section 4</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908235"/>
            <a:ext cx="2331265" cy="651383"/>
          </a:xfrm>
          <a:prstGeom prst="rect">
            <a:avLst/>
          </a:prstGeom>
        </p:spPr>
      </p:pic>
    </p:spTree>
    <p:extLst>
      <p:ext uri="{BB962C8B-B14F-4D97-AF65-F5344CB8AC3E}">
        <p14:creationId xmlns:p14="http://schemas.microsoft.com/office/powerpoint/2010/main" val="238433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a:cs typeface="Times New Roman" panose="02020603050405020304" pitchFamily="18" charset="0"/>
              </a:rPr>
              <a:t>Meetings vs. Hearings</a:t>
            </a:r>
            <a:br>
              <a:rPr lang="en-US" dirty="0">
                <a:cs typeface="Times New Roman" panose="02020603050405020304" pitchFamily="18" charset="0"/>
              </a:rPr>
            </a:br>
            <a:endParaRPr lang="en-US" dirty="0"/>
          </a:p>
        </p:txBody>
      </p:sp>
      <p:graphicFrame>
        <p:nvGraphicFramePr>
          <p:cNvPr id="19" name="Content Placeholder 18"/>
          <p:cNvGraphicFramePr>
            <a:graphicFrameLocks noGrp="1"/>
          </p:cNvGraphicFramePr>
          <p:nvPr>
            <p:ph type="pic" idx="1"/>
            <p:extLst>
              <p:ext uri="{D42A27DB-BD31-4B8C-83A1-F6EECF244321}">
                <p14:modId xmlns:p14="http://schemas.microsoft.com/office/powerpoint/2010/main" val="165837419"/>
              </p:ext>
            </p:extLst>
          </p:nvPr>
        </p:nvGraphicFramePr>
        <p:xfrm>
          <a:off x="2859088" y="838200"/>
          <a:ext cx="5903912" cy="5500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17"/>
          <p:cNvSpPr>
            <a:spLocks noGrp="1"/>
          </p:cNvSpPr>
          <p:nvPr>
            <p:ph type="body" sz="half" idx="2"/>
          </p:nvPr>
        </p:nvSpPr>
        <p:spPr>
          <a:xfrm>
            <a:off x="457200" y="1828800"/>
            <a:ext cx="2139696" cy="4572000"/>
          </a:xfrm>
        </p:spPr>
        <p:txBody>
          <a:bodyPr>
            <a:normAutofit/>
          </a:bodyPr>
          <a:lstStyle/>
          <a:p>
            <a:r>
              <a:rPr lang="en-US" sz="2000" b="1" u="sng" dirty="0"/>
              <a:t>What</a:t>
            </a:r>
            <a:r>
              <a:rPr lang="en-US" sz="2000" dirty="0"/>
              <a:t> happens…</a:t>
            </a:r>
          </a:p>
          <a:p>
            <a:endParaRPr lang="en-US" sz="2000" b="1" u="sng" dirty="0"/>
          </a:p>
          <a:p>
            <a:endParaRPr lang="en-US" sz="2000" b="1" u="sng" dirty="0"/>
          </a:p>
          <a:p>
            <a:endParaRPr lang="en-US" sz="2000" b="1" u="sng" dirty="0"/>
          </a:p>
          <a:p>
            <a:endParaRPr lang="en-US" sz="2000" b="1" u="sng" dirty="0"/>
          </a:p>
          <a:p>
            <a:endParaRPr lang="en-US" sz="2000" b="1" u="sng" dirty="0"/>
          </a:p>
          <a:p>
            <a:endParaRPr lang="en-US" sz="2000" b="1" u="sng" dirty="0"/>
          </a:p>
          <a:p>
            <a:r>
              <a:rPr lang="en-US" sz="2000" b="1" u="sng" dirty="0"/>
              <a:t>Who</a:t>
            </a:r>
            <a:r>
              <a:rPr lang="en-US" sz="2000" dirty="0"/>
              <a:t> does it…</a:t>
            </a:r>
          </a:p>
        </p:txBody>
      </p:sp>
      <p:cxnSp>
        <p:nvCxnSpPr>
          <p:cNvPr id="21" name="Straight Connector 20"/>
          <p:cNvCxnSpPr/>
          <p:nvPr/>
        </p:nvCxnSpPr>
        <p:spPr>
          <a:xfrm>
            <a:off x="609600" y="3962400"/>
            <a:ext cx="8382000" cy="0"/>
          </a:xfrm>
          <a:prstGeom prst="line">
            <a:avLst/>
          </a:prstGeom>
          <a:ln w="2063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716316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Vermont’s Open Meeting Law </a:t>
            </a:r>
            <a:br>
              <a:rPr lang="en-US" dirty="0"/>
            </a:br>
            <a:r>
              <a:rPr lang="en-US" sz="2700" dirty="0"/>
              <a:t>(1 V.S.A. §§310-314)</a:t>
            </a:r>
          </a:p>
        </p:txBody>
      </p:sp>
      <p:sp>
        <p:nvSpPr>
          <p:cNvPr id="3" name="Text Placeholder 2"/>
          <p:cNvSpPr>
            <a:spLocks noGrp="1"/>
          </p:cNvSpPr>
          <p:nvPr>
            <p:ph type="body" idx="1"/>
          </p:nvPr>
        </p:nvSpPr>
        <p:spPr/>
        <p:txBody>
          <a:bodyPr>
            <a:normAutofit/>
          </a:bodyPr>
          <a:lstStyle/>
          <a:p>
            <a:r>
              <a:rPr lang="en-US" dirty="0"/>
              <a:t>Post advance notice</a:t>
            </a:r>
          </a:p>
          <a:p>
            <a:r>
              <a:rPr lang="en-US" b="1" dirty="0"/>
              <a:t>Make </a:t>
            </a:r>
            <a:r>
              <a:rPr lang="en-US" b="1" u="sng" dirty="0"/>
              <a:t>the agenda </a:t>
            </a:r>
            <a:r>
              <a:rPr lang="en-US" b="1" dirty="0"/>
              <a:t>available </a:t>
            </a:r>
            <a:r>
              <a:rPr lang="en-US" b="1" u="sng" dirty="0"/>
              <a:t>before</a:t>
            </a:r>
            <a:r>
              <a:rPr lang="en-US" b="1" dirty="0"/>
              <a:t> the meeting</a:t>
            </a:r>
          </a:p>
          <a:p>
            <a:pPr lvl="1"/>
            <a:r>
              <a:rPr lang="en-US" dirty="0"/>
              <a:t>At the municipal office</a:t>
            </a:r>
          </a:p>
          <a:p>
            <a:pPr lvl="1"/>
            <a:r>
              <a:rPr lang="en-US" dirty="0"/>
              <a:t>2 other designated places</a:t>
            </a:r>
          </a:p>
          <a:p>
            <a:pPr lvl="1"/>
            <a:r>
              <a:rPr lang="en-US" dirty="0"/>
              <a:t>A Web site, if your town has one</a:t>
            </a:r>
          </a:p>
          <a:p>
            <a:r>
              <a:rPr lang="en-US" dirty="0"/>
              <a:t>Let the public participate</a:t>
            </a:r>
          </a:p>
          <a:p>
            <a:r>
              <a:rPr lang="en-US" b="1" dirty="0"/>
              <a:t>Make the minutes available within five days</a:t>
            </a:r>
          </a:p>
          <a:p>
            <a:r>
              <a:rPr lang="en-US" dirty="0"/>
              <a:t>Address complaints of violations</a:t>
            </a:r>
          </a:p>
          <a:p>
            <a:pPr marL="0" indent="0">
              <a:buNone/>
            </a:pPr>
            <a:endParaRPr lang="en-US" b="1" dirty="0"/>
          </a:p>
          <a:p>
            <a:pPr marL="0" indent="0" algn="ctr">
              <a:buNone/>
            </a:pPr>
            <a:r>
              <a:rPr lang="en-US" sz="3000" u="sng" dirty="0">
                <a:solidFill>
                  <a:schemeClr val="accent1"/>
                </a:solidFill>
              </a:rPr>
              <a:t>www.vlct.org/vermont-local-government/vermont-open-meeting-law/</a:t>
            </a:r>
          </a:p>
          <a:p>
            <a:endParaRPr lang="en-US" dirty="0">
              <a:latin typeface="Times New Roman"/>
            </a:endParaRPr>
          </a:p>
          <a:p>
            <a:endParaRPr lang="en-US" dirty="0"/>
          </a:p>
        </p:txBody>
      </p:sp>
      <p:sp>
        <p:nvSpPr>
          <p:cNvPr id="4" name="Slide Number Placeholder 3"/>
          <p:cNvSpPr>
            <a:spLocks noGrp="1"/>
          </p:cNvSpPr>
          <p:nvPr>
            <p:ph type="sldNum" sz="quarter" idx="12"/>
          </p:nvPr>
        </p:nvSpPr>
        <p:spPr/>
        <p:txBody>
          <a:bodyPr/>
          <a:lstStyle/>
          <a:p>
            <a:fld id="{4DB1369D-06F8-45FD-B212-96B2F8AEAF25}" type="slidenum">
              <a:rPr lang="en-US" smtClean="0"/>
              <a:t>35</a:t>
            </a:fld>
            <a:endParaRPr lang="en-US"/>
          </a:p>
        </p:txBody>
      </p:sp>
    </p:spTree>
    <p:extLst>
      <p:ext uri="{BB962C8B-B14F-4D97-AF65-F5344CB8AC3E}">
        <p14:creationId xmlns:p14="http://schemas.microsoft.com/office/powerpoint/2010/main" val="311002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cs typeface="Times New Roman" panose="02020603050405020304" pitchFamily="18" charset="0"/>
              </a:rPr>
              <a:t>Public Notice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3836687"/>
              </p:ext>
            </p:extLst>
          </p:nvPr>
        </p:nvGraphicFramePr>
        <p:xfrm>
          <a:off x="457200" y="9906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084733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t>Conflicts of Interest </a:t>
            </a:r>
          </a:p>
        </p:txBody>
      </p:sp>
      <p:sp>
        <p:nvSpPr>
          <p:cNvPr id="3" name="Text Placeholder 2"/>
          <p:cNvSpPr>
            <a:spLocks noGrp="1"/>
          </p:cNvSpPr>
          <p:nvPr>
            <p:ph sz="half" idx="1"/>
          </p:nvPr>
        </p:nvSpPr>
        <p:spPr/>
        <p:txBody>
          <a:bodyPr>
            <a:normAutofit lnSpcReduction="10000"/>
          </a:bodyPr>
          <a:lstStyle/>
          <a:p>
            <a:r>
              <a:rPr lang="en-US" b="0" i="0" u="none" strike="noStrike" baseline="0" dirty="0"/>
              <a:t>Financial interest </a:t>
            </a:r>
            <a:br>
              <a:rPr lang="en-US" b="0" i="0" u="none" strike="noStrike" baseline="0" dirty="0"/>
            </a:br>
            <a:r>
              <a:rPr lang="en-US" b="0" i="0" u="none" strike="noStrike" dirty="0"/>
              <a:t>(direct or indirect)</a:t>
            </a:r>
            <a:endParaRPr lang="en-US" b="0" i="0" u="none" strike="noStrike" baseline="0" dirty="0"/>
          </a:p>
          <a:p>
            <a:r>
              <a:rPr lang="en-US" dirty="0"/>
              <a:t>Personal interest (direct or indirect) </a:t>
            </a:r>
          </a:p>
          <a:p>
            <a:r>
              <a:rPr lang="en-US" dirty="0"/>
              <a:t>Known bias or prejudice</a:t>
            </a:r>
          </a:p>
          <a:p>
            <a:r>
              <a:rPr lang="en-US" dirty="0"/>
              <a:t>Ex parte communication</a:t>
            </a:r>
          </a:p>
          <a:p>
            <a:endParaRPr lang="en-US" dirty="0"/>
          </a:p>
          <a:p>
            <a:pPr marL="0" indent="0">
              <a:buNone/>
            </a:pPr>
            <a:r>
              <a:rPr lang="en-US" i="1" dirty="0"/>
              <a:t>It takes years to build trust with the public, but just one misstep to destroy it.</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9585" y="2687666"/>
            <a:ext cx="4035829" cy="2689167"/>
          </a:xfrm>
        </p:spPr>
      </p:pic>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543290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t>Managing Conflicts of Interest  </a:t>
            </a:r>
          </a:p>
        </p:txBody>
      </p:sp>
      <p:sp>
        <p:nvSpPr>
          <p:cNvPr id="3" name="Text Placeholder 2"/>
          <p:cNvSpPr>
            <a:spLocks noGrp="1"/>
          </p:cNvSpPr>
          <p:nvPr>
            <p:ph type="body" idx="1"/>
          </p:nvPr>
        </p:nvSpPr>
        <p:spPr/>
        <p:txBody>
          <a:bodyPr>
            <a:normAutofit/>
          </a:bodyPr>
          <a:lstStyle/>
          <a:p>
            <a:r>
              <a:rPr lang="en-US" sz="3200" b="0" i="0" u="none" strike="noStrike" baseline="0" dirty="0"/>
              <a:t>Adopt Rules</a:t>
            </a:r>
            <a:r>
              <a:rPr lang="en-US" sz="3200" b="0" i="0" u="none" strike="noStrike" dirty="0"/>
              <a:t> of Procedure and Ethics – know them and follow them!</a:t>
            </a:r>
          </a:p>
          <a:p>
            <a:r>
              <a:rPr lang="en-US" sz="3200" dirty="0"/>
              <a:t>Ex parte communication is very difficult to avoid, so ALWAYS disclose</a:t>
            </a:r>
          </a:p>
          <a:p>
            <a:r>
              <a:rPr lang="en-US" sz="3200" dirty="0"/>
              <a:t>Recuse oneself when necessary</a:t>
            </a:r>
          </a:p>
          <a:p>
            <a:r>
              <a:rPr lang="en-US" sz="3200" dirty="0"/>
              <a:t>Use alternates</a:t>
            </a:r>
          </a:p>
        </p:txBody>
      </p:sp>
      <p:sp>
        <p:nvSpPr>
          <p:cNvPr id="4" name="Slide Number Placeholder 3"/>
          <p:cNvSpPr>
            <a:spLocks noGrp="1"/>
          </p:cNvSpPr>
          <p:nvPr>
            <p:ph type="sldNum" sz="quarter" idx="12"/>
          </p:nvPr>
        </p:nvSpPr>
        <p:spPr/>
        <p:txBody>
          <a:bodyPr/>
          <a:lstStyle/>
          <a:p>
            <a:fld id="{4DB1369D-06F8-45FD-B212-96B2F8AEAF25}" type="slidenum">
              <a:rPr lang="en-US" smtClean="0"/>
              <a:t>38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31265" cy="651383"/>
          </a:xfrm>
          <a:prstGeom prst="rect">
            <a:avLst/>
          </a:prstGeom>
        </p:spPr>
      </p:pic>
    </p:spTree>
    <p:extLst>
      <p:ext uri="{BB962C8B-B14F-4D97-AF65-F5344CB8AC3E}">
        <p14:creationId xmlns:p14="http://schemas.microsoft.com/office/powerpoint/2010/main" val="385870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noAutofit/>
          </a:bodyPr>
          <a:lstStyle/>
          <a:p>
            <a:pPr algn="ctr"/>
            <a:r>
              <a:rPr lang="en-US" sz="3600" dirty="0"/>
              <a:t>Flow of Quasi-Judicial Public Hearing</a:t>
            </a:r>
          </a:p>
        </p:txBody>
      </p:sp>
      <p:sp>
        <p:nvSpPr>
          <p:cNvPr id="4" name="AutoShape 9"/>
          <p:cNvSpPr>
            <a:spLocks noChangeArrowheads="1"/>
          </p:cNvSpPr>
          <p:nvPr/>
        </p:nvSpPr>
        <p:spPr bwMode="auto">
          <a:xfrm>
            <a:off x="3048000" y="1558677"/>
            <a:ext cx="3048000" cy="408623"/>
          </a:xfrm>
          <a:prstGeom prst="flowChartAlternateProcess">
            <a:avLst/>
          </a:prstGeom>
          <a:solidFill>
            <a:schemeClr val="accent3"/>
          </a:solidFill>
          <a:ln w="9525" algn="ctr">
            <a:solidFill>
              <a:srgbClr val="000000"/>
            </a:solidFill>
            <a:miter lim="800000"/>
            <a:headEnd/>
            <a:tailEnd/>
          </a:ln>
          <a:effectLst/>
        </p:spPr>
        <p:txBody>
          <a:bodyPr anchor="ctr">
            <a:spAutoFit/>
          </a:bodyP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buFontTx/>
              <a:buAutoNum type="arabicPeriod"/>
            </a:pPr>
            <a:r>
              <a:rPr lang="en-US" altLang="en-US" sz="1800" dirty="0">
                <a:solidFill>
                  <a:schemeClr val="bg1"/>
                </a:solidFill>
              </a:rPr>
              <a:t>Chair opens hearing</a:t>
            </a:r>
          </a:p>
        </p:txBody>
      </p:sp>
      <p:sp>
        <p:nvSpPr>
          <p:cNvPr id="5" name="AutoShape 11"/>
          <p:cNvSpPr>
            <a:spLocks noChangeArrowheads="1"/>
          </p:cNvSpPr>
          <p:nvPr/>
        </p:nvSpPr>
        <p:spPr bwMode="auto">
          <a:xfrm>
            <a:off x="1447800" y="2249557"/>
            <a:ext cx="6248400" cy="533400"/>
          </a:xfrm>
          <a:prstGeom prst="flowChartAlternateProcess">
            <a:avLst/>
          </a:prstGeom>
          <a:solidFill>
            <a:schemeClr val="accent3"/>
          </a:solidFill>
          <a:ln w="9525" algn="ctr">
            <a:solidFill>
              <a:srgbClr val="000000"/>
            </a:solidFill>
            <a:miter lim="800000"/>
            <a:headEnd/>
            <a:tailEnd/>
          </a:ln>
          <a:effectLst/>
        </p:spPr>
        <p:txBody>
          <a:bodyPr anchor="ct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lnSpc>
                <a:spcPct val="80000"/>
              </a:lnSpc>
              <a:buClrTx/>
              <a:buFontTx/>
              <a:buAutoNum type="arabicPeriod" startAt="2"/>
            </a:pPr>
            <a:r>
              <a:rPr lang="en-US" altLang="en-US" sz="1800" dirty="0">
                <a:solidFill>
                  <a:schemeClr val="bg1"/>
                </a:solidFill>
              </a:rPr>
              <a:t>The applicant presents the proposal/request</a:t>
            </a:r>
            <a:r>
              <a:rPr lang="en-US" altLang="en-US" sz="1800" dirty="0"/>
              <a:t>.</a:t>
            </a:r>
          </a:p>
        </p:txBody>
      </p:sp>
      <p:sp>
        <p:nvSpPr>
          <p:cNvPr id="6" name="AutoShape 12"/>
          <p:cNvSpPr>
            <a:spLocks noChangeArrowheads="1"/>
          </p:cNvSpPr>
          <p:nvPr/>
        </p:nvSpPr>
        <p:spPr bwMode="auto">
          <a:xfrm>
            <a:off x="1066800" y="3077875"/>
            <a:ext cx="7010400" cy="715089"/>
          </a:xfrm>
          <a:prstGeom prst="flowChartAlternateProcess">
            <a:avLst/>
          </a:prstGeom>
          <a:solidFill>
            <a:schemeClr val="accent3"/>
          </a:solidFill>
          <a:ln w="9525" algn="ctr">
            <a:solidFill>
              <a:srgbClr val="000000"/>
            </a:solidFill>
            <a:miter lim="800000"/>
            <a:headEnd/>
            <a:tailEnd/>
          </a:ln>
          <a:effectLst/>
        </p:spPr>
        <p:txBody>
          <a:bodyPr anchor="ctr">
            <a:spAutoFit/>
          </a:bodyP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buFontTx/>
              <a:buAutoNum type="arabicPeriod" startAt="3"/>
            </a:pPr>
            <a:r>
              <a:rPr lang="en-US" altLang="en-US" sz="1800" dirty="0">
                <a:solidFill>
                  <a:schemeClr val="bg1"/>
                </a:solidFill>
              </a:rPr>
              <a:t>Board members ask questions in relation to conformance with specific provisions in land use regulations.</a:t>
            </a:r>
          </a:p>
        </p:txBody>
      </p:sp>
      <p:sp>
        <p:nvSpPr>
          <p:cNvPr id="7" name="AutoShape 13"/>
          <p:cNvSpPr>
            <a:spLocks noChangeArrowheads="1"/>
          </p:cNvSpPr>
          <p:nvPr/>
        </p:nvSpPr>
        <p:spPr bwMode="auto">
          <a:xfrm>
            <a:off x="2133600" y="4793446"/>
            <a:ext cx="4876800" cy="885111"/>
          </a:xfrm>
          <a:prstGeom prst="flowChartAlternateProcess">
            <a:avLst/>
          </a:prstGeom>
          <a:solidFill>
            <a:schemeClr val="accent3"/>
          </a:solidFill>
          <a:ln w="9525" algn="ctr">
            <a:solidFill>
              <a:srgbClr val="000000"/>
            </a:solidFill>
            <a:miter lim="800000"/>
            <a:headEnd/>
            <a:tailEnd/>
          </a:ln>
          <a:effectLst/>
        </p:spPr>
        <p:txBody>
          <a:bodyPr anchor="ct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buFontTx/>
              <a:buAutoNum type="arabicPeriod" startAt="5"/>
            </a:pPr>
            <a:r>
              <a:rPr lang="en-US" altLang="en-US" sz="1800" dirty="0">
                <a:solidFill>
                  <a:schemeClr val="bg1"/>
                </a:solidFill>
              </a:rPr>
              <a:t>Chair closes public hearing and may open deliberations (public or private) or set a date to do that.</a:t>
            </a:r>
          </a:p>
        </p:txBody>
      </p:sp>
      <p:sp>
        <p:nvSpPr>
          <p:cNvPr id="8" name="AutoShape 18"/>
          <p:cNvSpPr>
            <a:spLocks noChangeArrowheads="1"/>
          </p:cNvSpPr>
          <p:nvPr/>
        </p:nvSpPr>
        <p:spPr bwMode="auto">
          <a:xfrm>
            <a:off x="990600" y="5983357"/>
            <a:ext cx="7162800" cy="533400"/>
          </a:xfrm>
          <a:prstGeom prst="flowChartAlternateProcess">
            <a:avLst/>
          </a:prstGeom>
          <a:solidFill>
            <a:schemeClr val="accent3"/>
          </a:solidFill>
          <a:ln w="9525" algn="ctr">
            <a:solidFill>
              <a:srgbClr val="000000"/>
            </a:solidFill>
            <a:miter lim="800000"/>
            <a:headEnd/>
            <a:tailEnd/>
          </a:ln>
          <a:effectLst/>
        </p:spPr>
        <p:txBody>
          <a:bodyPr anchor="ct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buFontTx/>
              <a:buAutoNum type="arabicPeriod" startAt="6"/>
            </a:pPr>
            <a:r>
              <a:rPr lang="en-US" altLang="en-US" sz="1800" dirty="0">
                <a:solidFill>
                  <a:schemeClr val="bg1"/>
                </a:solidFill>
              </a:rPr>
              <a:t>Board decides on application and issues a written decision.</a:t>
            </a:r>
          </a:p>
        </p:txBody>
      </p:sp>
      <p:cxnSp>
        <p:nvCxnSpPr>
          <p:cNvPr id="9" name="AutoShape 19"/>
          <p:cNvCxnSpPr>
            <a:cxnSpLocks noChangeShapeType="1"/>
            <a:stCxn id="4" idx="2"/>
            <a:endCxn id="5" idx="0"/>
          </p:cNvCxnSpPr>
          <p:nvPr/>
        </p:nvCxnSpPr>
        <p:spPr bwMode="auto">
          <a:xfrm>
            <a:off x="4572000" y="1967300"/>
            <a:ext cx="0" cy="28225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21"/>
          <p:cNvCxnSpPr>
            <a:cxnSpLocks noChangeShapeType="1"/>
            <a:stCxn id="5" idx="2"/>
            <a:endCxn id="6" idx="0"/>
          </p:cNvCxnSpPr>
          <p:nvPr/>
        </p:nvCxnSpPr>
        <p:spPr bwMode="auto">
          <a:xfrm>
            <a:off x="4572000" y="2782957"/>
            <a:ext cx="0" cy="29491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22"/>
          <p:cNvCxnSpPr>
            <a:cxnSpLocks noChangeShapeType="1"/>
            <a:stCxn id="13" idx="2"/>
            <a:endCxn id="7" idx="0"/>
          </p:cNvCxnSpPr>
          <p:nvPr/>
        </p:nvCxnSpPr>
        <p:spPr bwMode="auto">
          <a:xfrm>
            <a:off x="4572000" y="4687957"/>
            <a:ext cx="0" cy="105489"/>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23"/>
          <p:cNvCxnSpPr>
            <a:cxnSpLocks noChangeShapeType="1"/>
            <a:stCxn id="7" idx="2"/>
            <a:endCxn id="8" idx="0"/>
          </p:cNvCxnSpPr>
          <p:nvPr/>
        </p:nvCxnSpPr>
        <p:spPr bwMode="auto">
          <a:xfrm>
            <a:off x="4572000" y="5678557"/>
            <a:ext cx="0" cy="3048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AutoShape 24"/>
          <p:cNvSpPr>
            <a:spLocks noChangeArrowheads="1"/>
          </p:cNvSpPr>
          <p:nvPr/>
        </p:nvSpPr>
        <p:spPr bwMode="auto">
          <a:xfrm>
            <a:off x="1905000" y="4078357"/>
            <a:ext cx="5334000" cy="609600"/>
          </a:xfrm>
          <a:prstGeom prst="flowChartAlternateProcess">
            <a:avLst/>
          </a:prstGeom>
          <a:solidFill>
            <a:schemeClr val="accent3"/>
          </a:solidFill>
          <a:ln w="9525" algn="ctr">
            <a:solidFill>
              <a:srgbClr val="000000"/>
            </a:solidFill>
            <a:miter lim="800000"/>
            <a:headEnd/>
            <a:tailEnd/>
          </a:ln>
          <a:effectLst/>
        </p:spPr>
        <p:txBody>
          <a:bodyPr wrap="none" anchor="ctr"/>
          <a:lstStyle>
            <a:lvl1pPr marL="342900" indent="-342900"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buFontTx/>
              <a:buAutoNum type="arabicPeriod" startAt="4"/>
            </a:pPr>
            <a:r>
              <a:rPr lang="en-US" altLang="en-US" sz="1800" dirty="0">
                <a:solidFill>
                  <a:schemeClr val="bg1"/>
                </a:solidFill>
              </a:rPr>
              <a:t>Comment from interested parties/public</a:t>
            </a:r>
          </a:p>
        </p:txBody>
      </p:sp>
      <p:cxnSp>
        <p:nvCxnSpPr>
          <p:cNvPr id="14" name="AutoShape 25"/>
          <p:cNvCxnSpPr>
            <a:cxnSpLocks noChangeShapeType="1"/>
            <a:stCxn id="13" idx="0"/>
            <a:endCxn id="6" idx="2"/>
          </p:cNvCxnSpPr>
          <p:nvPr/>
        </p:nvCxnSpPr>
        <p:spPr bwMode="auto">
          <a:xfrm flipV="1">
            <a:off x="4572000" y="3792964"/>
            <a:ext cx="0" cy="28539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3587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fontScale="90000"/>
          </a:bodyPr>
          <a:lstStyle/>
          <a:p>
            <a:r>
              <a:rPr lang="en-US" dirty="0"/>
              <a:t>What is a Municipal Plan?  Why have one?</a:t>
            </a:r>
          </a:p>
        </p:txBody>
      </p:sp>
      <p:sp>
        <p:nvSpPr>
          <p:cNvPr id="5" name="Content Placeholder 4"/>
          <p:cNvSpPr>
            <a:spLocks noGrp="1"/>
          </p:cNvSpPr>
          <p:nvPr>
            <p:ph idx="1"/>
          </p:nvPr>
        </p:nvSpPr>
        <p:spPr>
          <a:xfrm>
            <a:off x="530087" y="3442345"/>
            <a:ext cx="6023113" cy="2729855"/>
          </a:xfrm>
        </p:spPr>
        <p:txBody>
          <a:bodyPr>
            <a:normAutofit fontScale="92500"/>
          </a:bodyPr>
          <a:lstStyle/>
          <a:p>
            <a:pPr marL="0" indent="0">
              <a:buNone/>
            </a:pPr>
            <a:r>
              <a:rPr lang="en-US" sz="2000" b="1" dirty="0">
                <a:solidFill>
                  <a:schemeClr val="accent1"/>
                </a:solidFill>
              </a:rPr>
              <a:t>Why:  </a:t>
            </a:r>
          </a:p>
          <a:p>
            <a:r>
              <a:rPr lang="en-US" sz="2200" dirty="0"/>
              <a:t>Inclusive process develops community-wide vision</a:t>
            </a:r>
          </a:p>
          <a:p>
            <a:r>
              <a:rPr lang="en-US" sz="2200" dirty="0"/>
              <a:t>Empowers communities to respond to change in ways that reflect their own goals, needs, priorities and values.</a:t>
            </a:r>
          </a:p>
          <a:p>
            <a:r>
              <a:rPr lang="en-US" sz="2200" dirty="0"/>
              <a:t>Allows communities to designate areas to maintain as is, evolve over time or to transform more quickly into a better place.  </a:t>
            </a:r>
            <a:endParaRPr lang="en-US" dirty="0"/>
          </a:p>
          <a:p>
            <a:pPr marL="0" indent="0">
              <a:buNone/>
            </a:pPr>
            <a:endParaRPr lang="en-US" dirty="0"/>
          </a:p>
        </p:txBody>
      </p:sp>
      <p:pic>
        <p:nvPicPr>
          <p:cNvPr id="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27287"/>
            <a:ext cx="2990850" cy="3019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1752600"/>
            <a:ext cx="5586619" cy="1323439"/>
          </a:xfrm>
          <a:prstGeom prst="rect">
            <a:avLst/>
          </a:prstGeom>
          <a:noFill/>
        </p:spPr>
        <p:txBody>
          <a:bodyPr wrap="square" rtlCol="0">
            <a:spAutoFit/>
          </a:bodyPr>
          <a:lstStyle/>
          <a:p>
            <a:r>
              <a:rPr lang="en-US" sz="2000" b="1" dirty="0">
                <a:solidFill>
                  <a:schemeClr val="accent1"/>
                </a:solidFill>
              </a:rPr>
              <a:t>What:  </a:t>
            </a:r>
            <a:r>
              <a:rPr lang="en-US" sz="2000" dirty="0"/>
              <a:t>A guide for accomplishing community aspirations and intentions through public investments, land use regulations and actions the town can take to achieve its vision.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10444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 Quasi-Judicial Hearing</a:t>
            </a:r>
          </a:p>
        </p:txBody>
      </p:sp>
      <p:sp>
        <p:nvSpPr>
          <p:cNvPr id="5" name="Content Placeholder 4"/>
          <p:cNvSpPr>
            <a:spLocks noGrp="1"/>
          </p:cNvSpPr>
          <p:nvPr>
            <p:ph idx="1"/>
          </p:nvPr>
        </p:nvSpPr>
        <p:spPr/>
        <p:txBody>
          <a:bodyPr/>
          <a:lstStyle/>
          <a:p>
            <a:pPr marL="609600" indent="-609600">
              <a:lnSpc>
                <a:spcPct val="80000"/>
              </a:lnSpc>
              <a:buFontTx/>
              <a:buAutoNum type="arabicPeriod"/>
            </a:pPr>
            <a:r>
              <a:rPr lang="en-US" altLang="en-US" dirty="0"/>
              <a:t>Review order of events</a:t>
            </a:r>
          </a:p>
          <a:p>
            <a:pPr marL="609600" indent="-609600">
              <a:lnSpc>
                <a:spcPct val="80000"/>
              </a:lnSpc>
              <a:buNone/>
            </a:pPr>
            <a:r>
              <a:rPr lang="en-US" altLang="en-US" dirty="0"/>
              <a:t> </a:t>
            </a:r>
          </a:p>
          <a:p>
            <a:pPr marL="609600" indent="-609600">
              <a:lnSpc>
                <a:spcPct val="80000"/>
              </a:lnSpc>
              <a:buFontTx/>
              <a:buAutoNum type="arabicPeriod" startAt="2"/>
            </a:pPr>
            <a:r>
              <a:rPr lang="en-US" altLang="en-US" dirty="0"/>
              <a:t>Remind of the importance of order</a:t>
            </a:r>
          </a:p>
          <a:p>
            <a:pPr marL="609600" indent="-609600">
              <a:lnSpc>
                <a:spcPct val="80000"/>
              </a:lnSpc>
              <a:buNone/>
            </a:pPr>
            <a:endParaRPr lang="en-US" altLang="en-US" dirty="0"/>
          </a:p>
          <a:p>
            <a:pPr marL="609600" indent="-609600">
              <a:lnSpc>
                <a:spcPct val="80000"/>
              </a:lnSpc>
              <a:buFontTx/>
              <a:buAutoNum type="arabicPeriod" startAt="3"/>
            </a:pPr>
            <a:r>
              <a:rPr lang="en-US" altLang="en-US" dirty="0"/>
              <a:t>Make copies of the </a:t>
            </a:r>
            <a:r>
              <a:rPr lang="en-US" altLang="en-US" b="1" u="sng" dirty="0"/>
              <a:t>rules of procedure and ethics policies</a:t>
            </a:r>
            <a:r>
              <a:rPr lang="en-US" altLang="en-US" dirty="0"/>
              <a:t> available.</a:t>
            </a:r>
          </a:p>
          <a:p>
            <a:pPr marL="0" indent="0">
              <a:lnSpc>
                <a:spcPct val="80000"/>
              </a:lnSpc>
              <a:buNone/>
            </a:pPr>
            <a:endParaRPr lang="en-US" altLang="en-US" dirty="0"/>
          </a:p>
          <a:p>
            <a:pPr marL="609600" indent="-609600">
              <a:lnSpc>
                <a:spcPct val="80000"/>
              </a:lnSpc>
              <a:buFont typeface="+mj-lt"/>
              <a:buAutoNum type="arabicPeriod" startAt="4"/>
            </a:pPr>
            <a:r>
              <a:rPr lang="en-US" altLang="en-US" dirty="0"/>
              <a:t>Review definition of </a:t>
            </a:r>
            <a:r>
              <a:rPr lang="en-US" altLang="en-US" b="1" u="sng" dirty="0"/>
              <a:t>interested </a:t>
            </a:r>
            <a:r>
              <a:rPr lang="en-US" altLang="en-US" b="1" u="sng" dirty="0" err="1"/>
              <a:t>persons,</a:t>
            </a:r>
            <a:r>
              <a:rPr lang="en-US" altLang="en-US" dirty="0" err="1"/>
              <a:t>remind</a:t>
            </a:r>
            <a:r>
              <a:rPr lang="en-US" altLang="en-US" dirty="0"/>
              <a:t> all that participation is necessary to retain appeal rights, and ensure documentation of participants.  Administer oath.</a:t>
            </a:r>
          </a:p>
          <a:p>
            <a:pPr marL="0" indent="0">
              <a:lnSpc>
                <a:spcPct val="80000"/>
              </a:lnSpc>
              <a:buNone/>
            </a:pPr>
            <a:endParaRPr lang="en-US" altLang="en-US" dirty="0"/>
          </a:p>
          <a:p>
            <a:pPr marL="609600" indent="-609600">
              <a:lnSpc>
                <a:spcPct val="80000"/>
              </a:lnSpc>
              <a:buFont typeface="+mj-lt"/>
              <a:buAutoNum type="arabicPeriod" startAt="5"/>
            </a:pPr>
            <a:r>
              <a:rPr lang="en-US" altLang="en-US" dirty="0"/>
              <a:t>Request disclosure of </a:t>
            </a:r>
            <a:r>
              <a:rPr lang="en-US" altLang="en-US" b="1" u="sng" dirty="0"/>
              <a:t>conflicts of interests or ex parte communications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452315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Board Chair</a:t>
            </a:r>
          </a:p>
        </p:txBody>
      </p:sp>
      <p:sp>
        <p:nvSpPr>
          <p:cNvPr id="3" name="Content Placeholder 2"/>
          <p:cNvSpPr>
            <a:spLocks noGrp="1"/>
          </p:cNvSpPr>
          <p:nvPr>
            <p:ph idx="1"/>
          </p:nvPr>
        </p:nvSpPr>
        <p:spPr>
          <a:xfrm>
            <a:off x="457200" y="1600200"/>
            <a:ext cx="8229600" cy="1143000"/>
          </a:xfrm>
        </p:spPr>
        <p:txBody>
          <a:bodyPr>
            <a:normAutofit fontScale="92500" lnSpcReduction="20000"/>
          </a:bodyPr>
          <a:lstStyle/>
          <a:p>
            <a:pPr marL="0" indent="0">
              <a:buNone/>
            </a:pPr>
            <a:r>
              <a:rPr lang="en-US" altLang="en-US" sz="2800" dirty="0"/>
              <a:t>A Chair administers the agenda, keeps board members focused on the issue at hand, and ensures the Board finishes on time.</a:t>
            </a:r>
          </a:p>
          <a:p>
            <a:pPr marL="0" indent="0">
              <a:buNone/>
            </a:pPr>
            <a:endParaRPr lang="en-US" altLang="en-US" sz="1800" dirty="0"/>
          </a:p>
          <a:p>
            <a:pPr marL="0" indent="0">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8" name="TextBox 7"/>
          <p:cNvSpPr txBox="1"/>
          <p:nvPr/>
        </p:nvSpPr>
        <p:spPr>
          <a:xfrm>
            <a:off x="609600" y="2895600"/>
            <a:ext cx="7848600" cy="3539430"/>
          </a:xfrm>
          <a:prstGeom prst="rect">
            <a:avLst/>
          </a:prstGeom>
          <a:noFill/>
        </p:spPr>
        <p:txBody>
          <a:bodyPr wrap="square" rtlCol="0">
            <a:spAutoFit/>
          </a:bodyPr>
          <a:lstStyle/>
          <a:p>
            <a:pPr marL="182880" lvl="0" indent="-182880">
              <a:spcBef>
                <a:spcPct val="20000"/>
              </a:spcBef>
              <a:buClr>
                <a:srgbClr val="D16349"/>
              </a:buClr>
              <a:buSzPct val="85000"/>
              <a:buFont typeface="Arial" pitchFamily="34" charset="0"/>
              <a:buChar char="•"/>
            </a:pPr>
            <a:r>
              <a:rPr lang="en-US" sz="2800" dirty="0">
                <a:solidFill>
                  <a:prstClr val="black"/>
                </a:solidFill>
              </a:rPr>
              <a:t>A Good Chair Should:</a:t>
            </a:r>
          </a:p>
          <a:p>
            <a:pPr marL="640080" lvl="1" indent="-182880">
              <a:spcBef>
                <a:spcPct val="20000"/>
              </a:spcBef>
              <a:buClr>
                <a:srgbClr val="D16349"/>
              </a:buClr>
              <a:buSzPct val="85000"/>
              <a:buFont typeface="Arial" pitchFamily="34" charset="0"/>
              <a:buChar char="•"/>
            </a:pPr>
            <a:r>
              <a:rPr lang="en-US" sz="2800" dirty="0">
                <a:solidFill>
                  <a:prstClr val="black"/>
                </a:solidFill>
              </a:rPr>
              <a:t>State the Question</a:t>
            </a:r>
          </a:p>
          <a:p>
            <a:pPr marL="640080" lvl="1" indent="-182880">
              <a:spcBef>
                <a:spcPct val="20000"/>
              </a:spcBef>
              <a:buClr>
                <a:srgbClr val="D16349"/>
              </a:buClr>
              <a:buSzPct val="85000"/>
              <a:buFont typeface="Arial" pitchFamily="34" charset="0"/>
              <a:buChar char="•"/>
            </a:pPr>
            <a:r>
              <a:rPr lang="en-US" sz="2800" dirty="0">
                <a:solidFill>
                  <a:prstClr val="black"/>
                </a:solidFill>
              </a:rPr>
              <a:t>Ask For Discussion (without giving own opinion)</a:t>
            </a:r>
          </a:p>
          <a:p>
            <a:pPr marL="640080" lvl="1" indent="-182880">
              <a:spcBef>
                <a:spcPct val="20000"/>
              </a:spcBef>
              <a:buClr>
                <a:srgbClr val="D16349"/>
              </a:buClr>
              <a:buSzPct val="85000"/>
              <a:buFont typeface="Arial" pitchFamily="34" charset="0"/>
              <a:buChar char="•"/>
            </a:pPr>
            <a:r>
              <a:rPr lang="en-US" sz="2800" dirty="0">
                <a:solidFill>
                  <a:prstClr val="black"/>
                </a:solidFill>
              </a:rPr>
              <a:t>Ensure ALL aspects are covered that are needed to make findings, continuing hearing if needed</a:t>
            </a:r>
          </a:p>
          <a:p>
            <a:pPr marL="640080" lvl="1" indent="-182880">
              <a:spcBef>
                <a:spcPct val="20000"/>
              </a:spcBef>
              <a:buClr>
                <a:srgbClr val="D16349"/>
              </a:buClr>
              <a:buSzPct val="85000"/>
              <a:buFont typeface="Arial" pitchFamily="34" charset="0"/>
              <a:buChar char="•"/>
            </a:pPr>
            <a:r>
              <a:rPr lang="en-US" sz="2800" dirty="0">
                <a:solidFill>
                  <a:prstClr val="black"/>
                </a:solidFill>
              </a:rPr>
              <a:t>Bring The Board To Resolution to Close Hearing</a:t>
            </a:r>
          </a:p>
          <a:p>
            <a:pPr marL="640080" lvl="1" indent="-182880">
              <a:spcBef>
                <a:spcPct val="20000"/>
              </a:spcBef>
              <a:buClr>
                <a:srgbClr val="D16349"/>
              </a:buClr>
              <a:buSzPct val="85000"/>
              <a:buFont typeface="Arial" pitchFamily="34" charset="0"/>
              <a:buChar char="•"/>
            </a:pPr>
            <a:r>
              <a:rPr lang="en-US" sz="2800" dirty="0">
                <a:solidFill>
                  <a:prstClr val="black"/>
                </a:solidFill>
              </a:rPr>
              <a:t>Explain next steps</a:t>
            </a:r>
          </a:p>
        </p:txBody>
      </p:sp>
      <p:pic>
        <p:nvPicPr>
          <p:cNvPr id="10" name="Picture 22" descr="MCj03632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967" y="2362200"/>
            <a:ext cx="109696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7642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Board Member Role at Quasi-Judicial Hearing</a:t>
            </a:r>
          </a:p>
        </p:txBody>
      </p:sp>
      <p:sp>
        <p:nvSpPr>
          <p:cNvPr id="3" name="Content Placeholder 2"/>
          <p:cNvSpPr>
            <a:spLocks noGrp="1"/>
          </p:cNvSpPr>
          <p:nvPr>
            <p:ph idx="1"/>
          </p:nvPr>
        </p:nvSpPr>
        <p:spPr>
          <a:xfrm>
            <a:off x="457200" y="1600200"/>
            <a:ext cx="8229600" cy="1143000"/>
          </a:xfrm>
        </p:spPr>
        <p:txBody>
          <a:bodyPr/>
          <a:lstStyle/>
          <a:p>
            <a:pPr marL="0" indent="0">
              <a:buNone/>
            </a:pPr>
            <a:r>
              <a:rPr lang="en-US" altLang="en-US" sz="2800" dirty="0"/>
              <a:t>In order to determine a project’s conformance with your regulations and protect due process:</a:t>
            </a:r>
          </a:p>
          <a:p>
            <a:pPr marL="0" indent="0">
              <a:buNone/>
            </a:pPr>
            <a:endParaRPr lang="en-US" altLang="en-US" sz="1800" dirty="0"/>
          </a:p>
          <a:p>
            <a:pPr marL="0" indent="0">
              <a:buNone/>
            </a:pPr>
            <a:endParaRPr lang="en-US" dirty="0"/>
          </a:p>
        </p:txBody>
      </p:sp>
      <p:sp>
        <p:nvSpPr>
          <p:cNvPr id="4" name="Rectangle 3"/>
          <p:cNvSpPr/>
          <p:nvPr/>
        </p:nvSpPr>
        <p:spPr>
          <a:xfrm>
            <a:off x="533400" y="2602468"/>
            <a:ext cx="4419600" cy="3785652"/>
          </a:xfrm>
          <a:prstGeom prst="rect">
            <a:avLst/>
          </a:prstGeom>
        </p:spPr>
        <p:txBody>
          <a:bodyPr wrap="square">
            <a:spAutoFit/>
          </a:bodyPr>
          <a:lstStyle/>
          <a:p>
            <a:pPr marL="342900" lvl="1" indent="-342900">
              <a:buFont typeface="Arial" panose="020B0604020202020204" pitchFamily="34" charset="0"/>
              <a:buChar char="•"/>
            </a:pPr>
            <a:r>
              <a:rPr lang="en-US" altLang="en-US" sz="2400" dirty="0"/>
              <a:t>Listen to testimony and evidence;</a:t>
            </a:r>
          </a:p>
          <a:p>
            <a:pPr marL="342900" lvl="1" indent="-342900">
              <a:buFont typeface="Arial" panose="020B0604020202020204" pitchFamily="34" charset="0"/>
              <a:buChar char="•"/>
            </a:pPr>
            <a:r>
              <a:rPr lang="en-US" altLang="en-US" sz="2400" dirty="0"/>
              <a:t>Ask questions so that you can base decision on evidence presented;</a:t>
            </a:r>
          </a:p>
          <a:p>
            <a:pPr marL="342900" lvl="1" indent="-342900">
              <a:buFont typeface="Arial" panose="020B0604020202020204" pitchFamily="34" charset="0"/>
              <a:buChar char="•"/>
            </a:pPr>
            <a:r>
              <a:rPr lang="en-US" altLang="en-US" sz="2400" dirty="0"/>
              <a:t>Refer to your regulations;</a:t>
            </a:r>
          </a:p>
          <a:p>
            <a:pPr marL="342900" lvl="1" indent="-342900">
              <a:buFont typeface="Arial" panose="020B0604020202020204" pitchFamily="34" charset="0"/>
              <a:buChar char="•"/>
            </a:pPr>
            <a:r>
              <a:rPr lang="en-US" altLang="en-US" sz="2400" dirty="0"/>
              <a:t>Avoid conflicts of interest;</a:t>
            </a:r>
          </a:p>
          <a:p>
            <a:pPr marL="342900" lvl="1" indent="-342900">
              <a:buFont typeface="Arial" panose="020B0604020202020204" pitchFamily="34" charset="0"/>
              <a:buChar char="•"/>
            </a:pPr>
            <a:r>
              <a:rPr lang="en-US" altLang="en-US" sz="2400" dirty="0"/>
              <a:t>Must not prejudge a matter or publicly express opinions on a pending case.</a:t>
            </a:r>
          </a:p>
        </p:txBody>
      </p:sp>
      <p:pic>
        <p:nvPicPr>
          <p:cNvPr id="4099" name="Picture 3" descr="C:\Users\gbrunswick.NRPCVT\AppData\Local\Microsoft\Windows\Temporary Internet Files\Content.IE5\B9SE0UVS\MP9001788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82190"/>
            <a:ext cx="3657600" cy="242620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977622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t>Deliberative</a:t>
            </a:r>
            <a:r>
              <a:rPr lang="en-US" b="0" i="0" u="none" strike="noStrike" dirty="0"/>
              <a:t> Session</a:t>
            </a:r>
            <a:r>
              <a:rPr lang="en-US" b="0" i="0" u="none" strike="noStrike" baseline="0" dirty="0"/>
              <a:t> </a:t>
            </a:r>
          </a:p>
        </p:txBody>
      </p:sp>
      <p:sp>
        <p:nvSpPr>
          <p:cNvPr id="3" name="Text Placeholder 2"/>
          <p:cNvSpPr>
            <a:spLocks noGrp="1"/>
          </p:cNvSpPr>
          <p:nvPr>
            <p:ph sz="half" idx="1"/>
          </p:nvPr>
        </p:nvSpPr>
        <p:spPr>
          <a:xfrm>
            <a:off x="457200" y="1673352"/>
            <a:ext cx="4495800" cy="4718304"/>
          </a:xfrm>
        </p:spPr>
        <p:txBody>
          <a:bodyPr>
            <a:normAutofit lnSpcReduction="10000"/>
          </a:bodyPr>
          <a:lstStyle/>
          <a:p>
            <a:r>
              <a:rPr lang="en-US" b="0" i="0" u="none" strike="noStrike" baseline="0" dirty="0"/>
              <a:t>Exempt from Open Meeting Law</a:t>
            </a:r>
          </a:p>
          <a:p>
            <a:r>
              <a:rPr lang="en-US" b="1" dirty="0"/>
              <a:t>No requirement for notice or minutes</a:t>
            </a:r>
          </a:p>
          <a:p>
            <a:r>
              <a:rPr lang="en-US" dirty="0"/>
              <a:t>Public or private</a:t>
            </a:r>
          </a:p>
          <a:p>
            <a:r>
              <a:rPr lang="en-US" dirty="0"/>
              <a:t>No new evidence is allowed</a:t>
            </a:r>
          </a:p>
          <a:p>
            <a:r>
              <a:rPr lang="en-US" dirty="0"/>
              <a:t>Don’t have to reveal how board members voted</a:t>
            </a:r>
          </a:p>
          <a:p>
            <a:r>
              <a:rPr lang="en-US" dirty="0"/>
              <a:t>45 days to issue a decision or deemed approved</a:t>
            </a:r>
          </a:p>
          <a:p>
            <a:endParaRPr lang="en-US" dirty="0"/>
          </a:p>
        </p:txBody>
      </p:sp>
      <p:pic>
        <p:nvPicPr>
          <p:cNvPr id="5" name="Picture 4" descr="C:\Documents and Settings\AlisonM.NVDA\Local Settings\Temporary Internet Files\Content.IE5\N4SXN0DN\MP900423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693479"/>
            <a:ext cx="3429000" cy="346281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406987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Decisions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Decisions must:</a:t>
            </a:r>
          </a:p>
          <a:p>
            <a:r>
              <a:rPr lang="en-US" dirty="0"/>
              <a:t>Be in writing and contain:</a:t>
            </a:r>
          </a:p>
          <a:p>
            <a:pPr marL="569913" lvl="1" indent="-295275">
              <a:buFont typeface="Wingdings" panose="05000000000000000000" pitchFamily="2" charset="2"/>
              <a:buChar char="ü"/>
            </a:pPr>
            <a:r>
              <a:rPr lang="en-US" dirty="0"/>
              <a:t>Findings of fact on which each decision is based, and</a:t>
            </a:r>
          </a:p>
          <a:p>
            <a:pPr marL="569913" lvl="1" indent="-295275">
              <a:buFont typeface="Wingdings" panose="05000000000000000000" pitchFamily="2" charset="2"/>
              <a:buChar char="ü"/>
            </a:pPr>
            <a:r>
              <a:rPr lang="en-US" dirty="0"/>
              <a:t>Conclusions of law on how the bylaw applies</a:t>
            </a:r>
          </a:p>
          <a:p>
            <a:r>
              <a:rPr lang="en-US" dirty="0"/>
              <a:t>Be based on review standards in bylaw</a:t>
            </a:r>
          </a:p>
          <a:p>
            <a:r>
              <a:rPr lang="en-US" dirty="0"/>
              <a:t>Minutes may suffice (but this is a bad idea)</a:t>
            </a:r>
          </a:p>
          <a:p>
            <a:endParaRPr lang="en-US" dirty="0"/>
          </a:p>
          <a:p>
            <a:pPr marL="0" indent="0">
              <a:buNone/>
            </a:pPr>
            <a:r>
              <a:rPr lang="en-US" b="1" dirty="0"/>
              <a:t>Timeline:</a:t>
            </a:r>
          </a:p>
          <a:p>
            <a:pPr marL="0" indent="0">
              <a:buNone/>
            </a:pPr>
            <a:r>
              <a:rPr lang="en-US" dirty="0"/>
              <a:t>The quasi-judicial panel must issue written decision within 45 days of close of final public hearing.  </a:t>
            </a:r>
            <a:r>
              <a:rPr lang="en-US" b="1" dirty="0"/>
              <a:t>DOES NOT NEED TO BE THE SAME NIGHT OF HEARING!</a:t>
            </a:r>
          </a:p>
          <a:p>
            <a:pPr marL="0" indent="0">
              <a:buNone/>
            </a:pPr>
            <a:endParaRPr lang="en-US" dirty="0"/>
          </a:p>
          <a:p>
            <a:pPr marL="0" indent="0">
              <a:buNone/>
            </a:pPr>
            <a:r>
              <a:rPr lang="en-US" b="1" dirty="0"/>
              <a:t>Who is responsible for preparing decisions?</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31265" cy="651383"/>
          </a:xfrm>
          <a:prstGeom prst="rect">
            <a:avLst/>
          </a:prstGeom>
        </p:spPr>
      </p:pic>
    </p:spTree>
    <p:extLst>
      <p:ext uri="{BB962C8B-B14F-4D97-AF65-F5344CB8AC3E}">
        <p14:creationId xmlns:p14="http://schemas.microsoft.com/office/powerpoint/2010/main" val="3672242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Content Placeholder 2"/>
          <p:cNvSpPr>
            <a:spLocks noGrp="1"/>
          </p:cNvSpPr>
          <p:nvPr>
            <p:ph idx="1"/>
          </p:nvPr>
        </p:nvSpPr>
        <p:spPr/>
        <p:txBody>
          <a:bodyPr/>
          <a:lstStyle/>
          <a:p>
            <a:pPr algn="ctr">
              <a:buNone/>
            </a:pPr>
            <a:r>
              <a:rPr lang="en-US" dirty="0"/>
              <a:t>Appeals may be at either local or state levels.</a:t>
            </a:r>
          </a:p>
          <a:p>
            <a:pPr>
              <a:buNone/>
            </a:pPr>
            <a:endParaRPr lang="en-US" dirty="0"/>
          </a:p>
        </p:txBody>
      </p:sp>
      <p:sp>
        <p:nvSpPr>
          <p:cNvPr id="5" name="Rectangle 2"/>
          <p:cNvSpPr>
            <a:spLocks noChangeArrowheads="1"/>
          </p:cNvSpPr>
          <p:nvPr/>
        </p:nvSpPr>
        <p:spPr bwMode="auto">
          <a:xfrm>
            <a:off x="2006600" y="2438400"/>
            <a:ext cx="6908800" cy="2438400"/>
          </a:xfrm>
          <a:prstGeom prst="rect">
            <a:avLst/>
          </a:prstGeom>
          <a:noFill/>
          <a:ln w="9525">
            <a:noFill/>
            <a:round/>
            <a:headEnd/>
            <a:tailEnd/>
          </a:ln>
        </p:spPr>
        <p:txBody>
          <a:bodyPr wrap="none" anchor="ctr"/>
          <a:lstStyle/>
          <a:p>
            <a:endParaRPr lang="en-US"/>
          </a:p>
        </p:txBody>
      </p:sp>
      <p:graphicFrame>
        <p:nvGraphicFramePr>
          <p:cNvPr id="6" name="Diagram 5"/>
          <p:cNvGraphicFramePr/>
          <p:nvPr>
            <p:extLst>
              <p:ext uri="{D42A27DB-BD31-4B8C-83A1-F6EECF244321}">
                <p14:modId xmlns:p14="http://schemas.microsoft.com/office/powerpoint/2010/main" val="1498789379"/>
              </p:ext>
            </p:extLst>
          </p:nvPr>
        </p:nvGraphicFramePr>
        <p:xfrm>
          <a:off x="15240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222297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 May Appeal</a:t>
            </a:r>
          </a:p>
        </p:txBody>
      </p:sp>
      <p:sp>
        <p:nvSpPr>
          <p:cNvPr id="3" name="Content Placeholder 2"/>
          <p:cNvSpPr>
            <a:spLocks noGrp="1"/>
          </p:cNvSpPr>
          <p:nvPr>
            <p:ph idx="1"/>
          </p:nvPr>
        </p:nvSpPr>
        <p:spPr>
          <a:xfrm>
            <a:off x="457200" y="1600200"/>
            <a:ext cx="8229600" cy="3276600"/>
          </a:xfrm>
        </p:spPr>
        <p:txBody>
          <a:bodyPr/>
          <a:lstStyle/>
          <a:p>
            <a:pPr marL="0" indent="0">
              <a:buNone/>
            </a:pPr>
            <a:r>
              <a:rPr lang="en-US" altLang="en-US" sz="2800" dirty="0"/>
              <a:t>Pursuant to 24 V.S.A. </a:t>
            </a:r>
            <a:r>
              <a:rPr lang="en-US" altLang="en-US" sz="2800" i="1" dirty="0"/>
              <a:t>§ </a:t>
            </a:r>
            <a:r>
              <a:rPr lang="en-US" altLang="en-US" sz="2800" dirty="0"/>
              <a:t>4465(b)</a:t>
            </a:r>
          </a:p>
          <a:p>
            <a:pPr lvl="1">
              <a:buFontTx/>
              <a:buChar char="•"/>
            </a:pPr>
            <a:r>
              <a:rPr lang="en-US" altLang="en-US" dirty="0"/>
              <a:t>The applicant</a:t>
            </a:r>
          </a:p>
          <a:p>
            <a:pPr lvl="1">
              <a:buFontTx/>
              <a:buChar char="•"/>
            </a:pPr>
            <a:r>
              <a:rPr lang="en-US" altLang="en-US" dirty="0"/>
              <a:t>The municipality and any adjoining municipality</a:t>
            </a:r>
          </a:p>
          <a:p>
            <a:pPr lvl="1">
              <a:buFontTx/>
              <a:buChar char="•"/>
            </a:pPr>
            <a:r>
              <a:rPr lang="en-US" altLang="en-US" dirty="0"/>
              <a:t>Property owners in the immediate neighborhood of the subject proposal</a:t>
            </a:r>
          </a:p>
          <a:p>
            <a:pPr lvl="1">
              <a:buFontTx/>
              <a:buChar char="•"/>
            </a:pPr>
            <a:r>
              <a:rPr lang="en-US" altLang="en-US" dirty="0"/>
              <a:t>Any petition of ten persons (combination of voters or property owners)</a:t>
            </a:r>
          </a:p>
          <a:p>
            <a:pPr lvl="1">
              <a:buFontTx/>
              <a:buChar char="•"/>
            </a:pPr>
            <a:r>
              <a:rPr lang="en-US" altLang="en-US" dirty="0"/>
              <a:t>Any department or administrative subdivision of the state 	owning property or any interest</a:t>
            </a:r>
          </a:p>
          <a:p>
            <a:pPr lvl="1">
              <a:buFontTx/>
              <a:buChar char="•"/>
            </a:pPr>
            <a:r>
              <a:rPr lang="en-US" altLang="en-US" dirty="0"/>
              <a:t>ACCD</a:t>
            </a:r>
          </a:p>
          <a:p>
            <a:pPr marL="0" indent="0">
              <a:buNone/>
            </a:pPr>
            <a:endParaRPr lang="en-US" dirty="0"/>
          </a:p>
        </p:txBody>
      </p:sp>
      <p:sp>
        <p:nvSpPr>
          <p:cNvPr id="4" name="Rectangle 11"/>
          <p:cNvSpPr>
            <a:spLocks noChangeArrowheads="1"/>
          </p:cNvSpPr>
          <p:nvPr/>
        </p:nvSpPr>
        <p:spPr bwMode="auto">
          <a:xfrm>
            <a:off x="467139" y="5039141"/>
            <a:ext cx="8153400" cy="400110"/>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r>
              <a:rPr lang="en-US" altLang="en-US" sz="2000" i="1" dirty="0"/>
              <a:t>Only interested persons who have participated may appeal!</a:t>
            </a:r>
          </a:p>
        </p:txBody>
      </p:sp>
      <p:sp>
        <p:nvSpPr>
          <p:cNvPr id="5" name="Rectangle 11"/>
          <p:cNvSpPr>
            <a:spLocks noChangeArrowheads="1"/>
          </p:cNvSpPr>
          <p:nvPr/>
        </p:nvSpPr>
        <p:spPr bwMode="auto">
          <a:xfrm>
            <a:off x="450574" y="5682422"/>
            <a:ext cx="8153400" cy="707886"/>
          </a:xfrm>
          <a:prstGeom prst="rect">
            <a:avLst/>
          </a:prstGeom>
          <a:noFill/>
          <a:ln w="254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3600" b="1">
                <a:solidFill>
                  <a:schemeClr val="tx1"/>
                </a:solidFill>
                <a:latin typeface="Arial" charset="0"/>
              </a:defRPr>
            </a:lvl1pPr>
            <a:lvl2pPr marL="742950" indent="-285750" eaLnBrk="0" hangingPunct="0">
              <a:defRPr sz="3600" b="1">
                <a:solidFill>
                  <a:schemeClr val="tx1"/>
                </a:solidFill>
                <a:latin typeface="Arial" charset="0"/>
              </a:defRPr>
            </a:lvl2pPr>
            <a:lvl3pPr marL="1143000" indent="-228600" eaLnBrk="0" hangingPunct="0">
              <a:defRPr sz="3600" b="1">
                <a:solidFill>
                  <a:schemeClr val="tx1"/>
                </a:solidFill>
                <a:latin typeface="Arial" charset="0"/>
              </a:defRPr>
            </a:lvl3pPr>
            <a:lvl4pPr marL="1600200" indent="-228600" eaLnBrk="0" hangingPunct="0">
              <a:defRPr sz="3600" b="1">
                <a:solidFill>
                  <a:schemeClr val="tx1"/>
                </a:solidFill>
                <a:latin typeface="Arial" charset="0"/>
              </a:defRPr>
            </a:lvl4pPr>
            <a:lvl5pPr marL="2057400" indent="-228600" eaLnBrk="0" hangingPunct="0">
              <a:defRPr sz="3600" b="1">
                <a:solidFill>
                  <a:schemeClr val="tx1"/>
                </a:solidFill>
                <a:latin typeface="Arial" charset="0"/>
              </a:defRPr>
            </a:lvl5pPr>
            <a:lvl6pPr marL="2514600" indent="-228600" algn="ctr" eaLnBrk="0" fontAlgn="base" hangingPunct="0">
              <a:spcBef>
                <a:spcPct val="0"/>
              </a:spcBef>
              <a:spcAft>
                <a:spcPct val="0"/>
              </a:spcAft>
              <a:buClr>
                <a:schemeClr val="tx1"/>
              </a:buClr>
              <a:defRPr sz="3600" b="1">
                <a:solidFill>
                  <a:schemeClr val="tx1"/>
                </a:solidFill>
                <a:latin typeface="Arial" charset="0"/>
              </a:defRPr>
            </a:lvl6pPr>
            <a:lvl7pPr marL="2971800" indent="-228600" algn="ctr" eaLnBrk="0" fontAlgn="base" hangingPunct="0">
              <a:spcBef>
                <a:spcPct val="0"/>
              </a:spcBef>
              <a:spcAft>
                <a:spcPct val="0"/>
              </a:spcAft>
              <a:buClr>
                <a:schemeClr val="tx1"/>
              </a:buClr>
              <a:defRPr sz="3600" b="1">
                <a:solidFill>
                  <a:schemeClr val="tx1"/>
                </a:solidFill>
                <a:latin typeface="Arial" charset="0"/>
              </a:defRPr>
            </a:lvl7pPr>
            <a:lvl8pPr marL="3429000" indent="-228600" algn="ctr" eaLnBrk="0" fontAlgn="base" hangingPunct="0">
              <a:spcBef>
                <a:spcPct val="0"/>
              </a:spcBef>
              <a:spcAft>
                <a:spcPct val="0"/>
              </a:spcAft>
              <a:buClr>
                <a:schemeClr val="tx1"/>
              </a:buClr>
              <a:defRPr sz="3600" b="1">
                <a:solidFill>
                  <a:schemeClr val="tx1"/>
                </a:solidFill>
                <a:latin typeface="Arial" charset="0"/>
              </a:defRPr>
            </a:lvl8pPr>
            <a:lvl9pPr marL="3886200" indent="-228600" algn="ctr" eaLnBrk="0" fontAlgn="base" hangingPunct="0">
              <a:spcBef>
                <a:spcPct val="0"/>
              </a:spcBef>
              <a:spcAft>
                <a:spcPct val="0"/>
              </a:spcAft>
              <a:buClr>
                <a:schemeClr val="tx1"/>
              </a:buClr>
              <a:defRPr sz="3600" b="1">
                <a:solidFill>
                  <a:schemeClr val="tx1"/>
                </a:solidFill>
                <a:latin typeface="Arial" charset="0"/>
              </a:defRPr>
            </a:lvl9pPr>
          </a:lstStyle>
          <a:p>
            <a:pPr eaLnBrk="1" hangingPunct="1"/>
            <a:r>
              <a:rPr lang="en-US" altLang="en-US" sz="2000" i="1" dirty="0"/>
              <a:t>Board can choose not to make interested person determinations and leave it to the Environmental Court!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813690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t>In Summary:  Protecting Due Process</a:t>
            </a:r>
          </a:p>
        </p:txBody>
      </p:sp>
      <p:sp>
        <p:nvSpPr>
          <p:cNvPr id="3" name="Text Placeholder 2"/>
          <p:cNvSpPr>
            <a:spLocks noGrp="1"/>
          </p:cNvSpPr>
          <p:nvPr>
            <p:ph type="body" idx="1"/>
          </p:nvPr>
        </p:nvSpPr>
        <p:spPr/>
        <p:txBody>
          <a:bodyPr>
            <a:normAutofit/>
          </a:bodyPr>
          <a:lstStyle/>
          <a:p>
            <a:r>
              <a:rPr lang="en-US" sz="3200" dirty="0"/>
              <a:t>Proper public notice</a:t>
            </a:r>
          </a:p>
          <a:p>
            <a:r>
              <a:rPr lang="en-US" sz="3200" dirty="0"/>
              <a:t>People are given an opportunity to be heard</a:t>
            </a:r>
          </a:p>
          <a:p>
            <a:r>
              <a:rPr lang="en-US" sz="3200" dirty="0"/>
              <a:t>An orderly proceeding</a:t>
            </a:r>
          </a:p>
          <a:p>
            <a:r>
              <a:rPr lang="en-US" sz="3200" dirty="0"/>
              <a:t>Proper management of evidence</a:t>
            </a:r>
          </a:p>
          <a:p>
            <a:r>
              <a:rPr lang="en-US" sz="3200" dirty="0"/>
              <a:t>Proper management of conflicts of interest</a:t>
            </a:r>
          </a:p>
        </p:txBody>
      </p:sp>
      <p:sp>
        <p:nvSpPr>
          <p:cNvPr id="4" name="Slide Number Placeholder 3"/>
          <p:cNvSpPr>
            <a:spLocks noGrp="1"/>
          </p:cNvSpPr>
          <p:nvPr>
            <p:ph type="sldNum" sz="quarter" idx="12"/>
          </p:nvPr>
        </p:nvSpPr>
        <p:spPr/>
        <p:txBody>
          <a:bodyPr/>
          <a:lstStyle/>
          <a:p>
            <a:fld id="{4DB1369D-06F8-45FD-B212-96B2F8AEAF25}" type="slidenum">
              <a:rPr lang="en-US" smtClean="0"/>
              <a:t>47</a:t>
            </a:fld>
            <a:endParaRPr lang="en-US"/>
          </a:p>
        </p:txBody>
      </p:sp>
    </p:spTree>
    <p:extLst>
      <p:ext uri="{BB962C8B-B14F-4D97-AF65-F5344CB8AC3E}">
        <p14:creationId xmlns:p14="http://schemas.microsoft.com/office/powerpoint/2010/main" val="3289586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www.vpic.info</a:t>
            </a:r>
          </a:p>
        </p:txBody>
      </p:sp>
      <p:sp>
        <p:nvSpPr>
          <p:cNvPr id="4" name="Slide Number Placeholder 3"/>
          <p:cNvSpPr>
            <a:spLocks noGrp="1"/>
          </p:cNvSpPr>
          <p:nvPr>
            <p:ph type="sldNum" sz="quarter" idx="12"/>
          </p:nvPr>
        </p:nvSpPr>
        <p:spPr/>
        <p:txBody>
          <a:bodyPr/>
          <a:lstStyle/>
          <a:p>
            <a:fld id="{4DB1369D-06F8-45FD-B212-96B2F8AEAF25}" type="slidenum">
              <a:rPr lang="en-US" smtClean="0"/>
              <a:t>48</a:t>
            </a:fld>
            <a:endParaRPr lang="en-US"/>
          </a:p>
        </p:txBody>
      </p:sp>
      <p:pic>
        <p:nvPicPr>
          <p:cNvPr id="4098" name="Picture 2" descr="http://vpic.info/Graphics/Covers/Essentials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20" y="1853540"/>
            <a:ext cx="92964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91080" y="2064868"/>
            <a:ext cx="5552440" cy="830997"/>
          </a:xfrm>
          <a:prstGeom prst="rect">
            <a:avLst/>
          </a:prstGeom>
        </p:spPr>
        <p:txBody>
          <a:bodyPr wrap="square">
            <a:spAutoFit/>
          </a:bodyPr>
          <a:lstStyle/>
          <a:p>
            <a:r>
              <a:rPr lang="en-US" altLang="en-US" sz="2400" dirty="0"/>
              <a:t>Essentials of Local Land Use Planning and Regulation</a:t>
            </a:r>
            <a:endParaRPr lang="en-US" sz="2400" dirty="0"/>
          </a:p>
        </p:txBody>
      </p:sp>
      <p:pic>
        <p:nvPicPr>
          <p:cNvPr id="4100" name="Picture 4" descr="http://vpic.info/Graphics/Covers/AdoptionToolsCov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120" y="3377540"/>
            <a:ext cx="933450" cy="1066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14880" y="3682340"/>
            <a:ext cx="4572000" cy="461665"/>
          </a:xfrm>
          <a:prstGeom prst="rect">
            <a:avLst/>
          </a:prstGeom>
        </p:spPr>
        <p:txBody>
          <a:bodyPr wrap="square">
            <a:spAutoFit/>
          </a:bodyPr>
          <a:lstStyle/>
          <a:p>
            <a:r>
              <a:rPr lang="en-US" altLang="en-US" sz="2400" dirty="0"/>
              <a:t>Plan and Bylaw Adoption Tools</a:t>
            </a:r>
            <a:endParaRPr lang="en-US" sz="2400" dirty="0"/>
          </a:p>
        </p:txBody>
      </p:sp>
      <p:pic>
        <p:nvPicPr>
          <p:cNvPr id="4104" name="Picture 8" descr="http://vpic.info/Graphics/Covers/RulesCov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120" y="4749140"/>
            <a:ext cx="929640" cy="965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143760" y="5047404"/>
            <a:ext cx="5095240" cy="461665"/>
          </a:xfrm>
          <a:prstGeom prst="rect">
            <a:avLst/>
          </a:prstGeom>
        </p:spPr>
        <p:txBody>
          <a:bodyPr wrap="square">
            <a:spAutoFit/>
          </a:bodyPr>
          <a:lstStyle/>
          <a:p>
            <a:r>
              <a:rPr lang="en-US" altLang="en-US" sz="2400" dirty="0"/>
              <a:t>Rules of Procedure and Ethics Manual</a:t>
            </a:r>
            <a:endParaRPr lang="en-US" sz="2400" dirty="0"/>
          </a:p>
        </p:txBody>
      </p:sp>
      <p:sp>
        <p:nvSpPr>
          <p:cNvPr id="14" name="Rectangle 13"/>
          <p:cNvSpPr/>
          <p:nvPr/>
        </p:nvSpPr>
        <p:spPr>
          <a:xfrm>
            <a:off x="3886200" y="5943600"/>
            <a:ext cx="5295900" cy="461665"/>
          </a:xfrm>
          <a:prstGeom prst="rect">
            <a:avLst/>
          </a:prstGeom>
        </p:spPr>
        <p:txBody>
          <a:bodyPr wrap="square">
            <a:spAutoFit/>
          </a:bodyPr>
          <a:lstStyle/>
          <a:p>
            <a:r>
              <a:rPr lang="en-US" altLang="en-US" sz="2400" dirty="0"/>
              <a:t>And more resources at www.vpic.info</a:t>
            </a:r>
            <a:endParaRPr lang="en-US" sz="2400" dirty="0"/>
          </a:p>
        </p:txBody>
      </p:sp>
    </p:spTree>
    <p:extLst>
      <p:ext uri="{BB962C8B-B14F-4D97-AF65-F5344CB8AC3E}">
        <p14:creationId xmlns:p14="http://schemas.microsoft.com/office/powerpoint/2010/main" val="1865213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29512"/>
            <a:ext cx="8763000" cy="5352288"/>
          </a:xfrm>
        </p:spPr>
        <p:txBody>
          <a:bodyPr>
            <a:normAutofit/>
          </a:bodyPr>
          <a:lstStyle/>
          <a:p>
            <a:pPr marL="0" indent="0">
              <a:buNone/>
            </a:pPr>
            <a:r>
              <a:rPr lang="en-US" altLang="en-US" sz="800" dirty="0"/>
              <a:t>  </a:t>
            </a:r>
            <a:endParaRPr lang="en-US" altLang="en-US" dirty="0"/>
          </a:p>
          <a:p>
            <a:r>
              <a:rPr lang="en-US" altLang="en-US" dirty="0"/>
              <a:t>Title 24, Chapter 117, V.S.A, current and up to date:  </a:t>
            </a:r>
            <a:r>
              <a:rPr lang="en-US" altLang="en-US" u="sng" dirty="0">
                <a:solidFill>
                  <a:schemeClr val="accent1"/>
                </a:solidFill>
                <a:hlinkClick r:id="rId3"/>
              </a:rPr>
              <a:t>www.leg.state.vt.us/statutes</a:t>
            </a:r>
            <a:endParaRPr lang="en-US" altLang="en-US" u="sng" dirty="0">
              <a:solidFill>
                <a:schemeClr val="accent1"/>
              </a:solidFill>
            </a:endParaRPr>
          </a:p>
          <a:p>
            <a:pPr marL="0" indent="0">
              <a:buNone/>
            </a:pPr>
            <a:endParaRPr lang="en-US" altLang="en-US" u="sng" dirty="0">
              <a:solidFill>
                <a:schemeClr val="accent1"/>
              </a:solidFill>
            </a:endParaRPr>
          </a:p>
          <a:p>
            <a:r>
              <a:rPr lang="en-US" altLang="en-US" dirty="0"/>
              <a:t>Your local Regional Planning Commission: </a:t>
            </a:r>
            <a:r>
              <a:rPr lang="en-US" altLang="en-US" u="sng" dirty="0">
                <a:solidFill>
                  <a:schemeClr val="accent1"/>
                </a:solidFill>
              </a:rPr>
              <a:t>www.vapda.org</a:t>
            </a:r>
            <a:r>
              <a:rPr lang="en-US" altLang="en-US" dirty="0"/>
              <a:t> </a:t>
            </a:r>
          </a:p>
          <a:p>
            <a:pPr marL="0" indent="0">
              <a:buNone/>
            </a:pPr>
            <a:r>
              <a:rPr lang="en-US" altLang="en-US" dirty="0">
                <a:solidFill>
                  <a:srgbClr val="0070C0"/>
                </a:solidFill>
              </a:rPr>
              <a:t>Two Rivers-</a:t>
            </a:r>
            <a:r>
              <a:rPr lang="en-US" altLang="en-US" dirty="0" err="1">
                <a:solidFill>
                  <a:srgbClr val="0070C0"/>
                </a:solidFill>
              </a:rPr>
              <a:t>Ottauquechee</a:t>
            </a:r>
            <a:r>
              <a:rPr lang="en-US" altLang="en-US" dirty="0">
                <a:solidFill>
                  <a:srgbClr val="0070C0"/>
                </a:solidFill>
              </a:rPr>
              <a:t> Regional Commission</a:t>
            </a:r>
          </a:p>
          <a:p>
            <a:pPr marL="0" indent="0">
              <a:buNone/>
            </a:pPr>
            <a:r>
              <a:rPr lang="en-US" altLang="en-US" dirty="0">
                <a:hlinkClick r:id="rId4"/>
              </a:rPr>
              <a:t>www.TRORC.org</a:t>
            </a:r>
            <a:r>
              <a:rPr lang="en-US" altLang="en-US" dirty="0"/>
              <a:t> and </a:t>
            </a:r>
            <a:r>
              <a:rPr lang="en-US" altLang="en-US" dirty="0">
                <a:hlinkClick r:id="rId5"/>
              </a:rPr>
              <a:t>http://www.trorc.org/ask/</a:t>
            </a:r>
            <a:endParaRPr lang="en-US" altLang="en-US" dirty="0"/>
          </a:p>
          <a:p>
            <a:pPr marL="0" indent="0">
              <a:buNone/>
            </a:pPr>
            <a:endParaRPr lang="en-US" altLang="en-US" dirty="0"/>
          </a:p>
          <a:p>
            <a:r>
              <a:rPr lang="en-US" altLang="en-US" u="sng" dirty="0">
                <a:solidFill>
                  <a:schemeClr val="accent1"/>
                </a:solidFill>
              </a:rPr>
              <a:t>www.vlct.org</a:t>
            </a:r>
            <a:r>
              <a:rPr lang="en-US" altLang="en-US" dirty="0"/>
              <a:t> – Vermont League of Cities and Towns (VLCT)</a:t>
            </a:r>
          </a:p>
          <a:p>
            <a:endParaRPr lang="en-US" altLang="en-US" dirty="0"/>
          </a:p>
          <a:p>
            <a:r>
              <a:rPr lang="en-US" altLang="en-US" u="sng" dirty="0">
                <a:solidFill>
                  <a:schemeClr val="accent1"/>
                </a:solidFill>
                <a:hlinkClick r:id="rId6"/>
              </a:rPr>
              <a:t>http://accd.vermont.gov/community-development</a:t>
            </a:r>
            <a:r>
              <a:rPr lang="en-US" altLang="en-US" u="sng" dirty="0">
                <a:solidFill>
                  <a:schemeClr val="accent1"/>
                </a:solidFill>
              </a:rPr>
              <a:t> </a:t>
            </a:r>
            <a:r>
              <a:rPr lang="en-US" altLang="en-US" dirty="0"/>
              <a:t>– Department of Housing and Community Development</a:t>
            </a:r>
          </a:p>
          <a:p>
            <a:pPr marL="0" indent="0">
              <a:buNone/>
            </a:pPr>
            <a:endParaRPr lang="en-US" dirty="0"/>
          </a:p>
        </p:txBody>
      </p:sp>
      <p:sp>
        <p:nvSpPr>
          <p:cNvPr id="2" name="Title 1"/>
          <p:cNvSpPr>
            <a:spLocks noGrp="1"/>
          </p:cNvSpPr>
          <p:nvPr>
            <p:ph type="title"/>
          </p:nvPr>
        </p:nvSpPr>
        <p:spPr>
          <a:xfrm>
            <a:off x="457200" y="228600"/>
            <a:ext cx="8229600" cy="990600"/>
          </a:xfrm>
        </p:spPr>
        <p:txBody>
          <a:bodyPr>
            <a:normAutofit/>
          </a:bodyPr>
          <a:lstStyle/>
          <a:p>
            <a:r>
              <a:rPr lang="en-US" dirty="0"/>
              <a:t>Tools and Resources Available:</a:t>
            </a:r>
          </a:p>
        </p:txBody>
      </p:sp>
      <p:sp>
        <p:nvSpPr>
          <p:cNvPr id="4" name="Slide Number Placeholder 3"/>
          <p:cNvSpPr>
            <a:spLocks noGrp="1"/>
          </p:cNvSpPr>
          <p:nvPr>
            <p:ph type="sldNum" sz="quarter" idx="12"/>
          </p:nvPr>
        </p:nvSpPr>
        <p:spPr/>
        <p:txBody>
          <a:bodyPr/>
          <a:lstStyle/>
          <a:p>
            <a:fld id="{4DB1369D-06F8-45FD-B212-96B2F8AEAF25}" type="slidenum">
              <a:rPr lang="en-US" smtClean="0"/>
              <a:t>49</a:t>
            </a:fld>
            <a:endParaRPr lang="en-US"/>
          </a:p>
        </p:txBody>
      </p:sp>
    </p:spTree>
    <p:extLst>
      <p:ext uri="{BB962C8B-B14F-4D97-AF65-F5344CB8AC3E}">
        <p14:creationId xmlns:p14="http://schemas.microsoft.com/office/powerpoint/2010/main" val="21211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a current plan you can…</a:t>
            </a:r>
          </a:p>
        </p:txBody>
      </p:sp>
      <p:sp>
        <p:nvSpPr>
          <p:cNvPr id="4" name="Content Placeholder 3"/>
          <p:cNvSpPr>
            <a:spLocks noGrp="1"/>
          </p:cNvSpPr>
          <p:nvPr>
            <p:ph sz="half" idx="1"/>
          </p:nvPr>
        </p:nvSpPr>
        <p:spPr/>
        <p:txBody>
          <a:bodyPr>
            <a:normAutofit fontScale="85000" lnSpcReduction="20000"/>
          </a:bodyPr>
          <a:lstStyle/>
          <a:p>
            <a:r>
              <a:rPr lang="en-US" dirty="0"/>
              <a:t>Adopt Zoning, Subdivision and Flood Hazard Regulations</a:t>
            </a:r>
          </a:p>
          <a:p>
            <a:r>
              <a:rPr lang="en-US" dirty="0"/>
              <a:t>Affect Act 250 projects as applications must conform to your Town Plan</a:t>
            </a:r>
          </a:p>
          <a:p>
            <a:r>
              <a:rPr lang="en-US" dirty="0"/>
              <a:t>Affect state and local access permits</a:t>
            </a:r>
          </a:p>
          <a:p>
            <a:r>
              <a:rPr lang="en-US" dirty="0"/>
              <a:t>Have your Town’s wishes considered in energy project reviews (Section 248 Certificate of Public Good Applications)</a:t>
            </a:r>
          </a:p>
          <a:p>
            <a:r>
              <a:rPr lang="en-US" dirty="0"/>
              <a:t>Make more competitive grant applications</a:t>
            </a:r>
          </a:p>
          <a:p>
            <a:endParaRPr lang="en-US" dirty="0"/>
          </a:p>
        </p:txBody>
      </p:sp>
      <p:pic>
        <p:nvPicPr>
          <p:cNvPr id="1029" name="Picture 5" descr="C:\Users\gbrunswick.NRPCVT\AppData\Local\Microsoft\Windows\Temporary Internet Files\Content.IE5\B9SE0UVS\MC9003892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722" y="1981200"/>
            <a:ext cx="2489623"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079513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7848600" cy="4648200"/>
          </a:xfrm>
        </p:spPr>
        <p:txBody>
          <a:bodyPr/>
          <a:lstStyle/>
          <a:p>
            <a:r>
              <a:rPr lang="en-US" dirty="0"/>
              <a:t>Questions?</a:t>
            </a:r>
            <a:br>
              <a:rPr lang="en-US" dirty="0"/>
            </a:br>
            <a:br>
              <a:rPr lang="en-US" dirty="0"/>
            </a:br>
            <a:r>
              <a:rPr lang="en-US" sz="3200" dirty="0">
                <a:solidFill>
                  <a:srgbClr val="0070C0"/>
                </a:solidFill>
                <a:latin typeface="+mn-lt"/>
              </a:rPr>
              <a:t>Kevin Geiger, Senior Planner, </a:t>
            </a:r>
            <a:r>
              <a:rPr lang="en-US" sz="3200" dirty="0" err="1">
                <a:solidFill>
                  <a:srgbClr val="0070C0"/>
                </a:solidFill>
                <a:latin typeface="+mn-lt"/>
              </a:rPr>
              <a:t>aICP</a:t>
            </a:r>
            <a:r>
              <a:rPr lang="en-US" sz="3200" dirty="0">
                <a:solidFill>
                  <a:srgbClr val="0070C0"/>
                </a:solidFill>
                <a:latin typeface="+mn-lt"/>
              </a:rPr>
              <a:t> CFM</a:t>
            </a:r>
            <a:br>
              <a:rPr lang="en-US" sz="3200" dirty="0">
                <a:solidFill>
                  <a:srgbClr val="0070C0"/>
                </a:solidFill>
                <a:latin typeface="+mn-lt"/>
              </a:rPr>
            </a:br>
            <a:r>
              <a:rPr lang="en-US" sz="3200" dirty="0">
                <a:solidFill>
                  <a:srgbClr val="0070C0"/>
                </a:solidFill>
                <a:latin typeface="+mn-lt"/>
              </a:rPr>
              <a:t>kgeiger@trorc.org</a:t>
            </a:r>
            <a:br>
              <a:rPr lang="en-US" dirty="0"/>
            </a:br>
            <a:endParaRPr lang="en-US" dirty="0"/>
          </a:p>
        </p:txBody>
      </p:sp>
      <p:pic>
        <p:nvPicPr>
          <p:cNvPr id="3074" name="Picture 2" descr="C:\Users\gbrunswick.NRPCVT\AppData\Local\Microsoft\Windows\Temporary Internet Files\Content.IE5\67DQX324\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143000"/>
            <a:ext cx="1520825" cy="1797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762000"/>
            <a:ext cx="4876800" cy="2608911"/>
          </a:xfrm>
          <a:prstGeom prst="rect">
            <a:avLst/>
          </a:prstGeom>
        </p:spPr>
      </p:pic>
    </p:spTree>
    <p:extLst>
      <p:ext uri="{BB962C8B-B14F-4D97-AF65-F5344CB8AC3E}">
        <p14:creationId xmlns:p14="http://schemas.microsoft.com/office/powerpoint/2010/main" val="450143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B1369D-06F8-45FD-B212-96B2F8AEAF25}" type="slidenum">
              <a:rPr lang="en-US" smtClean="0"/>
              <a:t>51</a:t>
            </a:fld>
            <a:endParaRPr lang="en-US"/>
          </a:p>
        </p:txBody>
      </p:sp>
      <p:pic>
        <p:nvPicPr>
          <p:cNvPr id="5122" name="Picture 2" descr="Image result for image for thank yo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 y="334772"/>
            <a:ext cx="9144000" cy="652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66712"/>
            <a:ext cx="7177769" cy="6491288"/>
          </a:xfrm>
          <a:prstGeom prst="rect">
            <a:avLst/>
          </a:prstGeom>
        </p:spPr>
      </p:pic>
      <p:sp>
        <p:nvSpPr>
          <p:cNvPr id="6" name="Title 3"/>
          <p:cNvSpPr txBox="1">
            <a:spLocks/>
          </p:cNvSpPr>
          <p:nvPr/>
        </p:nvSpPr>
        <p:spPr>
          <a:xfrm>
            <a:off x="2971800" y="2514600"/>
            <a:ext cx="3352800" cy="2057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a:solidFill>
                  <a:schemeClr val="tx1"/>
                </a:solidFill>
              </a:rPr>
              <a:t>The Planning Process</a:t>
            </a:r>
          </a:p>
        </p:txBody>
      </p:sp>
    </p:spTree>
    <p:extLst>
      <p:ext uri="{BB962C8B-B14F-4D97-AF65-F5344CB8AC3E}">
        <p14:creationId xmlns:p14="http://schemas.microsoft.com/office/powerpoint/2010/main" val="277740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Vermont Planning Process Goals</a:t>
            </a:r>
          </a:p>
        </p:txBody>
      </p:sp>
      <p:sp>
        <p:nvSpPr>
          <p:cNvPr id="3" name="Content Placeholder 2"/>
          <p:cNvSpPr>
            <a:spLocks noGrp="1"/>
          </p:cNvSpPr>
          <p:nvPr>
            <p:ph idx="1"/>
          </p:nvPr>
        </p:nvSpPr>
        <p:spPr/>
        <p:txBody>
          <a:bodyPr>
            <a:normAutofit/>
          </a:bodyPr>
          <a:lstStyle/>
          <a:p>
            <a:pPr marL="0" indent="0">
              <a:buNone/>
            </a:pPr>
            <a:r>
              <a:rPr lang="en-US" b="1" dirty="0"/>
              <a:t>Planning Process </a:t>
            </a:r>
            <a:r>
              <a:rPr lang="en-US" dirty="0"/>
              <a:t>(</a:t>
            </a:r>
            <a:r>
              <a:rPr lang="en-US" b="1" dirty="0"/>
              <a:t>§4302, </a:t>
            </a:r>
            <a:r>
              <a:rPr lang="en-US" dirty="0"/>
              <a:t>§4381-§4387)</a:t>
            </a:r>
          </a:p>
          <a:p>
            <a:pPr lvl="1"/>
            <a:r>
              <a:rPr lang="en-US" sz="2400" dirty="0"/>
              <a:t>Coordinated comprehensive process to guide decision</a:t>
            </a:r>
          </a:p>
          <a:p>
            <a:pPr lvl="1"/>
            <a:r>
              <a:rPr lang="en-US" sz="2400" dirty="0"/>
              <a:t>Citizen participation at all levels</a:t>
            </a:r>
          </a:p>
          <a:p>
            <a:pPr lvl="1"/>
            <a:r>
              <a:rPr lang="en-US" sz="2400" dirty="0"/>
              <a:t>Consider use of resources and consequences of growth and development locally and beyond</a:t>
            </a:r>
          </a:p>
          <a:p>
            <a:pPr lvl="1"/>
            <a:r>
              <a:rPr lang="en-US" sz="2400" dirty="0"/>
              <a:t>Work with neighboring municipalities and region to implement plans</a:t>
            </a:r>
          </a:p>
          <a:p>
            <a:pPr lvl="1"/>
            <a:endParaRPr lang="en-US" dirty="0"/>
          </a:p>
          <a:p>
            <a:pPr lvl="1"/>
            <a:endParaRPr lang="en-US" dirty="0"/>
          </a:p>
          <a:p>
            <a:pPr marL="274320" lvl="1" indent="0" algn="ctr">
              <a:buNone/>
            </a:pPr>
            <a:endParaRPr lang="en-US" sz="2400" i="1" dirty="0"/>
          </a:p>
          <a:p>
            <a:endParaRPr lang="en-US" dirty="0"/>
          </a:p>
        </p:txBody>
      </p:sp>
      <p:sp>
        <p:nvSpPr>
          <p:cNvPr id="4" name="Rectangle 3"/>
          <p:cNvSpPr/>
          <p:nvPr/>
        </p:nvSpPr>
        <p:spPr>
          <a:xfrm>
            <a:off x="685800" y="4800600"/>
            <a:ext cx="7467600" cy="1323439"/>
          </a:xfrm>
          <a:prstGeom prst="rect">
            <a:avLst/>
          </a:prstGeom>
          <a:noFill/>
        </p:spPr>
        <p:txBody>
          <a:bodyPr wrap="square" lIns="91440" tIns="45720" rIns="91440" bIns="45720">
            <a:spAutoFit/>
          </a:bodyPr>
          <a:lstStyle/>
          <a:p>
            <a:pPr algn="ctr"/>
            <a:r>
              <a:rPr lang="en-US" sz="40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process is often more important than the product!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416716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B1369D-06F8-45FD-B212-96B2F8AEAF25}" type="slidenum">
              <a:rPr lang="en-US" smtClean="0"/>
              <a:t>8</a:t>
            </a:fld>
            <a:endParaRPr lang="en-US"/>
          </a:p>
        </p:txBody>
      </p:sp>
      <p:sp>
        <p:nvSpPr>
          <p:cNvPr id="5" name="TextBox 4"/>
          <p:cNvSpPr txBox="1"/>
          <p:nvPr/>
        </p:nvSpPr>
        <p:spPr>
          <a:xfrm>
            <a:off x="1025526" y="1600200"/>
            <a:ext cx="7467599" cy="3785652"/>
          </a:xfrm>
          <a:prstGeom prst="rect">
            <a:avLst/>
          </a:prstGeom>
          <a:noFill/>
        </p:spPr>
        <p:txBody>
          <a:bodyPr wrap="square" rtlCol="0">
            <a:spAutoFit/>
          </a:bodyPr>
          <a:lstStyle/>
          <a:p>
            <a:r>
              <a:rPr lang="en-US" sz="4800" dirty="0"/>
              <a:t>“When it comes to planning, if you’re not doing it </a:t>
            </a:r>
            <a:r>
              <a:rPr lang="en-US" sz="4800" i="1" dirty="0"/>
              <a:t>with</a:t>
            </a:r>
            <a:r>
              <a:rPr lang="en-US" sz="4800" dirty="0"/>
              <a:t> people – they think you are doing it </a:t>
            </a:r>
            <a:r>
              <a:rPr lang="en-US" sz="4800" i="1" dirty="0"/>
              <a:t>to</a:t>
            </a:r>
            <a:r>
              <a:rPr lang="en-US" sz="4800" dirty="0"/>
              <a:t> them.”</a:t>
            </a:r>
            <a:endParaRPr lang="en-US" sz="1600" dirty="0"/>
          </a:p>
          <a:p>
            <a:r>
              <a:rPr lang="en-US" sz="1600" dirty="0"/>
              <a:t>				  </a:t>
            </a:r>
          </a:p>
          <a:p>
            <a:r>
              <a:rPr lang="en-US" sz="1600" dirty="0"/>
              <a:t>				Roger Millar, AICP </a:t>
            </a:r>
          </a:p>
          <a:p>
            <a:r>
              <a:rPr lang="en-US" sz="1600" dirty="0"/>
              <a:t>				National Complete Streets Coalition</a:t>
            </a:r>
          </a:p>
        </p:txBody>
      </p:sp>
    </p:spTree>
    <p:extLst>
      <p:ext uri="{BB962C8B-B14F-4D97-AF65-F5344CB8AC3E}">
        <p14:creationId xmlns:p14="http://schemas.microsoft.com/office/powerpoint/2010/main" val="75860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82880"/>
            <a:ext cx="8229600" cy="990600"/>
          </a:xfrm>
        </p:spPr>
        <p:txBody>
          <a:bodyPr/>
          <a:lstStyle/>
          <a:p>
            <a:r>
              <a:rPr lang="en-US" dirty="0"/>
              <a:t>Types of Citizen Participation</a:t>
            </a:r>
          </a:p>
        </p:txBody>
      </p:sp>
      <p:sp>
        <p:nvSpPr>
          <p:cNvPr id="6" name="Text Placeholder 5"/>
          <p:cNvSpPr>
            <a:spLocks noGrp="1"/>
          </p:cNvSpPr>
          <p:nvPr>
            <p:ph type="body" idx="1"/>
          </p:nvPr>
        </p:nvSpPr>
        <p:spPr>
          <a:xfrm>
            <a:off x="2286000" y="1173481"/>
            <a:ext cx="6629400" cy="5503544"/>
          </a:xfrm>
          <a:solidFill>
            <a:schemeClr val="bg2"/>
          </a:solidFill>
        </p:spPr>
        <p:txBody>
          <a:bodyPr>
            <a:normAutofit fontScale="55000" lnSpcReduction="20000"/>
          </a:bodyPr>
          <a:lstStyle/>
          <a:p>
            <a:pPr marL="0" indent="0">
              <a:buNone/>
            </a:pPr>
            <a:r>
              <a:rPr lang="en-US" sz="3800" b="1" dirty="0">
                <a:ln w="0"/>
                <a:solidFill>
                  <a:schemeClr val="accent1"/>
                </a:solidFill>
                <a:effectLst>
                  <a:outerShdw blurRad="38100" dist="25400" dir="5400000" algn="ctr" rotWithShape="0">
                    <a:srgbClr val="6E747A">
                      <a:alpha val="43000"/>
                    </a:srgbClr>
                  </a:outerShdw>
                </a:effectLst>
              </a:rPr>
              <a:t>INFORM</a:t>
            </a:r>
          </a:p>
          <a:p>
            <a:pPr marL="0" indent="0">
              <a:buNone/>
            </a:pPr>
            <a:r>
              <a:rPr lang="en-US" sz="2900" dirty="0"/>
              <a:t>Commit to keeping citizens informed about planning.  Help the public understand problems and solutions.  </a:t>
            </a:r>
          </a:p>
          <a:p>
            <a:pPr marL="274320" lvl="1" indent="0">
              <a:buNone/>
            </a:pPr>
            <a:r>
              <a:rPr lang="en-US" sz="2900" dirty="0">
                <a:solidFill>
                  <a:schemeClr val="accent1"/>
                </a:solidFill>
                <a:sym typeface="Wingdings" panose="05000000000000000000" pitchFamily="2" charset="2"/>
              </a:rPr>
              <a:t></a:t>
            </a:r>
            <a:r>
              <a:rPr lang="en-US" sz="2900" dirty="0"/>
              <a:t>  Fact Sheets	</a:t>
            </a:r>
            <a:r>
              <a:rPr lang="en-US" sz="2900" dirty="0">
                <a:solidFill>
                  <a:schemeClr val="accent1"/>
                </a:solidFill>
                <a:sym typeface="Wingdings" panose="05000000000000000000" pitchFamily="2" charset="2"/>
              </a:rPr>
              <a:t> </a:t>
            </a:r>
            <a:r>
              <a:rPr lang="en-US" sz="2900" dirty="0"/>
              <a:t>  Newsletters	</a:t>
            </a:r>
            <a:r>
              <a:rPr lang="en-US" sz="2900" dirty="0">
                <a:solidFill>
                  <a:schemeClr val="accent1"/>
                </a:solidFill>
                <a:sym typeface="Wingdings" panose="05000000000000000000" pitchFamily="2" charset="2"/>
              </a:rPr>
              <a:t>  </a:t>
            </a:r>
            <a:r>
              <a:rPr lang="en-US" sz="2900" dirty="0"/>
              <a:t>Websites</a:t>
            </a:r>
          </a:p>
          <a:p>
            <a:pPr marL="0" indent="0">
              <a:buNone/>
            </a:pPr>
            <a:endParaRPr lang="en-US" b="1" dirty="0"/>
          </a:p>
          <a:p>
            <a:pPr marL="0" indent="0">
              <a:buNone/>
            </a:pPr>
            <a:endParaRPr lang="en-US" b="1" dirty="0"/>
          </a:p>
          <a:p>
            <a:pPr marL="0" indent="0">
              <a:buNone/>
            </a:pPr>
            <a:r>
              <a:rPr lang="en-US" sz="3800" b="1" dirty="0">
                <a:ln w="0"/>
                <a:solidFill>
                  <a:schemeClr val="accent1"/>
                </a:solidFill>
                <a:effectLst>
                  <a:outerShdw blurRad="38100" dist="25400" dir="5400000" algn="ctr" rotWithShape="0">
                    <a:srgbClr val="6E747A">
                      <a:alpha val="43000"/>
                    </a:srgbClr>
                  </a:outerShdw>
                </a:effectLst>
              </a:rPr>
              <a:t>CONSULT</a:t>
            </a:r>
          </a:p>
          <a:p>
            <a:pPr marL="0" indent="0">
              <a:buNone/>
            </a:pPr>
            <a:r>
              <a:rPr lang="en-US" sz="2900" dirty="0"/>
              <a:t>Provide opportunities for input on existing ideas – listen, acknowledge concerns and answer questions.</a:t>
            </a:r>
          </a:p>
          <a:p>
            <a:pPr marL="274320" lvl="1" indent="0">
              <a:buNone/>
            </a:pPr>
            <a:r>
              <a:rPr lang="en-US" sz="2900" dirty="0">
                <a:solidFill>
                  <a:schemeClr val="accent1"/>
                </a:solidFill>
                <a:sym typeface="Wingdings" panose="05000000000000000000" pitchFamily="2" charset="2"/>
              </a:rPr>
              <a:t></a:t>
            </a:r>
            <a:r>
              <a:rPr lang="en-US" sz="2900" dirty="0"/>
              <a:t>  Surveys	</a:t>
            </a:r>
            <a:r>
              <a:rPr lang="en-US" sz="2900" dirty="0">
                <a:solidFill>
                  <a:schemeClr val="accent1"/>
                </a:solidFill>
                <a:sym typeface="Wingdings" panose="05000000000000000000" pitchFamily="2" charset="2"/>
              </a:rPr>
              <a:t> </a:t>
            </a:r>
            <a:r>
              <a:rPr lang="en-US" sz="2900" dirty="0"/>
              <a:t>  Public Meetings</a:t>
            </a:r>
          </a:p>
          <a:p>
            <a:pPr marL="0" indent="0">
              <a:buNone/>
            </a:pPr>
            <a:endParaRPr lang="en-US" b="1" dirty="0"/>
          </a:p>
          <a:p>
            <a:pPr marL="0" indent="0">
              <a:buNone/>
            </a:pPr>
            <a:endParaRPr lang="en-US" b="1" dirty="0"/>
          </a:p>
          <a:p>
            <a:pPr marL="0" indent="0">
              <a:buNone/>
            </a:pPr>
            <a:r>
              <a:rPr lang="en-US" sz="3800" b="1" dirty="0">
                <a:ln w="0"/>
                <a:solidFill>
                  <a:schemeClr val="accent1"/>
                </a:solidFill>
                <a:effectLst>
                  <a:outerShdw blurRad="38100" dist="25400" dir="5400000" algn="ctr" rotWithShape="0">
                    <a:srgbClr val="6E747A">
                      <a:alpha val="43000"/>
                    </a:srgbClr>
                  </a:outerShdw>
                </a:effectLst>
              </a:rPr>
              <a:t>INVOLVE</a:t>
            </a:r>
          </a:p>
          <a:p>
            <a:pPr marL="0" indent="0">
              <a:buNone/>
            </a:pPr>
            <a:r>
              <a:rPr lang="en-US" sz="2900" dirty="0"/>
              <a:t>Provide opportunities for dialogue and interaction.  Obtain advice from the public and generate new ideas.  </a:t>
            </a:r>
          </a:p>
          <a:p>
            <a:pPr marL="274320" lvl="1" indent="0">
              <a:buNone/>
            </a:pPr>
            <a:r>
              <a:rPr lang="en-US" sz="2900" dirty="0">
                <a:solidFill>
                  <a:schemeClr val="accent1"/>
                </a:solidFill>
                <a:sym typeface="Wingdings" panose="05000000000000000000" pitchFamily="2" charset="2"/>
              </a:rPr>
              <a:t></a:t>
            </a:r>
            <a:r>
              <a:rPr lang="en-US" sz="2900" dirty="0"/>
              <a:t>  Workshops	</a:t>
            </a:r>
            <a:r>
              <a:rPr lang="en-US" sz="2900" dirty="0">
                <a:solidFill>
                  <a:schemeClr val="accent1"/>
                </a:solidFill>
                <a:sym typeface="Wingdings" panose="05000000000000000000" pitchFamily="2" charset="2"/>
              </a:rPr>
              <a:t> </a:t>
            </a:r>
            <a:r>
              <a:rPr lang="en-US" sz="2900" dirty="0"/>
              <a:t>  Focus Groups</a:t>
            </a:r>
          </a:p>
          <a:p>
            <a:pPr marL="0" indent="0">
              <a:buNone/>
            </a:pPr>
            <a:endParaRPr lang="en-US" b="1" dirty="0"/>
          </a:p>
          <a:p>
            <a:pPr marL="0" indent="0">
              <a:buNone/>
            </a:pPr>
            <a:endParaRPr lang="en-US" b="1" dirty="0"/>
          </a:p>
          <a:p>
            <a:pPr marL="0" indent="0">
              <a:buNone/>
            </a:pPr>
            <a:r>
              <a:rPr lang="en-US" sz="3800" b="1" dirty="0">
                <a:ln w="0"/>
                <a:solidFill>
                  <a:schemeClr val="accent1"/>
                </a:solidFill>
                <a:effectLst>
                  <a:outerShdw blurRad="38100" dist="25400" dir="5400000" algn="ctr" rotWithShape="0">
                    <a:srgbClr val="6E747A">
                      <a:alpha val="43000"/>
                    </a:srgbClr>
                  </a:outerShdw>
                </a:effectLst>
              </a:rPr>
              <a:t>COLLABORATE</a:t>
            </a:r>
          </a:p>
          <a:p>
            <a:pPr marL="0" indent="0">
              <a:buNone/>
            </a:pPr>
            <a:r>
              <a:rPr lang="en-US" sz="2900" dirty="0"/>
              <a:t>Partner with the public in decision-making, including the development of alternatives and identification of the preferred solution.</a:t>
            </a:r>
          </a:p>
          <a:p>
            <a:pPr lvl="1">
              <a:buFont typeface="Wingdings" panose="05000000000000000000" pitchFamily="2" charset="2"/>
              <a:buChar char="¬"/>
            </a:pPr>
            <a:r>
              <a:rPr lang="en-US" sz="2900" dirty="0"/>
              <a:t>Citizen Advisory Committees	</a:t>
            </a:r>
            <a:r>
              <a:rPr lang="en-US" sz="2900" dirty="0">
                <a:solidFill>
                  <a:schemeClr val="accent1"/>
                </a:solidFill>
                <a:sym typeface="Wingdings" panose="05000000000000000000" pitchFamily="2" charset="2"/>
              </a:rPr>
              <a:t> </a:t>
            </a:r>
          </a:p>
          <a:p>
            <a:pPr lvl="1">
              <a:buFont typeface="Wingdings" panose="05000000000000000000" pitchFamily="2" charset="2"/>
              <a:buChar char="¬"/>
            </a:pPr>
            <a:r>
              <a:rPr lang="en-US" sz="2900" dirty="0"/>
              <a:t>Participatory Decision Making (Charrettes)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8" name="Picture 7"/>
          <p:cNvPicPr>
            <a:picLocks noChangeAspect="1"/>
          </p:cNvPicPr>
          <p:nvPr/>
        </p:nvPicPr>
        <p:blipFill>
          <a:blip r:embed="rId3"/>
          <a:stretch>
            <a:fillRect/>
          </a:stretch>
        </p:blipFill>
        <p:spPr>
          <a:xfrm>
            <a:off x="838200" y="1042672"/>
            <a:ext cx="1418669" cy="1243328"/>
          </a:xfrm>
          <a:prstGeom prst="rect">
            <a:avLst/>
          </a:prstGeom>
        </p:spPr>
      </p:pic>
      <p:pic>
        <p:nvPicPr>
          <p:cNvPr id="9" name="Picture 8"/>
          <p:cNvPicPr>
            <a:picLocks noChangeAspect="1"/>
          </p:cNvPicPr>
          <p:nvPr/>
        </p:nvPicPr>
        <p:blipFill>
          <a:blip r:embed="rId4"/>
          <a:stretch>
            <a:fillRect/>
          </a:stretch>
        </p:blipFill>
        <p:spPr>
          <a:xfrm>
            <a:off x="685800" y="2287452"/>
            <a:ext cx="1659406" cy="1522548"/>
          </a:xfrm>
          <a:prstGeom prst="rect">
            <a:avLst/>
          </a:prstGeom>
        </p:spPr>
      </p:pic>
      <p:pic>
        <p:nvPicPr>
          <p:cNvPr id="10" name="Picture 9"/>
          <p:cNvPicPr>
            <a:picLocks noChangeAspect="1"/>
          </p:cNvPicPr>
          <p:nvPr/>
        </p:nvPicPr>
        <p:blipFill>
          <a:blip r:embed="rId5"/>
          <a:stretch>
            <a:fillRect/>
          </a:stretch>
        </p:blipFill>
        <p:spPr>
          <a:xfrm>
            <a:off x="762000" y="3733800"/>
            <a:ext cx="1459563" cy="1375680"/>
          </a:xfrm>
          <a:prstGeom prst="rect">
            <a:avLst/>
          </a:prstGeom>
        </p:spPr>
      </p:pic>
      <p:pic>
        <p:nvPicPr>
          <p:cNvPr id="11" name="Picture 10"/>
          <p:cNvPicPr>
            <a:picLocks noChangeAspect="1"/>
          </p:cNvPicPr>
          <p:nvPr/>
        </p:nvPicPr>
        <p:blipFill>
          <a:blip r:embed="rId6"/>
          <a:stretch>
            <a:fillRect/>
          </a:stretch>
        </p:blipFill>
        <p:spPr>
          <a:xfrm>
            <a:off x="816428" y="5268685"/>
            <a:ext cx="1469572" cy="1360715"/>
          </a:xfrm>
          <a:prstGeom prst="rect">
            <a:avLst/>
          </a:prstGeom>
        </p:spPr>
      </p:pic>
      <p:sp>
        <p:nvSpPr>
          <p:cNvPr id="12" name="Text Placeholder 5"/>
          <p:cNvSpPr txBox="1">
            <a:spLocks/>
          </p:cNvSpPr>
          <p:nvPr/>
        </p:nvSpPr>
        <p:spPr>
          <a:xfrm>
            <a:off x="2286000" y="1173480"/>
            <a:ext cx="6629400" cy="5503544"/>
          </a:xfrm>
          <a:prstGeom prst="rect">
            <a:avLst/>
          </a:prstGeom>
          <a:solidFill>
            <a:schemeClr val="bg1"/>
          </a:solidFill>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4400" b="1" dirty="0">
                <a:ln w="0"/>
                <a:solidFill>
                  <a:schemeClr val="accent1"/>
                </a:solidFill>
                <a:effectLst>
                  <a:outerShdw blurRad="38100" dist="25400" dir="5400000" algn="ctr" rotWithShape="0">
                    <a:srgbClr val="6E747A">
                      <a:alpha val="43000"/>
                    </a:srgbClr>
                  </a:outerShdw>
                </a:effectLst>
              </a:rPr>
              <a:t>INFORM</a:t>
            </a:r>
          </a:p>
          <a:p>
            <a:pPr marL="0" indent="0">
              <a:buFont typeface="Arial" pitchFamily="34" charset="0"/>
              <a:buNone/>
            </a:pPr>
            <a:r>
              <a:rPr lang="en-US" sz="3400" dirty="0"/>
              <a:t>Commit to keeping citizens informed about planning.  Help the public understand problems and solutions.  </a:t>
            </a:r>
          </a:p>
          <a:p>
            <a:pPr marL="274320" lvl="1" indent="0">
              <a:buFont typeface="Arial" pitchFamily="34" charset="0"/>
              <a:buNone/>
            </a:pPr>
            <a:r>
              <a:rPr lang="en-US" sz="3800" dirty="0">
                <a:solidFill>
                  <a:schemeClr val="accent1"/>
                </a:solidFill>
                <a:sym typeface="Wingdings" panose="05000000000000000000" pitchFamily="2" charset="2"/>
              </a:rPr>
              <a:t></a:t>
            </a:r>
            <a:r>
              <a:rPr lang="en-US" sz="3800" dirty="0"/>
              <a:t> </a:t>
            </a:r>
            <a:r>
              <a:rPr lang="en-US" sz="3300" dirty="0"/>
              <a:t> </a:t>
            </a:r>
            <a:r>
              <a:rPr lang="en-US" sz="3800" dirty="0"/>
              <a:t>Fact Sheets	</a:t>
            </a:r>
            <a:r>
              <a:rPr lang="en-US" sz="3800" dirty="0">
                <a:sym typeface="Wingdings" panose="05000000000000000000" pitchFamily="2" charset="2"/>
              </a:rPr>
              <a:t> </a:t>
            </a:r>
            <a:r>
              <a:rPr lang="en-US" sz="3800" dirty="0">
                <a:solidFill>
                  <a:schemeClr val="accent1"/>
                </a:solidFill>
                <a:sym typeface="Wingdings" panose="05000000000000000000" pitchFamily="2" charset="2"/>
              </a:rPr>
              <a:t></a:t>
            </a:r>
            <a:r>
              <a:rPr lang="en-US" sz="3800" dirty="0">
                <a:solidFill>
                  <a:schemeClr val="accent1"/>
                </a:solidFill>
              </a:rPr>
              <a:t>  </a:t>
            </a:r>
            <a:r>
              <a:rPr lang="en-US" sz="3800" dirty="0"/>
              <a:t>Newsletters	</a:t>
            </a:r>
            <a:r>
              <a:rPr lang="en-US" sz="3800" dirty="0">
                <a:solidFill>
                  <a:schemeClr val="accent1"/>
                </a:solidFill>
                <a:sym typeface="Wingdings" panose="05000000000000000000" pitchFamily="2" charset="2"/>
              </a:rPr>
              <a:t>  </a:t>
            </a:r>
            <a:r>
              <a:rPr lang="en-US" sz="3800" dirty="0"/>
              <a:t>Websites</a:t>
            </a:r>
          </a:p>
          <a:p>
            <a:pPr marL="0" indent="0">
              <a:buFont typeface="Arial" pitchFamily="34" charset="0"/>
              <a:buNone/>
            </a:pPr>
            <a:endParaRPr lang="en-US" b="1" dirty="0"/>
          </a:p>
          <a:p>
            <a:pPr marL="0" indent="0">
              <a:buFont typeface="Arial" pitchFamily="34" charset="0"/>
              <a:buNone/>
            </a:pPr>
            <a:endParaRPr lang="en-US" b="1" dirty="0"/>
          </a:p>
          <a:p>
            <a:pPr marL="0" indent="0">
              <a:buNone/>
            </a:pPr>
            <a:r>
              <a:rPr lang="en-US" sz="4400" b="1" dirty="0">
                <a:ln w="0"/>
                <a:solidFill>
                  <a:schemeClr val="accent1"/>
                </a:solidFill>
                <a:effectLst>
                  <a:outerShdw blurRad="38100" dist="25400" dir="5400000" algn="ctr" rotWithShape="0">
                    <a:srgbClr val="6E747A">
                      <a:alpha val="43000"/>
                    </a:srgbClr>
                  </a:outerShdw>
                </a:effectLst>
              </a:rPr>
              <a:t>CONSULT</a:t>
            </a:r>
          </a:p>
          <a:p>
            <a:pPr marL="0" indent="0">
              <a:buFont typeface="Arial" pitchFamily="34" charset="0"/>
              <a:buNone/>
            </a:pPr>
            <a:r>
              <a:rPr lang="en-US" sz="3400" dirty="0"/>
              <a:t>Provide opportunities for input on existing ideas – listen, acknowledge concerns and answer questions.</a:t>
            </a:r>
          </a:p>
          <a:p>
            <a:pPr marL="274320" lvl="1" indent="0">
              <a:buNone/>
            </a:pPr>
            <a:r>
              <a:rPr lang="en-US" sz="3800" dirty="0">
                <a:solidFill>
                  <a:schemeClr val="accent1"/>
                </a:solidFill>
                <a:sym typeface="Wingdings" panose="05000000000000000000" pitchFamily="2" charset="2"/>
              </a:rPr>
              <a:t></a:t>
            </a:r>
            <a:r>
              <a:rPr lang="en-US" sz="3800" dirty="0"/>
              <a:t>  Surveys	</a:t>
            </a:r>
            <a:r>
              <a:rPr lang="en-US" sz="3800" dirty="0">
                <a:sym typeface="Wingdings" panose="05000000000000000000" pitchFamily="2" charset="2"/>
              </a:rPr>
              <a:t> </a:t>
            </a:r>
            <a:r>
              <a:rPr lang="en-US" sz="3800" dirty="0">
                <a:solidFill>
                  <a:schemeClr val="accent1"/>
                </a:solidFill>
                <a:sym typeface="Wingdings" panose="05000000000000000000" pitchFamily="2" charset="2"/>
              </a:rPr>
              <a:t></a:t>
            </a:r>
            <a:r>
              <a:rPr lang="en-US" sz="3800" dirty="0">
                <a:solidFill>
                  <a:schemeClr val="accent1"/>
                </a:solidFill>
              </a:rPr>
              <a:t>  </a:t>
            </a:r>
            <a:r>
              <a:rPr lang="en-US" sz="3800" dirty="0"/>
              <a:t>Public Meetings</a:t>
            </a:r>
          </a:p>
          <a:p>
            <a:pPr marL="0" indent="0">
              <a:buFont typeface="Arial" pitchFamily="34" charset="0"/>
              <a:buNone/>
            </a:pPr>
            <a:endParaRPr lang="en-US" b="1" dirty="0"/>
          </a:p>
          <a:p>
            <a:pPr marL="0" indent="0">
              <a:buFont typeface="Arial" pitchFamily="34" charset="0"/>
              <a:buNone/>
            </a:pPr>
            <a:endParaRPr lang="en-US" b="1" dirty="0"/>
          </a:p>
          <a:p>
            <a:pPr marL="0" indent="0">
              <a:buNone/>
            </a:pPr>
            <a:r>
              <a:rPr lang="en-US" sz="4400" b="1" dirty="0">
                <a:ln w="0"/>
                <a:solidFill>
                  <a:schemeClr val="accent1"/>
                </a:solidFill>
                <a:effectLst>
                  <a:outerShdw blurRad="38100" dist="25400" dir="5400000" algn="ctr" rotWithShape="0">
                    <a:srgbClr val="6E747A">
                      <a:alpha val="43000"/>
                    </a:srgbClr>
                  </a:outerShdw>
                </a:effectLst>
              </a:rPr>
              <a:t>INVOLVE</a:t>
            </a:r>
          </a:p>
          <a:p>
            <a:pPr marL="0" indent="0">
              <a:buFont typeface="Arial" pitchFamily="34" charset="0"/>
              <a:buNone/>
            </a:pPr>
            <a:r>
              <a:rPr lang="en-US" sz="3400" dirty="0"/>
              <a:t>Provide opportunities for dialogue and interaction.  Obtain advice from the public and generate new ideas.  </a:t>
            </a:r>
          </a:p>
          <a:p>
            <a:pPr marL="274320" lvl="1" indent="0">
              <a:buFont typeface="Arial" pitchFamily="34" charset="0"/>
              <a:buNone/>
            </a:pPr>
            <a:r>
              <a:rPr lang="en-US" sz="3800" dirty="0">
                <a:solidFill>
                  <a:schemeClr val="accent1"/>
                </a:solidFill>
                <a:sym typeface="Wingdings" panose="05000000000000000000" pitchFamily="2" charset="2"/>
              </a:rPr>
              <a:t></a:t>
            </a:r>
            <a:r>
              <a:rPr lang="en-US" sz="3800" dirty="0"/>
              <a:t>  Workshops	</a:t>
            </a:r>
            <a:r>
              <a:rPr lang="en-US" sz="3800" dirty="0">
                <a:solidFill>
                  <a:schemeClr val="accent1"/>
                </a:solidFill>
                <a:sym typeface="Wingdings" panose="05000000000000000000" pitchFamily="2" charset="2"/>
              </a:rPr>
              <a:t> </a:t>
            </a:r>
            <a:r>
              <a:rPr lang="en-US" sz="3800" dirty="0"/>
              <a:t>  Focus Groups</a:t>
            </a:r>
          </a:p>
          <a:p>
            <a:pPr marL="0" indent="0">
              <a:buFont typeface="Arial" pitchFamily="34" charset="0"/>
              <a:buNone/>
            </a:pPr>
            <a:endParaRPr lang="en-US" b="1" dirty="0"/>
          </a:p>
          <a:p>
            <a:pPr marL="0" indent="0">
              <a:buFont typeface="Arial" pitchFamily="34" charset="0"/>
              <a:buNone/>
            </a:pPr>
            <a:endParaRPr lang="en-US" b="1" dirty="0"/>
          </a:p>
          <a:p>
            <a:pPr marL="0" indent="0">
              <a:buNone/>
            </a:pPr>
            <a:r>
              <a:rPr lang="en-US" sz="4400" b="1" dirty="0">
                <a:ln w="0"/>
                <a:solidFill>
                  <a:schemeClr val="accent1"/>
                </a:solidFill>
                <a:effectLst>
                  <a:outerShdw blurRad="38100" dist="25400" dir="5400000" algn="ctr" rotWithShape="0">
                    <a:srgbClr val="6E747A">
                      <a:alpha val="43000"/>
                    </a:srgbClr>
                  </a:outerShdw>
                </a:effectLst>
              </a:rPr>
              <a:t>COLLABORATE</a:t>
            </a:r>
          </a:p>
          <a:p>
            <a:pPr marL="0" indent="0">
              <a:buFont typeface="Arial" pitchFamily="34" charset="0"/>
              <a:buNone/>
            </a:pPr>
            <a:r>
              <a:rPr lang="en-US" sz="3400" dirty="0"/>
              <a:t>Partner with the public in decision-making, including the development of alternatives and identification of the preferred solution.</a:t>
            </a:r>
          </a:p>
          <a:p>
            <a:pPr lvl="1">
              <a:buFont typeface="Wingdings" panose="05000000000000000000" pitchFamily="2" charset="2"/>
              <a:buChar char="¬"/>
            </a:pPr>
            <a:r>
              <a:rPr lang="en-US" sz="3800" dirty="0"/>
              <a:t>Citizen Advisory Committees	</a:t>
            </a:r>
            <a:r>
              <a:rPr lang="en-US" sz="3800" dirty="0">
                <a:solidFill>
                  <a:schemeClr val="accent1"/>
                </a:solidFill>
                <a:sym typeface="Wingdings" panose="05000000000000000000" pitchFamily="2" charset="2"/>
              </a:rPr>
              <a:t> </a:t>
            </a:r>
          </a:p>
          <a:p>
            <a:pPr lvl="1">
              <a:buFont typeface="Wingdings" panose="05000000000000000000" pitchFamily="2" charset="2"/>
              <a:buChar char="¬"/>
            </a:pPr>
            <a:r>
              <a:rPr lang="en-US" sz="3800" dirty="0"/>
              <a:t>Participatory Decision Making (Charrettes)</a:t>
            </a:r>
          </a:p>
          <a:p>
            <a:endParaRPr lang="en-US" dirty="0"/>
          </a:p>
        </p:txBody>
      </p:sp>
    </p:spTree>
    <p:extLst>
      <p:ext uri="{BB962C8B-B14F-4D97-AF65-F5344CB8AC3E}">
        <p14:creationId xmlns:p14="http://schemas.microsoft.com/office/powerpoint/2010/main" val="4038998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6299</TotalTime>
  <Words>7116</Words>
  <Application>Microsoft Office PowerPoint</Application>
  <PresentationFormat>On-screen Show (4:3)</PresentationFormat>
  <Paragraphs>904</Paragraphs>
  <Slides>51</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MS Gothic</vt:lpstr>
      <vt:lpstr>Arial</vt:lpstr>
      <vt:lpstr>Calibri</vt:lpstr>
      <vt:lpstr>Cambria</vt:lpstr>
      <vt:lpstr>Comic Sans MS</vt:lpstr>
      <vt:lpstr>Times New Roman</vt:lpstr>
      <vt:lpstr>Wingdings</vt:lpstr>
      <vt:lpstr>Clarity</vt:lpstr>
      <vt:lpstr>Essentials of Land Use Planning and Regulation</vt:lpstr>
      <vt:lpstr>Planning for a vibrant Sustainable community</vt:lpstr>
      <vt:lpstr>Statutory Basis for Planning and Regulation</vt:lpstr>
      <vt:lpstr>What is a Municipal Plan?  Why have one?</vt:lpstr>
      <vt:lpstr>With a current plan you can…</vt:lpstr>
      <vt:lpstr>PowerPoint Presentation</vt:lpstr>
      <vt:lpstr>Vermont Planning Process Goals</vt:lpstr>
      <vt:lpstr>PowerPoint Presentation</vt:lpstr>
      <vt:lpstr>Types of Citizen Participation</vt:lpstr>
      <vt:lpstr>Engaging People in Planning</vt:lpstr>
      <vt:lpstr>VERMONT’s PLANNING GOALS (24 VSA §4302, local plans may  be compatible, but shall be for regional approval)</vt:lpstr>
      <vt:lpstr>It’s Your Municipal Plan (But there are requirements [§4382])</vt:lpstr>
      <vt:lpstr>PowerPoint Presentation</vt:lpstr>
      <vt:lpstr>Municipal Plan Adoption</vt:lpstr>
      <vt:lpstr>Regional Plan Approval &amp; Confirmation</vt:lpstr>
      <vt:lpstr>Vermont Planning Manual – www.vpic.info</vt:lpstr>
      <vt:lpstr>Roles and Responsibilities</vt:lpstr>
      <vt:lpstr>Local Roles and Responsibilities</vt:lpstr>
      <vt:lpstr>Local Roles and Responsibilities</vt:lpstr>
      <vt:lpstr>Legislative Function</vt:lpstr>
      <vt:lpstr>Quasi-Judicial Function</vt:lpstr>
      <vt:lpstr>Administrative Function</vt:lpstr>
      <vt:lpstr>What’s the difference?</vt:lpstr>
      <vt:lpstr>Implementing the Municipal Plan</vt:lpstr>
      <vt:lpstr>Implementing the Plan</vt:lpstr>
      <vt:lpstr>Why Have Local Land Use Regulations?</vt:lpstr>
      <vt:lpstr>Limits of Local Regulation</vt:lpstr>
      <vt:lpstr>Players and processes potentially involved in local regulation</vt:lpstr>
      <vt:lpstr>Local Regulation: Types of Review</vt:lpstr>
      <vt:lpstr>Non-Regulatory Implementation</vt:lpstr>
      <vt:lpstr>Capital Budget and Program</vt:lpstr>
      <vt:lpstr>Capital Budgets and Programs  </vt:lpstr>
      <vt:lpstr>Meetings, Hearings and Due Process</vt:lpstr>
      <vt:lpstr>Meetings vs. Hearings </vt:lpstr>
      <vt:lpstr>Vermont’s Open Meeting Law  (1 V.S.A. §§310-314)</vt:lpstr>
      <vt:lpstr>Public Notice</vt:lpstr>
      <vt:lpstr>Conflicts of Interest </vt:lpstr>
      <vt:lpstr>Managing Conflicts of Interest  </vt:lpstr>
      <vt:lpstr>Flow of Quasi-Judicial Public Hearing</vt:lpstr>
      <vt:lpstr>Opening a Quasi-Judicial Hearing</vt:lpstr>
      <vt:lpstr>Role of the Board Chair</vt:lpstr>
      <vt:lpstr>Board Member Role at Quasi-Judicial Hearing</vt:lpstr>
      <vt:lpstr>Deliberative Session </vt:lpstr>
      <vt:lpstr>Regulatory Decisions</vt:lpstr>
      <vt:lpstr>Appeals</vt:lpstr>
      <vt:lpstr>Interested Persons May Appeal</vt:lpstr>
      <vt:lpstr>In Summary:  Protecting Due Process</vt:lpstr>
      <vt:lpstr>Learn more:  www.vpic.info</vt:lpstr>
      <vt:lpstr>Tools and Resources Available:</vt:lpstr>
      <vt:lpstr>Questions?  Kevin Geiger, Senior Planner, aICP CFM kgeiger@trorc.org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Land Use Planning and Regulation</dc:title>
  <dc:creator>Greta Brunswick</dc:creator>
  <cp:lastModifiedBy>KevinWG</cp:lastModifiedBy>
  <cp:revision>244</cp:revision>
  <cp:lastPrinted>2015-01-21T21:47:45Z</cp:lastPrinted>
  <dcterms:created xsi:type="dcterms:W3CDTF">2006-08-16T00:00:00Z</dcterms:created>
  <dcterms:modified xsi:type="dcterms:W3CDTF">2017-03-29T13:36:47Z</dcterms:modified>
</cp:coreProperties>
</file>