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264" r:id="rId1"/>
    <p:sldMasterId id="2147484276" r:id="rId2"/>
  </p:sldMasterIdLst>
  <p:notesMasterIdLst>
    <p:notesMasterId r:id="rId29"/>
  </p:notesMasterIdLst>
  <p:sldIdLst>
    <p:sldId id="256" r:id="rId3"/>
    <p:sldId id="290" r:id="rId4"/>
    <p:sldId id="276" r:id="rId5"/>
    <p:sldId id="289" r:id="rId6"/>
    <p:sldId id="258" r:id="rId7"/>
    <p:sldId id="261" r:id="rId8"/>
    <p:sldId id="262" r:id="rId9"/>
    <p:sldId id="263" r:id="rId10"/>
    <p:sldId id="338" r:id="rId11"/>
    <p:sldId id="264" r:id="rId12"/>
    <p:sldId id="265" r:id="rId13"/>
    <p:sldId id="294" r:id="rId14"/>
    <p:sldId id="295" r:id="rId15"/>
    <p:sldId id="296" r:id="rId16"/>
    <p:sldId id="297" r:id="rId17"/>
    <p:sldId id="298" r:id="rId18"/>
    <p:sldId id="299" r:id="rId19"/>
    <p:sldId id="300" r:id="rId20"/>
    <p:sldId id="301" r:id="rId21"/>
    <p:sldId id="291" r:id="rId22"/>
    <p:sldId id="287" r:id="rId23"/>
    <p:sldId id="277" r:id="rId24"/>
    <p:sldId id="288" r:id="rId25"/>
    <p:sldId id="305" r:id="rId26"/>
    <p:sldId id="267"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Rock" initials="CR" lastIdx="1" clrIdx="0">
    <p:extLst>
      <p:ext uri="{19B8F6BF-5375-455C-9EA6-DF929625EA0E}">
        <p15:presenceInfo xmlns:p15="http://schemas.microsoft.com/office/powerpoint/2012/main" userId="S-1-5-21-2051574971-1623984071-4022659373-1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0E8E7"/>
    <a:srgbClr val="D3B6B5"/>
    <a:srgbClr val="F0E8F1"/>
    <a:srgbClr val="CA3B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27" autoAdjust="0"/>
    <p:restoredTop sz="84192" autoAdjust="0"/>
  </p:normalViewPr>
  <p:slideViewPr>
    <p:cSldViewPr snapToGrid="0">
      <p:cViewPr>
        <p:scale>
          <a:sx n="78" d="100"/>
          <a:sy n="78" d="100"/>
        </p:scale>
        <p:origin x="1032" y="3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53F255-8F74-42BC-9BA2-679F0BFBBF5E}" type="datetimeFigureOut">
              <a:rPr lang="en-US" smtClean="0"/>
              <a:t>8/20/20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A17D4E-5A8C-4159-B364-5F08DE7DDCB5}" type="slidenum">
              <a:rPr lang="en-US" smtClean="0"/>
              <a:t>‹#›</a:t>
            </a:fld>
            <a:endParaRPr lang="en-US"/>
          </a:p>
        </p:txBody>
      </p:sp>
    </p:spTree>
    <p:extLst>
      <p:ext uri="{BB962C8B-B14F-4D97-AF65-F5344CB8AC3E}">
        <p14:creationId xmlns:p14="http://schemas.microsoft.com/office/powerpoint/2010/main" val="3383371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urlingtonvt.gov/resourc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1</a:t>
            </a:fld>
            <a:endParaRPr lang="en-US"/>
          </a:p>
        </p:txBody>
      </p:sp>
    </p:spTree>
    <p:extLst>
      <p:ext uri="{BB962C8B-B14F-4D97-AF65-F5344CB8AC3E}">
        <p14:creationId xmlns:p14="http://schemas.microsoft.com/office/powerpoint/2010/main" val="406920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Examples:</a:t>
            </a:r>
            <a:r>
              <a:rPr lang="en-US" sz="1200" kern="1200" baseline="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Cleaning, disinfection supplies (i.e. hand sanitizer) </a:t>
            </a:r>
          </a:p>
          <a:p>
            <a:pPr lvl="0"/>
            <a:r>
              <a:rPr lang="en-US" sz="1200" kern="1200" dirty="0">
                <a:solidFill>
                  <a:schemeClr val="tx1"/>
                </a:solidFill>
                <a:effectLst/>
                <a:latin typeface="+mn-lt"/>
                <a:ea typeface="+mn-ea"/>
                <a:cs typeface="+mn-cs"/>
              </a:rPr>
              <a:t>Increased cleaning services </a:t>
            </a:r>
          </a:p>
          <a:p>
            <a:pPr lvl="0"/>
            <a:r>
              <a:rPr lang="en-US" sz="1200" kern="1200" dirty="0">
                <a:solidFill>
                  <a:schemeClr val="tx1"/>
                </a:solidFill>
                <a:effectLst/>
                <a:latin typeface="+mn-lt"/>
                <a:ea typeface="+mn-ea"/>
                <a:cs typeface="+mn-cs"/>
              </a:rPr>
              <a:t>Increased trash removal (i.e. due to increase in take-out food containers)</a:t>
            </a:r>
          </a:p>
          <a:p>
            <a:pPr lvl="0"/>
            <a:r>
              <a:rPr lang="en-US" sz="1200" kern="1200" dirty="0">
                <a:solidFill>
                  <a:schemeClr val="tx1"/>
                </a:solidFill>
                <a:effectLst/>
                <a:latin typeface="+mn-lt"/>
                <a:ea typeface="+mn-ea"/>
                <a:cs typeface="+mn-cs"/>
              </a:rPr>
              <a:t>Rental and management fee’s associated with the placement of port-o-</a:t>
            </a:r>
            <a:r>
              <a:rPr lang="en-US" sz="1200" kern="1200" dirty="0" err="1">
                <a:solidFill>
                  <a:schemeClr val="tx1"/>
                </a:solidFill>
                <a:effectLst/>
                <a:latin typeface="+mn-lt"/>
                <a:ea typeface="+mn-ea"/>
                <a:cs typeface="+mn-cs"/>
              </a:rPr>
              <a:t>potties</a:t>
            </a:r>
            <a:r>
              <a:rPr lang="en-US" sz="1200" kern="1200" dirty="0">
                <a:solidFill>
                  <a:schemeClr val="tx1"/>
                </a:solidFill>
                <a:effectLst/>
                <a:latin typeface="+mn-lt"/>
                <a:ea typeface="+mn-ea"/>
                <a:cs typeface="+mn-cs"/>
              </a:rPr>
              <a:t> (necessary for environmental protection and social distancing)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each</a:t>
            </a:r>
            <a:r>
              <a:rPr lang="en-US" baseline="0" dirty="0"/>
              <a:t> case maybe different” “Context can change eligibility”  Add a hypothetical example of where a cost may be eligible and a case where it may not be. </a:t>
            </a:r>
            <a:endParaRPr lang="en-US" dirty="0"/>
          </a:p>
          <a:p>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14</a:t>
            </a:fld>
            <a:endParaRPr lang="en-US"/>
          </a:p>
        </p:txBody>
      </p:sp>
    </p:spTree>
    <p:extLst>
      <p:ext uri="{BB962C8B-B14F-4D97-AF65-F5344CB8AC3E}">
        <p14:creationId xmlns:p14="http://schemas.microsoft.com/office/powerpoint/2010/main" val="1127937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Examples:</a:t>
            </a:r>
          </a:p>
          <a:p>
            <a:pPr lvl="0"/>
            <a:r>
              <a:rPr lang="en-US" sz="1200" kern="1200" dirty="0">
                <a:solidFill>
                  <a:schemeClr val="tx1"/>
                </a:solidFill>
                <a:effectLst/>
                <a:latin typeface="+mn-lt"/>
                <a:ea typeface="+mn-ea"/>
                <a:cs typeface="+mn-cs"/>
              </a:rPr>
              <a:t>Alterations at facilities to provide employees and visitors adequate social distancing (installation of “sneeze shields”, creation of individual office/work space, creation of increased meeting room space, installation of HVAC and other ventilation upgrades [such as replacing un-opening windows with openable windows], </a:t>
            </a:r>
          </a:p>
          <a:p>
            <a:pPr lvl="0"/>
            <a:r>
              <a:rPr lang="en-US" sz="1200" kern="1200" dirty="0">
                <a:solidFill>
                  <a:schemeClr val="tx1"/>
                </a:solidFill>
                <a:effectLst/>
                <a:latin typeface="+mn-lt"/>
                <a:ea typeface="+mn-ea"/>
                <a:cs typeface="+mn-cs"/>
              </a:rPr>
              <a:t>Increased maintenance and repair of outdoor spaces (parks, playgrounds, trails)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each</a:t>
            </a:r>
            <a:r>
              <a:rPr lang="en-US" baseline="0" dirty="0"/>
              <a:t> case maybe different” “Context can change eligibility”  Add a hypothetical example of where a cost may be eligible and a case where it may not be. </a:t>
            </a:r>
            <a:endParaRPr lang="en-US" dirty="0"/>
          </a:p>
          <a:p>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15</a:t>
            </a:fld>
            <a:endParaRPr lang="en-US"/>
          </a:p>
        </p:txBody>
      </p:sp>
    </p:spTree>
    <p:extLst>
      <p:ext uri="{BB962C8B-B14F-4D97-AF65-F5344CB8AC3E}">
        <p14:creationId xmlns:p14="http://schemas.microsoft.com/office/powerpoint/2010/main" val="2424328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Costs associated with increased work load/transfer of workload due to other furloughed employees (such as those employees which have taken furlough for care of an ill/vulnerable family member, furlough for childcare.)</a:t>
            </a:r>
          </a:p>
          <a:p>
            <a:pPr lvl="0"/>
            <a:r>
              <a:rPr lang="en-US" sz="1200" kern="1200" dirty="0">
                <a:solidFill>
                  <a:schemeClr val="tx1"/>
                </a:solidFill>
                <a:effectLst/>
                <a:latin typeface="+mn-lt"/>
                <a:ea typeface="+mn-ea"/>
                <a:cs typeface="+mn-cs"/>
              </a:rPr>
              <a:t>Costs associated with changing and/or managing meetings, protocols, policies and/or programs, due to new, evolving and updated public emergency information as provided by the Governor of Vermont (notification of cancelled summer camps by the Rec Department or re-organizing of summer camps, drafting Remote Meeting Procedures…</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Costs associated with increased maintenance and repair of outdoor spaces (parks, playgrounds, trails, recreation areas)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each</a:t>
            </a:r>
            <a:r>
              <a:rPr lang="en-US" baseline="0" dirty="0"/>
              <a:t> case maybe different” “Context can change eligibility”  Add a hypothetical example of where a cost may be eligible and a case where it may not be. </a:t>
            </a:r>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16</a:t>
            </a:fld>
            <a:endParaRPr lang="en-US"/>
          </a:p>
        </p:txBody>
      </p:sp>
    </p:spTree>
    <p:extLst>
      <p:ext uri="{BB962C8B-B14F-4D97-AF65-F5344CB8AC3E}">
        <p14:creationId xmlns:p14="http://schemas.microsoft.com/office/powerpoint/2010/main" val="3904450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Redirection of staff for “substantially different” roles</a:t>
            </a:r>
          </a:p>
          <a:p>
            <a:pPr lvl="0"/>
            <a:r>
              <a:rPr lang="en-US" sz="1200" kern="1200" dirty="0">
                <a:solidFill>
                  <a:schemeClr val="tx1"/>
                </a:solidFill>
                <a:effectLst/>
                <a:latin typeface="+mn-lt"/>
                <a:ea typeface="+mn-ea"/>
                <a:cs typeface="+mn-cs"/>
              </a:rPr>
              <a:t>Employee re-tasked to local emergency operations center (such as in Burlington staff were assigned to staff Burlington Resource and Recovery Center </a:t>
            </a:r>
            <a:r>
              <a:rPr lang="en-US" sz="1200" u="sng" kern="1200" dirty="0">
                <a:solidFill>
                  <a:schemeClr val="tx1"/>
                </a:solidFill>
                <a:effectLst/>
                <a:latin typeface="+mn-lt"/>
                <a:ea typeface="+mn-ea"/>
                <a:cs typeface="+mn-cs"/>
                <a:hlinkClick r:id="rId3"/>
              </a:rPr>
              <a:t>https://www.burlingtonvt.gov/resources</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Employee re-tasked to undertake health and welfare checks for vulnerable populations</a:t>
            </a:r>
          </a:p>
          <a:p>
            <a:pPr lvl="0"/>
            <a:r>
              <a:rPr lang="en-US" sz="1200" kern="1200" dirty="0">
                <a:solidFill>
                  <a:schemeClr val="tx1"/>
                </a:solidFill>
                <a:effectLst/>
                <a:latin typeface="+mn-lt"/>
                <a:ea typeface="+mn-ea"/>
                <a:cs typeface="+mn-cs"/>
              </a:rPr>
              <a:t>Employee assigned to manage volunteer groups for food delivery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each</a:t>
            </a:r>
            <a:r>
              <a:rPr lang="en-US" baseline="0" dirty="0"/>
              <a:t> case maybe different” “Context can change eligibility”  Add a hypothetical example of where a cost may be eligible and a case where it may not be. </a:t>
            </a:r>
            <a:endParaRPr lang="en-US" dirty="0"/>
          </a:p>
          <a:p>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17</a:t>
            </a:fld>
            <a:endParaRPr lang="en-US"/>
          </a:p>
        </p:txBody>
      </p:sp>
    </p:spTree>
    <p:extLst>
      <p:ext uri="{BB962C8B-B14F-4D97-AF65-F5344CB8AC3E}">
        <p14:creationId xmlns:p14="http://schemas.microsoft.com/office/powerpoint/2010/main" val="30118252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Marketing activities to promote local businesses</a:t>
            </a:r>
          </a:p>
          <a:p>
            <a:pPr lvl="0"/>
            <a:r>
              <a:rPr lang="en-US" sz="1200" kern="1200" dirty="0">
                <a:solidFill>
                  <a:schemeClr val="tx1"/>
                </a:solidFill>
                <a:effectLst/>
                <a:latin typeface="+mn-lt"/>
                <a:ea typeface="+mn-ea"/>
                <a:cs typeface="+mn-cs"/>
              </a:rPr>
              <a:t>Permitting and design costs associated with facility alterations</a:t>
            </a:r>
          </a:p>
          <a:p>
            <a:pPr lvl="0"/>
            <a:r>
              <a:rPr lang="en-US" sz="1200" kern="1200" dirty="0">
                <a:solidFill>
                  <a:schemeClr val="tx1"/>
                </a:solidFill>
                <a:effectLst/>
                <a:latin typeface="+mn-lt"/>
                <a:ea typeface="+mn-ea"/>
                <a:cs typeface="+mn-cs"/>
              </a:rPr>
              <a:t>Expenses of providing paid sick and paid family and medical leave to public employees to enable compliance with COVID-19 public health precautions. </a:t>
            </a:r>
          </a:p>
          <a:p>
            <a:pPr lvl="0"/>
            <a:r>
              <a:rPr lang="en-US" sz="1200" kern="1200" dirty="0">
                <a:solidFill>
                  <a:schemeClr val="tx1"/>
                </a:solidFill>
                <a:effectLst/>
                <a:latin typeface="+mn-lt"/>
                <a:ea typeface="+mn-ea"/>
                <a:cs typeface="+mn-cs"/>
              </a:rPr>
              <a:t>Additional mileage incurred due to single-occupancy vehicles</a:t>
            </a:r>
          </a:p>
          <a:p>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18</a:t>
            </a:fld>
            <a:endParaRPr lang="en-US"/>
          </a:p>
        </p:txBody>
      </p:sp>
    </p:spTree>
    <p:extLst>
      <p:ext uri="{BB962C8B-B14F-4D97-AF65-F5344CB8AC3E}">
        <p14:creationId xmlns:p14="http://schemas.microsoft.com/office/powerpoint/2010/main" val="381339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MUST BE REASONABLE and PROPORTIONABLE</a:t>
            </a:r>
          </a:p>
          <a:p>
            <a:pPr lvl="0">
              <a:buClr>
                <a:srgbClr val="92D050"/>
              </a:buClr>
              <a:buFont typeface="Wingdings" panose="05000000000000000000" pitchFamily="2" charset="2"/>
              <a:buChar char="v"/>
            </a:pPr>
            <a:r>
              <a:rPr lang="en-US" u="sng" dirty="0"/>
              <a:t>Necessary</a:t>
            </a:r>
            <a:r>
              <a:rPr lang="en-US" dirty="0"/>
              <a:t> expenditures incurred due to the public health emergency</a:t>
            </a:r>
          </a:p>
          <a:p>
            <a:pPr lvl="0">
              <a:buClr>
                <a:srgbClr val="92D050"/>
              </a:buClr>
              <a:buFont typeface="Wingdings" panose="05000000000000000000" pitchFamily="2" charset="2"/>
              <a:buChar char="v"/>
            </a:pPr>
            <a:r>
              <a:rPr lang="en-US" dirty="0"/>
              <a:t>Costs to respond directly to the emergency </a:t>
            </a:r>
          </a:p>
          <a:p>
            <a:pPr lvl="1">
              <a:buClr>
                <a:srgbClr val="92D050"/>
              </a:buClr>
              <a:buFont typeface="Wingdings" panose="05000000000000000000" pitchFamily="2" charset="2"/>
              <a:buChar char="v"/>
            </a:pPr>
            <a:r>
              <a:rPr lang="en-US" sz="1800" dirty="0"/>
              <a:t>Addressing medical or public health needs; and</a:t>
            </a:r>
          </a:p>
          <a:p>
            <a:pPr lvl="1">
              <a:buClr>
                <a:srgbClr val="92D050"/>
              </a:buClr>
              <a:buFont typeface="Wingdings" panose="05000000000000000000" pitchFamily="2" charset="2"/>
              <a:buChar char="v"/>
            </a:pPr>
            <a:r>
              <a:rPr lang="en-US" sz="1800" dirty="0"/>
              <a:t>Addressing second-order effects of the emergency (business operations)</a:t>
            </a:r>
          </a:p>
          <a:p>
            <a:pPr lvl="0">
              <a:buClr>
                <a:srgbClr val="92D050"/>
              </a:buClr>
              <a:buFont typeface="Wingdings" panose="05000000000000000000" pitchFamily="2" charset="2"/>
              <a:buChar char="v"/>
            </a:pPr>
            <a:r>
              <a:rPr lang="en-US" dirty="0"/>
              <a:t>Costs not accounted for in most recently approved budget as of March 27, 2020</a:t>
            </a:r>
          </a:p>
          <a:p>
            <a:pPr lvl="1">
              <a:buClr>
                <a:srgbClr val="92D050"/>
              </a:buClr>
              <a:buFont typeface="Wingdings" panose="05000000000000000000" pitchFamily="2" charset="2"/>
              <a:buChar char="v"/>
            </a:pPr>
            <a:r>
              <a:rPr lang="en-US" sz="1800" dirty="0">
                <a:solidFill>
                  <a:schemeClr val="tx1"/>
                </a:solidFill>
              </a:rPr>
              <a:t>Eligible items cannot be funded using an existing line item, allotment, or allocation within the existing budget.</a:t>
            </a:r>
          </a:p>
          <a:p>
            <a:pPr lvl="1">
              <a:buClr>
                <a:srgbClr val="92D050"/>
              </a:buClr>
              <a:buFont typeface="Wingdings" panose="05000000000000000000" pitchFamily="2" charset="2"/>
              <a:buChar char="v"/>
            </a:pPr>
            <a:r>
              <a:rPr lang="en-US" sz="1800" dirty="0"/>
              <a:t>Cost is for a substantially different use from any expected use of funds in such a line item, allotment, or allocation.</a:t>
            </a:r>
          </a:p>
          <a:p>
            <a:pPr lvl="1">
              <a:buClr>
                <a:srgbClr val="92D050"/>
              </a:buClr>
              <a:buFont typeface="Wingdings" panose="05000000000000000000" pitchFamily="2" charset="2"/>
              <a:buChar char="v"/>
            </a:pPr>
            <a:r>
              <a:rPr lang="en-US" sz="1800" dirty="0">
                <a:solidFill>
                  <a:schemeClr val="tx1">
                    <a:lumMod val="50000"/>
                    <a:lumOff val="50000"/>
                  </a:schemeClr>
                </a:solidFill>
              </a:rPr>
              <a:t>Item which was paid using budgetary stabilization fund, rainy day fund, or similar reserve account may qualify if not already planned for in the budget.</a:t>
            </a:r>
          </a:p>
          <a:p>
            <a:pPr lvl="0">
              <a:buClr>
                <a:srgbClr val="92D050"/>
              </a:buClr>
              <a:buFont typeface="Wingdings" panose="05000000000000000000" pitchFamily="2" charset="2"/>
              <a:buChar char="v"/>
            </a:pPr>
            <a:r>
              <a:rPr lang="en-US" dirty="0"/>
              <a:t>Costs incurred March 1, 2020 - December 30, 2020</a:t>
            </a:r>
          </a:p>
          <a:p>
            <a:pPr lvl="1">
              <a:buClr>
                <a:srgbClr val="92D050"/>
              </a:buClr>
              <a:buFont typeface="Wingdings" panose="05000000000000000000" pitchFamily="2" charset="2"/>
              <a:buChar char="v"/>
            </a:pPr>
            <a:r>
              <a:rPr lang="en-US" sz="1800" dirty="0"/>
              <a:t>Cost incurred and performance or delivery occurred between March 1 – December 30, 2020.</a:t>
            </a:r>
          </a:p>
          <a:p>
            <a:pPr lvl="1">
              <a:buClr>
                <a:srgbClr val="92D050"/>
              </a:buClr>
              <a:buFont typeface="Wingdings" panose="05000000000000000000" pitchFamily="2" charset="2"/>
              <a:buChar char="v"/>
            </a:pPr>
            <a:r>
              <a:rPr lang="en-US" sz="1800" dirty="0"/>
              <a:t>Payment expected to occur within 90 days of a cost being incurred.</a:t>
            </a:r>
          </a:p>
          <a:p>
            <a:pPr lvl="1">
              <a:buClr>
                <a:srgbClr val="92D050"/>
              </a:buClr>
              <a:buFont typeface="Wingdings" panose="05000000000000000000" pitchFamily="2" charset="2"/>
              <a:buChar char="v"/>
            </a:pPr>
            <a:r>
              <a:rPr lang="en-US" sz="1800" dirty="0"/>
              <a:t>The purchase is consistent with the entity’s usual procurement policies and practices.</a:t>
            </a:r>
          </a:p>
          <a:p>
            <a:pPr lvl="1">
              <a:buClr>
                <a:srgbClr val="92D050"/>
              </a:buClr>
              <a:buFont typeface="Wingdings" panose="05000000000000000000" pitchFamily="2" charset="2"/>
              <a:buChar char="v"/>
            </a:pPr>
            <a:r>
              <a:rPr lang="en-US" sz="1800" dirty="0"/>
              <a:t> </a:t>
            </a:r>
            <a:r>
              <a:rPr lang="en-US" sz="1800" dirty="0">
                <a:solidFill>
                  <a:srgbClr val="FFFF00"/>
                </a:solidFill>
              </a:rPr>
              <a:t>insert  note about tracking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r>
              <a:rPr lang="en-US" dirty="0"/>
              <a:t>Town</a:t>
            </a:r>
            <a:r>
              <a:rPr lang="en-US" baseline="0" dirty="0"/>
              <a:t> bought some laptop for employees to work from home, if the town was already planning to buy laptops and they were already budgeted then those laptops were not necessary for the health emergency as they were already planning to purchase… </a:t>
            </a:r>
          </a:p>
          <a:p>
            <a:r>
              <a:rPr lang="en-US" baseline="0" dirty="0"/>
              <a:t>MUST BE REASONABLE and PROPORTIONABLE</a:t>
            </a:r>
          </a:p>
          <a:p>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19</a:t>
            </a:fld>
            <a:endParaRPr lang="en-US"/>
          </a:p>
        </p:txBody>
      </p:sp>
    </p:spTree>
    <p:extLst>
      <p:ext uri="{BB962C8B-B14F-4D97-AF65-F5344CB8AC3E}">
        <p14:creationId xmlns:p14="http://schemas.microsoft.com/office/powerpoint/2010/main" val="2727550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practical tracking items, funds</a:t>
            </a:r>
            <a:r>
              <a:rPr lang="en-US" baseline="0" dirty="0"/>
              <a:t> will only cover what is practical, such as you might purchase a monthly virtual meeting subscription and pay for whole year.. Ask tax department.</a:t>
            </a:r>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20</a:t>
            </a:fld>
            <a:endParaRPr lang="en-US"/>
          </a:p>
        </p:txBody>
      </p:sp>
    </p:spTree>
    <p:extLst>
      <p:ext uri="{BB962C8B-B14F-4D97-AF65-F5344CB8AC3E}">
        <p14:creationId xmlns:p14="http://schemas.microsoft.com/office/powerpoint/2010/main" val="3555438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Same costs or expenses have been or will be covered by insurance or by another State or federal funding source; provided, however, that this restriction does not include loans or advance payments for which repayment is expected.</a:t>
            </a:r>
          </a:p>
          <a:p>
            <a:pPr lvl="0"/>
            <a:r>
              <a:rPr lang="en-US" sz="1200" kern="1200" dirty="0">
                <a:solidFill>
                  <a:schemeClr val="tx1"/>
                </a:solidFill>
                <a:effectLst/>
                <a:latin typeface="+mn-lt"/>
                <a:ea typeface="+mn-ea"/>
                <a:cs typeface="+mn-cs"/>
              </a:rPr>
              <a:t>Costs or expenses which are not for local government buildings, properties, employees, projects or programs. </a:t>
            </a:r>
          </a:p>
          <a:p>
            <a:pPr lvl="0"/>
            <a:r>
              <a:rPr lang="en-US" sz="1200" kern="1200" dirty="0">
                <a:solidFill>
                  <a:schemeClr val="tx1"/>
                </a:solidFill>
                <a:effectLst/>
                <a:latin typeface="+mn-lt"/>
                <a:ea typeface="+mn-ea"/>
                <a:cs typeface="+mn-cs"/>
              </a:rPr>
              <a:t>Funds may not be used to fill shortfalls in government revenue to cover expenditures that would not otherwise qualify under the statute</a:t>
            </a:r>
          </a:p>
          <a:p>
            <a:pPr lvl="0"/>
            <a:r>
              <a:rPr lang="en-US" sz="1200" kern="1200" dirty="0">
                <a:solidFill>
                  <a:schemeClr val="tx1"/>
                </a:solidFill>
                <a:effectLst/>
                <a:latin typeface="+mn-lt"/>
                <a:ea typeface="+mn-ea"/>
                <a:cs typeface="+mn-cs"/>
              </a:rPr>
              <a:t>Payroll or benefits expenses for employees whose work duties are not substantially dedicated to mitigating or responding to the COVID-19 public health emergency</a:t>
            </a:r>
          </a:p>
          <a:p>
            <a:pPr lvl="0"/>
            <a:r>
              <a:rPr lang="en-US" sz="1200" kern="1200" dirty="0">
                <a:solidFill>
                  <a:schemeClr val="tx1"/>
                </a:solidFill>
                <a:effectLst/>
                <a:latin typeface="+mn-lt"/>
                <a:ea typeface="+mn-ea"/>
                <a:cs typeface="+mn-cs"/>
              </a:rPr>
              <a:t>Workforce bonuses other than hazard pay or overtime</a:t>
            </a:r>
          </a:p>
          <a:p>
            <a:pPr lvl="0"/>
            <a:r>
              <a:rPr lang="en-US" sz="1200" kern="1200" dirty="0">
                <a:solidFill>
                  <a:schemeClr val="tx1"/>
                </a:solidFill>
                <a:effectLst/>
                <a:latin typeface="+mn-lt"/>
                <a:ea typeface="+mn-ea"/>
                <a:cs typeface="+mn-cs"/>
              </a:rPr>
              <a:t>Severance pay</a:t>
            </a:r>
          </a:p>
          <a:p>
            <a:pPr lvl="0"/>
            <a:r>
              <a:rPr lang="en-US" sz="1200" kern="1200" dirty="0">
                <a:solidFill>
                  <a:schemeClr val="tx1"/>
                </a:solidFill>
                <a:effectLst/>
                <a:latin typeface="+mn-lt"/>
                <a:ea typeface="+mn-ea"/>
                <a:cs typeface="+mn-cs"/>
              </a:rPr>
              <a:t>Election Expenses (likely through the Secretary of State)</a:t>
            </a:r>
          </a:p>
          <a:p>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21</a:t>
            </a:fld>
            <a:endParaRPr lang="en-US"/>
          </a:p>
        </p:txBody>
      </p:sp>
    </p:spTree>
    <p:extLst>
      <p:ext uri="{BB962C8B-B14F-4D97-AF65-F5344CB8AC3E}">
        <p14:creationId xmlns:p14="http://schemas.microsoft.com/office/powerpoint/2010/main" val="239175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26</a:t>
            </a:fld>
            <a:endParaRPr lang="en-US"/>
          </a:p>
        </p:txBody>
      </p:sp>
    </p:spTree>
    <p:extLst>
      <p:ext uri="{BB962C8B-B14F-4D97-AF65-F5344CB8AC3E}">
        <p14:creationId xmlns:p14="http://schemas.microsoft.com/office/powerpoint/2010/main" val="152451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3</a:t>
            </a:fld>
            <a:endParaRPr lang="en-US"/>
          </a:p>
        </p:txBody>
      </p:sp>
    </p:spTree>
    <p:extLst>
      <p:ext uri="{BB962C8B-B14F-4D97-AF65-F5344CB8AC3E}">
        <p14:creationId xmlns:p14="http://schemas.microsoft.com/office/powerpoint/2010/main" val="2517632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25,000 - </a:t>
            </a:r>
          </a:p>
          <a:p>
            <a:r>
              <a:rPr lang="en-US" dirty="0"/>
              <a:t>Includes the gores of Essex County.</a:t>
            </a:r>
          </a:p>
          <a:p>
            <a:endParaRPr lang="en-US" dirty="0"/>
          </a:p>
          <a:p>
            <a:r>
              <a:rPr lang="en-US" dirty="0"/>
              <a:t>Chittenden Park District question – still needs to be addressed,</a:t>
            </a:r>
            <a:r>
              <a:rPr lang="en-US" baseline="0" dirty="0"/>
              <a:t> theoretically possible, suggestion to work with a municipality. RPCs will need to figure that out. </a:t>
            </a:r>
            <a:endParaRPr lang="en-US" dirty="0"/>
          </a:p>
          <a:p>
            <a:endParaRPr lang="en-US" dirty="0"/>
          </a:p>
          <a:p>
            <a:r>
              <a:rPr lang="en-US" dirty="0" err="1"/>
              <a:t>AoA</a:t>
            </a:r>
            <a:r>
              <a:rPr lang="en-US" dirty="0"/>
              <a:t> may set limits of each SWMD</a:t>
            </a:r>
            <a:r>
              <a:rPr lang="en-US" baseline="0" dirty="0"/>
              <a:t> request, $200,000 total for all SWMD (not $200,000 per SWMD) about 30 entities</a:t>
            </a:r>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5</a:t>
            </a:fld>
            <a:endParaRPr lang="en-US"/>
          </a:p>
        </p:txBody>
      </p:sp>
    </p:spTree>
    <p:extLst>
      <p:ext uri="{BB962C8B-B14F-4D97-AF65-F5344CB8AC3E}">
        <p14:creationId xmlns:p14="http://schemas.microsoft.com/office/powerpoint/2010/main" val="6789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Key dates to be aware of are Sept 15 and Nov 15, these are date the legislature and </a:t>
            </a:r>
            <a:r>
              <a:rPr lang="en-US" baseline="0" dirty="0" err="1"/>
              <a:t>AoA</a:t>
            </a:r>
            <a:r>
              <a:rPr lang="en-US" baseline="0" dirty="0"/>
              <a:t> can make changes to the program. Those changes can affect awarded amounted positively or negatively and may change how this program operates. (Recognition of possible frustration.) </a:t>
            </a:r>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6</a:t>
            </a:fld>
            <a:endParaRPr lang="en-US"/>
          </a:p>
        </p:txBody>
      </p:sp>
    </p:spTree>
    <p:extLst>
      <p:ext uri="{BB962C8B-B14F-4D97-AF65-F5344CB8AC3E}">
        <p14:creationId xmlns:p14="http://schemas.microsoft.com/office/powerpoint/2010/main" val="396143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Local</a:t>
            </a:r>
            <a:r>
              <a:rPr lang="en-US" baseline="0" dirty="0"/>
              <a:t> Governments maybe eligible and are applying for FEMA PA… </a:t>
            </a:r>
            <a:r>
              <a:rPr lang="en-US" dirty="0"/>
              <a:t>For purpose of this pandemic</a:t>
            </a:r>
            <a:r>
              <a:rPr lang="en-US" baseline="0" dirty="0"/>
              <a:t> event, FEMA has narrowly defined public assistance for Cat. B protective measures. In some cases some things might be approved. </a:t>
            </a:r>
          </a:p>
          <a:p>
            <a:r>
              <a:rPr lang="en-US" baseline="0" dirty="0"/>
              <a:t>Only FEMA gets to determine what is eligible, so Questions about FEMA PA eligibility should be directed to: </a:t>
            </a:r>
            <a:r>
              <a:rPr lang="en-US" sz="1200" b="0" i="0" kern="1200" dirty="0">
                <a:solidFill>
                  <a:schemeClr val="tx1"/>
                </a:solidFill>
                <a:latin typeface="+mn-lt"/>
                <a:ea typeface="+mn-ea"/>
                <a:cs typeface="+mn-cs"/>
              </a:rPr>
              <a:t>Kimberly </a:t>
            </a:r>
            <a:r>
              <a:rPr lang="en-US" sz="1200" b="0" i="0" kern="1200" dirty="0" err="1">
                <a:solidFill>
                  <a:schemeClr val="tx1"/>
                </a:solidFill>
                <a:latin typeface="+mn-lt"/>
                <a:ea typeface="+mn-ea"/>
                <a:cs typeface="+mn-cs"/>
              </a:rPr>
              <a:t>Canarecci</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Vermont State Public Assistance Officer</a:t>
            </a:r>
            <a:br>
              <a:rPr lang="en-US" sz="1200" b="0" i="0" kern="1200" dirty="0">
                <a:solidFill>
                  <a:schemeClr val="tx1"/>
                </a:solidFill>
                <a:latin typeface="+mn-lt"/>
                <a:ea typeface="+mn-ea"/>
                <a:cs typeface="+mn-cs"/>
              </a:rPr>
            </a:br>
            <a:r>
              <a:rPr lang="en-US" sz="1200" b="0" i="0" kern="1200" dirty="0">
                <a:solidFill>
                  <a:schemeClr val="tx1"/>
                </a:solidFill>
                <a:latin typeface="+mn-lt"/>
                <a:ea typeface="+mn-ea"/>
                <a:cs typeface="+mn-cs"/>
              </a:rPr>
              <a:t>Kim.Canarecci@vermont.gov &lt;mailto:Kim.Canarecci@vermont.gov&gt;</a:t>
            </a:r>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7</a:t>
            </a:fld>
            <a:endParaRPr lang="en-US"/>
          </a:p>
        </p:txBody>
      </p:sp>
    </p:spTree>
    <p:extLst>
      <p:ext uri="{BB962C8B-B14F-4D97-AF65-F5344CB8AC3E}">
        <p14:creationId xmlns:p14="http://schemas.microsoft.com/office/powerpoint/2010/main" val="2279247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8</a:t>
            </a:fld>
            <a:endParaRPr lang="en-US"/>
          </a:p>
        </p:txBody>
      </p:sp>
    </p:spTree>
    <p:extLst>
      <p:ext uri="{BB962C8B-B14F-4D97-AF65-F5344CB8AC3E}">
        <p14:creationId xmlns:p14="http://schemas.microsoft.com/office/powerpoint/2010/main" val="4074708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16D1BA-6BC8-4F95-B958-CBAA2F82C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235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select set of “substantially dedicated” employees to COVID 19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“But each</a:t>
            </a:r>
            <a:r>
              <a:rPr lang="en-US" baseline="0" dirty="0"/>
              <a:t> case maybe different” “Context can change eligibility” </a:t>
            </a:r>
            <a:endParaRPr lang="en-US" dirty="0"/>
          </a:p>
          <a:p>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12</a:t>
            </a:fld>
            <a:endParaRPr lang="en-US"/>
          </a:p>
        </p:txBody>
      </p:sp>
    </p:spTree>
    <p:extLst>
      <p:ext uri="{BB962C8B-B14F-4D97-AF65-F5344CB8AC3E}">
        <p14:creationId xmlns:p14="http://schemas.microsoft.com/office/powerpoint/2010/main" val="2086114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“But each</a:t>
            </a:r>
            <a:r>
              <a:rPr lang="en-US" baseline="0" dirty="0"/>
              <a:t> case maybe different” “Context can change eligibility”  Add a hypothetical example of where a cost may be eligible and a case where it may not be. </a:t>
            </a:r>
          </a:p>
          <a:p>
            <a:pPr lvl="0"/>
            <a:r>
              <a:rPr lang="en-US" sz="1200" dirty="0"/>
              <a:t>Signage or informational material concerning public health precautions (printing, laminating, installing signs or materials)</a:t>
            </a:r>
          </a:p>
          <a:p>
            <a:pPr lvl="0"/>
            <a:r>
              <a:rPr lang="en-US" sz="1200" dirty="0"/>
              <a:t>Computer hardware/software  for remote work for employees to work from home (such as laptops for employees to work at home, software for remote meetings)</a:t>
            </a:r>
          </a:p>
          <a:p>
            <a:pPr lvl="0"/>
            <a:r>
              <a:rPr lang="en-US" sz="1200" dirty="0"/>
              <a:t>Technology upgrades/purchases to support remote work (phone, internet, cell phones) for employees to work remotely</a:t>
            </a:r>
          </a:p>
          <a:p>
            <a:pPr lvl="0"/>
            <a:r>
              <a:rPr lang="en-US" sz="1200" dirty="0"/>
              <a:t>Air purification units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3A17D4E-5A8C-4159-B364-5F08DE7DDCB5}" type="slidenum">
              <a:rPr lang="en-US" smtClean="0"/>
              <a:t>13</a:t>
            </a:fld>
            <a:endParaRPr lang="en-US"/>
          </a:p>
        </p:txBody>
      </p:sp>
    </p:spTree>
    <p:extLst>
      <p:ext uri="{BB962C8B-B14F-4D97-AF65-F5344CB8AC3E}">
        <p14:creationId xmlns:p14="http://schemas.microsoft.com/office/powerpoint/2010/main" val="3347814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61BEF0D-F0BB-DE4B-95CE-6DB70DBA9567}" type="datetimeFigureOut">
              <a:rPr lang="en-US" smtClean="0"/>
              <a:pPr/>
              <a:t>8/20/20</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57F1E4F-1CFF-5643-939E-217C01CDF565}"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462097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4135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659614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CD98D0-C24B-4484-996E-007827E0DB5F}" type="datetimeFigureOut">
              <a:rPr lang="en-US" smtClean="0"/>
              <a:t>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4B7E4-8CC0-4839-9983-557BF1B7F6D0}" type="slidenum">
              <a:rPr lang="en-US" smtClean="0"/>
              <a:t>‹#›</a:t>
            </a:fld>
            <a:endParaRPr lang="en-US" dirty="0"/>
          </a:p>
        </p:txBody>
      </p:sp>
    </p:spTree>
    <p:extLst>
      <p:ext uri="{BB962C8B-B14F-4D97-AF65-F5344CB8AC3E}">
        <p14:creationId xmlns:p14="http://schemas.microsoft.com/office/powerpoint/2010/main" val="1205921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CD98D0-C24B-4484-996E-007827E0DB5F}" type="datetimeFigureOut">
              <a:rPr lang="en-US" smtClean="0"/>
              <a:t>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4B7E4-8CC0-4839-9983-557BF1B7F6D0}" type="slidenum">
              <a:rPr lang="en-US" smtClean="0"/>
              <a:t>‹#›</a:t>
            </a:fld>
            <a:endParaRPr lang="en-US" dirty="0"/>
          </a:p>
        </p:txBody>
      </p:sp>
    </p:spTree>
    <p:extLst>
      <p:ext uri="{BB962C8B-B14F-4D97-AF65-F5344CB8AC3E}">
        <p14:creationId xmlns:p14="http://schemas.microsoft.com/office/powerpoint/2010/main" val="2377494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CD98D0-C24B-4484-996E-007827E0DB5F}" type="datetimeFigureOut">
              <a:rPr lang="en-US" smtClean="0"/>
              <a:t>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4B7E4-8CC0-4839-9983-557BF1B7F6D0}" type="slidenum">
              <a:rPr lang="en-US" smtClean="0"/>
              <a:t>‹#›</a:t>
            </a:fld>
            <a:endParaRPr lang="en-US" dirty="0"/>
          </a:p>
        </p:txBody>
      </p:sp>
    </p:spTree>
    <p:extLst>
      <p:ext uri="{BB962C8B-B14F-4D97-AF65-F5344CB8AC3E}">
        <p14:creationId xmlns:p14="http://schemas.microsoft.com/office/powerpoint/2010/main" val="3214272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CD98D0-C24B-4484-996E-007827E0DB5F}" type="datetimeFigureOut">
              <a:rPr lang="en-US" smtClean="0"/>
              <a:t>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E4B7E4-8CC0-4839-9983-557BF1B7F6D0}" type="slidenum">
              <a:rPr lang="en-US" smtClean="0"/>
              <a:t>‹#›</a:t>
            </a:fld>
            <a:endParaRPr lang="en-US" dirty="0"/>
          </a:p>
        </p:txBody>
      </p:sp>
    </p:spTree>
    <p:extLst>
      <p:ext uri="{BB962C8B-B14F-4D97-AF65-F5344CB8AC3E}">
        <p14:creationId xmlns:p14="http://schemas.microsoft.com/office/powerpoint/2010/main" val="17826671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CD98D0-C24B-4484-996E-007827E0DB5F}" type="datetimeFigureOut">
              <a:rPr lang="en-US" smtClean="0"/>
              <a:t>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E4B7E4-8CC0-4839-9983-557BF1B7F6D0}" type="slidenum">
              <a:rPr lang="en-US" smtClean="0"/>
              <a:t>‹#›</a:t>
            </a:fld>
            <a:endParaRPr lang="en-US" dirty="0"/>
          </a:p>
        </p:txBody>
      </p:sp>
    </p:spTree>
    <p:extLst>
      <p:ext uri="{BB962C8B-B14F-4D97-AF65-F5344CB8AC3E}">
        <p14:creationId xmlns:p14="http://schemas.microsoft.com/office/powerpoint/2010/main" val="885262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CD98D0-C24B-4484-996E-007827E0DB5F}" type="datetimeFigureOut">
              <a:rPr lang="en-US" smtClean="0"/>
              <a:t>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4E4B7E4-8CC0-4839-9983-557BF1B7F6D0}" type="slidenum">
              <a:rPr lang="en-US" smtClean="0"/>
              <a:t>‹#›</a:t>
            </a:fld>
            <a:endParaRPr lang="en-US" dirty="0"/>
          </a:p>
        </p:txBody>
      </p:sp>
    </p:spTree>
    <p:extLst>
      <p:ext uri="{BB962C8B-B14F-4D97-AF65-F5344CB8AC3E}">
        <p14:creationId xmlns:p14="http://schemas.microsoft.com/office/powerpoint/2010/main" val="2137412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D98D0-C24B-4484-996E-007827E0DB5F}" type="datetimeFigureOut">
              <a:rPr lang="en-US" smtClean="0"/>
              <a:t>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4E4B7E4-8CC0-4839-9983-557BF1B7F6D0}" type="slidenum">
              <a:rPr lang="en-US" smtClean="0"/>
              <a:t>‹#›</a:t>
            </a:fld>
            <a:endParaRPr lang="en-US" dirty="0"/>
          </a:p>
        </p:txBody>
      </p:sp>
    </p:spTree>
    <p:extLst>
      <p:ext uri="{BB962C8B-B14F-4D97-AF65-F5344CB8AC3E}">
        <p14:creationId xmlns:p14="http://schemas.microsoft.com/office/powerpoint/2010/main" val="19516106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CD98D0-C24B-4484-996E-007827E0DB5F}" type="datetimeFigureOut">
              <a:rPr lang="en-US" smtClean="0"/>
              <a:t>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E4B7E4-8CC0-4839-9983-557BF1B7F6D0}" type="slidenum">
              <a:rPr lang="en-US" smtClean="0"/>
              <a:t>‹#›</a:t>
            </a:fld>
            <a:endParaRPr lang="en-US" dirty="0"/>
          </a:p>
        </p:txBody>
      </p:sp>
    </p:spTree>
    <p:extLst>
      <p:ext uri="{BB962C8B-B14F-4D97-AF65-F5344CB8AC3E}">
        <p14:creationId xmlns:p14="http://schemas.microsoft.com/office/powerpoint/2010/main" val="2607134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20781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CD98D0-C24B-4484-996E-007827E0DB5F}" type="datetimeFigureOut">
              <a:rPr lang="en-US" smtClean="0"/>
              <a:t>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E4B7E4-8CC0-4839-9983-557BF1B7F6D0}" type="slidenum">
              <a:rPr lang="en-US" smtClean="0"/>
              <a:t>‹#›</a:t>
            </a:fld>
            <a:endParaRPr lang="en-US" dirty="0"/>
          </a:p>
        </p:txBody>
      </p:sp>
    </p:spTree>
    <p:extLst>
      <p:ext uri="{BB962C8B-B14F-4D97-AF65-F5344CB8AC3E}">
        <p14:creationId xmlns:p14="http://schemas.microsoft.com/office/powerpoint/2010/main" val="2163541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CD98D0-C24B-4484-996E-007827E0DB5F}" type="datetimeFigureOut">
              <a:rPr lang="en-US" smtClean="0"/>
              <a:t>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4B7E4-8CC0-4839-9983-557BF1B7F6D0}" type="slidenum">
              <a:rPr lang="en-US" smtClean="0"/>
              <a:t>‹#›</a:t>
            </a:fld>
            <a:endParaRPr lang="en-US" dirty="0"/>
          </a:p>
        </p:txBody>
      </p:sp>
    </p:spTree>
    <p:extLst>
      <p:ext uri="{BB962C8B-B14F-4D97-AF65-F5344CB8AC3E}">
        <p14:creationId xmlns:p14="http://schemas.microsoft.com/office/powerpoint/2010/main" val="1166368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CD98D0-C24B-4484-996E-007827E0DB5F}" type="datetimeFigureOut">
              <a:rPr lang="en-US" smtClean="0"/>
              <a:t>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E4B7E4-8CC0-4839-9983-557BF1B7F6D0}" type="slidenum">
              <a:rPr lang="en-US" smtClean="0"/>
              <a:t>‹#›</a:t>
            </a:fld>
            <a:endParaRPr lang="en-US" dirty="0"/>
          </a:p>
        </p:txBody>
      </p:sp>
    </p:spTree>
    <p:extLst>
      <p:ext uri="{BB962C8B-B14F-4D97-AF65-F5344CB8AC3E}">
        <p14:creationId xmlns:p14="http://schemas.microsoft.com/office/powerpoint/2010/main" val="1534532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BCB52D-820B-4886-993D-F1BD3CE0A1BF}"/>
              </a:ext>
            </a:extLst>
          </p:cNvPr>
          <p:cNvSpPr>
            <a:spLocks noGrp="1"/>
          </p:cNvSpPr>
          <p:nvPr>
            <p:ph idx="1"/>
          </p:nvPr>
        </p:nvSpPr>
        <p:spPr/>
        <p:txBody>
          <a:bodyPr>
            <a:noAutofit/>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3">
            <a:extLst>
              <a:ext uri="{FF2B5EF4-FFF2-40B4-BE49-F238E27FC236}">
                <a16:creationId xmlns:a16="http://schemas.microsoft.com/office/drawing/2014/main" id="{803D2708-6BA0-4A59-BB45-BA25910EB65C}"/>
              </a:ext>
            </a:extLst>
          </p:cNvPr>
          <p:cNvSpPr>
            <a:spLocks noGrp="1"/>
          </p:cNvSpPr>
          <p:nvPr>
            <p:ph type="ftr" sz="quarter" idx="11"/>
          </p:nvPr>
        </p:nvSpPr>
        <p:spPr/>
        <p:txBody>
          <a:bodyPr/>
          <a:lstStyle/>
          <a:p>
            <a:r>
              <a:rPr lang="en-US" dirty="0"/>
              <a:t>[Optional presentation title]</a:t>
            </a:r>
          </a:p>
        </p:txBody>
      </p:sp>
      <p:sp>
        <p:nvSpPr>
          <p:cNvPr id="4" name="Date Placeholder 4">
            <a:extLst>
              <a:ext uri="{FF2B5EF4-FFF2-40B4-BE49-F238E27FC236}">
                <a16:creationId xmlns:a16="http://schemas.microsoft.com/office/drawing/2014/main" id="{54C96292-B167-4D1F-B080-251301C106DD}"/>
              </a:ext>
            </a:extLst>
          </p:cNvPr>
          <p:cNvSpPr>
            <a:spLocks noGrp="1"/>
          </p:cNvSpPr>
          <p:nvPr>
            <p:ph type="dt" sz="half" idx="10"/>
          </p:nvPr>
        </p:nvSpPr>
        <p:spPr/>
        <p:txBody>
          <a:bodyPr/>
          <a:lstStyle/>
          <a:p>
            <a:r>
              <a:rPr lang="en-UM"/>
              <a:t>[Month 00, 0000]</a:t>
            </a:r>
            <a:endParaRPr lang="en-US" dirty="0"/>
          </a:p>
        </p:txBody>
      </p:sp>
      <p:sp>
        <p:nvSpPr>
          <p:cNvPr id="6" name="Slide Number Placeholder 5">
            <a:extLst>
              <a:ext uri="{FF2B5EF4-FFF2-40B4-BE49-F238E27FC236}">
                <a16:creationId xmlns:a16="http://schemas.microsoft.com/office/drawing/2014/main" id="{A7A49372-BC99-44B1-93F3-52B055BA1B4C}"/>
              </a:ext>
            </a:extLst>
          </p:cNvPr>
          <p:cNvSpPr>
            <a:spLocks noGrp="1"/>
          </p:cNvSpPr>
          <p:nvPr>
            <p:ph type="sldNum" sz="quarter" idx="12"/>
          </p:nvPr>
        </p:nvSpPr>
        <p:spPr/>
        <p:txBody>
          <a:bodyPr/>
          <a:lstStyle/>
          <a:p>
            <a:fld id="{B58DE5F1-E0F9-4CCA-92B7-7A6FC4DFEE14}" type="slidenum">
              <a:rPr lang="en-US" smtClean="0"/>
              <a:t>‹#›</a:t>
            </a:fld>
            <a:endParaRPr lang="en-US" dirty="0"/>
          </a:p>
        </p:txBody>
      </p:sp>
      <p:sp>
        <p:nvSpPr>
          <p:cNvPr id="7" name="Title Placeholder 1">
            <a:extLst>
              <a:ext uri="{FF2B5EF4-FFF2-40B4-BE49-F238E27FC236}">
                <a16:creationId xmlns:a16="http://schemas.microsoft.com/office/drawing/2014/main" id="{306A5F74-19FF-46D6-A68E-584E3C808DF7}"/>
              </a:ext>
            </a:extLst>
          </p:cNvPr>
          <p:cNvSpPr>
            <a:spLocks noGrp="1"/>
          </p:cNvSpPr>
          <p:nvPr>
            <p:ph type="title"/>
          </p:nvPr>
        </p:nvSpPr>
        <p:spPr>
          <a:xfrm>
            <a:off x="457199" y="457200"/>
            <a:ext cx="11277599" cy="393261"/>
          </a:xfrm>
          <a:prstGeom prst="rect">
            <a:avLst/>
          </a:prstGeom>
        </p:spPr>
        <p:txBody>
          <a:bodyPr vert="horz" lIns="0" tIns="0" rIns="0" bIns="0" rtlCol="0" anchor="t" anchorCtr="0">
            <a:noAutofit/>
          </a:body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13A89924-9D28-4878-8118-BDCDFE1CEC6D}"/>
              </a:ext>
            </a:extLst>
          </p:cNvPr>
          <p:cNvSpPr>
            <a:spLocks noGrp="1"/>
          </p:cNvSpPr>
          <p:nvPr>
            <p:ph type="body" sz="quarter" idx="13"/>
          </p:nvPr>
        </p:nvSpPr>
        <p:spPr>
          <a:xfrm>
            <a:off x="457200" y="900649"/>
            <a:ext cx="11277600" cy="393261"/>
          </a:xfrm>
        </p:spPr>
        <p:txBody>
          <a:bodyPr>
            <a:noAutofit/>
          </a:bodyPr>
          <a:lstStyle>
            <a:lvl1pPr marL="0" indent="0">
              <a:spcBef>
                <a:spcPts val="0"/>
              </a:spcBef>
              <a:buFont typeface="Arial" charset="0"/>
              <a:buNone/>
              <a:tabLst/>
              <a:defRPr sz="2800" b="0" i="0">
                <a:latin typeface="+mj-lt"/>
                <a:ea typeface="Arial" charset="0"/>
                <a:cs typeface="Arial" charset="0"/>
              </a:defRPr>
            </a:lvl1pPr>
            <a:lvl2pPr marL="0" indent="0">
              <a:spcBef>
                <a:spcPts val="0"/>
              </a:spcBef>
              <a:buFont typeface="Arial" charset="0"/>
              <a:buNone/>
              <a:tabLst/>
              <a:defRPr sz="2400" b="0" i="0">
                <a:latin typeface="Neue Haas Grotesk Display Std 55 Roman" charset="0"/>
                <a:ea typeface="Neue Haas Grotesk Display Std 55 Roman" charset="0"/>
                <a:cs typeface="Neue Haas Grotesk Display Std 55 Roman" charset="0"/>
              </a:defRPr>
            </a:lvl2pPr>
            <a:lvl3pPr marL="0" indent="0">
              <a:spcBef>
                <a:spcPts val="0"/>
              </a:spcBef>
              <a:buNone/>
              <a:tabLst/>
              <a:defRPr sz="2400" b="0" i="0">
                <a:latin typeface="Neue Haas Grotesk Display Std 55 Roman" charset="0"/>
                <a:ea typeface="Neue Haas Grotesk Display Std 55 Roman" charset="0"/>
                <a:cs typeface="Neue Haas Grotesk Display Std 55 Roman" charset="0"/>
              </a:defRPr>
            </a:lvl3pPr>
            <a:lvl4pPr marL="0" indent="0">
              <a:spcBef>
                <a:spcPts val="0"/>
              </a:spcBef>
              <a:buNone/>
              <a:tabLst/>
              <a:defRPr sz="2400" b="0" i="0">
                <a:latin typeface="Neue Haas Grotesk Display Std 55 Roman" charset="0"/>
                <a:ea typeface="Neue Haas Grotesk Display Std 55 Roman" charset="0"/>
                <a:cs typeface="Neue Haas Grotesk Display Std 55 Roman" charset="0"/>
              </a:defRPr>
            </a:lvl4pPr>
            <a:lvl5pPr marL="0" indent="0">
              <a:spcBef>
                <a:spcPts val="0"/>
              </a:spcBef>
              <a:buNone/>
              <a:tabLst/>
              <a:defRPr sz="2400" b="0" i="0">
                <a:latin typeface="Neue Haas Grotesk Display Std 55 Roman" charset="0"/>
                <a:ea typeface="Neue Haas Grotesk Display Std 55 Roman" charset="0"/>
                <a:cs typeface="Neue Haas Grotesk Display Std 55 Roman" charset="0"/>
              </a:defRPr>
            </a:lvl5pPr>
          </a:lstStyle>
          <a:p>
            <a:pPr lvl="0"/>
            <a:r>
              <a:rPr lang="en-US"/>
              <a:t>Click to edit Master text styles</a:t>
            </a:r>
          </a:p>
        </p:txBody>
      </p:sp>
      <p:sp>
        <p:nvSpPr>
          <p:cNvPr id="10" name="Rectangle: Rounded Corners 9">
            <a:extLst>
              <a:ext uri="{FF2B5EF4-FFF2-40B4-BE49-F238E27FC236}">
                <a16:creationId xmlns:a16="http://schemas.microsoft.com/office/drawing/2014/main" id="{4F043486-FE7C-43AD-88F9-95C9C36E5C67}"/>
              </a:ext>
            </a:extLst>
          </p:cNvPr>
          <p:cNvSpPr/>
          <p:nvPr userDrawn="1"/>
        </p:nvSpPr>
        <p:spPr>
          <a:xfrm>
            <a:off x="0" y="0"/>
            <a:ext cx="12192000" cy="45719"/>
          </a:xfrm>
          <a:prstGeom prst="roundRect">
            <a:avLst/>
          </a:prstGeom>
          <a:ln>
            <a:noFill/>
          </a:ln>
        </p:spPr>
        <p:style>
          <a:lnRef idx="0">
            <a:schemeClr val="accent1"/>
          </a:lnRef>
          <a:fillRef idx="1">
            <a:schemeClr val="accent1"/>
          </a:fillRef>
          <a:effectRef idx="0">
            <a:srgbClr val="000000"/>
          </a:effectRef>
          <a:fontRef idx="minor">
            <a:schemeClr val="lt1"/>
          </a:fontRef>
        </p:style>
        <p:txBody>
          <a:bodyPr rtlCol="0" anchor="ctr"/>
          <a:lstStyle/>
          <a:p>
            <a:pPr algn="ctr">
              <a:lnSpc>
                <a:spcPct val="100000"/>
              </a:lnSpc>
            </a:pPr>
            <a:endParaRPr lang="en-UM" sz="1800"/>
          </a:p>
        </p:txBody>
      </p:sp>
    </p:spTree>
    <p:extLst>
      <p:ext uri="{BB962C8B-B14F-4D97-AF65-F5344CB8AC3E}">
        <p14:creationId xmlns:p14="http://schemas.microsoft.com/office/powerpoint/2010/main" val="177027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094">
          <p15:clr>
            <a:srgbClr val="FBAE40"/>
          </p15:clr>
        </p15:guide>
        <p15:guide id="2" orient="horz" pos="383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599181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138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6287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949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202854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382038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9471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61BEF0D-F0BB-DE4B-95CE-6DB70DBA9567}" type="datetimeFigureOut">
              <a:rPr lang="en-US" smtClean="0"/>
              <a:pPr/>
              <a:t>8/20/20</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5565113"/>
      </p:ext>
    </p:extLst>
  </p:cSld>
  <p:clrMap bg1="dk1" tx1="lt1" bg2="dk2" tx2="lt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D98D0-C24B-4484-996E-007827E0DB5F}" type="datetimeFigureOut">
              <a:rPr lang="en-US" smtClean="0"/>
              <a:t>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E4B7E4-8CC0-4839-9983-557BF1B7F6D0}" type="slidenum">
              <a:rPr lang="en-US" smtClean="0"/>
              <a:t>‹#›</a:t>
            </a:fld>
            <a:endParaRPr lang="en-US" dirty="0"/>
          </a:p>
        </p:txBody>
      </p:sp>
    </p:spTree>
    <p:extLst>
      <p:ext uri="{BB962C8B-B14F-4D97-AF65-F5344CB8AC3E}">
        <p14:creationId xmlns:p14="http://schemas.microsoft.com/office/powerpoint/2010/main" val="591256536"/>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 id="21474842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home.treasury.gov/system/files/136/Coronavirus-Relief-Fund-Guidance-for-State-Territorial-Local-and-Tribal-Government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tax.vermont.gov/coronavirus/municipal-grants#lger_gran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home.treasury.gov/system/files/136/Coronavirus-Relief-Fund-Guidance-for-State-Territorial-Local-and-Tribal-Governments.pdf" TargetMode="External"/><Relationship Id="rId2" Type="http://schemas.openxmlformats.org/officeDocument/2006/relationships/hyperlink" Target="https://tax.vermont.gov/coronavirus/municipal-gran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egislature.vermont.gov/Documents/2020/Docs/ACTS/ACT137/ACT137%20As%20Enacted.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3.xml"/><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2767263"/>
            <a:ext cx="9418320" cy="1828800"/>
          </a:xfrm>
        </p:spPr>
        <p:txBody>
          <a:bodyPr>
            <a:normAutofit/>
          </a:bodyPr>
          <a:lstStyle/>
          <a:p>
            <a:r>
              <a:rPr lang="en-US" sz="6200"/>
              <a:t>LGER: Local Government Expense Reimbursement</a:t>
            </a:r>
            <a:endParaRPr lang="en-US" sz="6200" dirty="0"/>
          </a:p>
        </p:txBody>
      </p:sp>
      <p:sp>
        <p:nvSpPr>
          <p:cNvPr id="3" name="Subtitle 2"/>
          <p:cNvSpPr>
            <a:spLocks noGrp="1"/>
          </p:cNvSpPr>
          <p:nvPr>
            <p:ph type="subTitle" idx="1"/>
          </p:nvPr>
        </p:nvSpPr>
        <p:spPr>
          <a:xfrm>
            <a:off x="1261872" y="1961147"/>
            <a:ext cx="10721581" cy="806116"/>
          </a:xfrm>
        </p:spPr>
        <p:txBody>
          <a:bodyPr>
            <a:normAutofit/>
          </a:bodyPr>
          <a:lstStyle/>
          <a:p>
            <a:r>
              <a:rPr lang="en-US" sz="4600">
                <a:solidFill>
                  <a:schemeClr val="accent3"/>
                </a:solidFill>
                <a:latin typeface="Segoe UI" panose="020B0502040204020203" pitchFamily="34" charset="0"/>
                <a:cs typeface="Segoe UI" panose="020B0502040204020203" pitchFamily="34" charset="0"/>
              </a:rPr>
              <a:t>Information for Applicants</a:t>
            </a:r>
            <a:endParaRPr lang="en-US" sz="4600" dirty="0">
              <a:solidFill>
                <a:schemeClr val="accent3"/>
              </a:solidFill>
              <a:latin typeface="Segoe UI" panose="020B0502040204020203" pitchFamily="34" charset="0"/>
              <a:cs typeface="Segoe UI" panose="020B0502040204020203" pitchFamily="34" charset="0"/>
            </a:endParaRPr>
          </a:p>
        </p:txBody>
      </p:sp>
      <p:sp>
        <p:nvSpPr>
          <p:cNvPr id="4" name="Subtitle 2"/>
          <p:cNvSpPr txBox="1">
            <a:spLocks/>
          </p:cNvSpPr>
          <p:nvPr/>
        </p:nvSpPr>
        <p:spPr>
          <a:xfrm>
            <a:off x="1261871" y="4888832"/>
            <a:ext cx="4834129" cy="513347"/>
          </a:xfrm>
          <a:prstGeom prst="rect">
            <a:avLst/>
          </a:prstGeom>
        </p:spPr>
        <p:txBody>
          <a:bodyPr vert="horz" lIns="91440" tIns="45720" rIns="91440" bIns="45720" rtlCol="0">
            <a:normAutofit/>
          </a:bodyPr>
          <a:lstStyle>
            <a:lvl1pPr marL="0" indent="0" algn="l" defTabSz="914400" rtl="0" eaLnBrk="1" latinLnBrk="0" hangingPunct="1">
              <a:lnSpc>
                <a:spcPct val="95000"/>
              </a:lnSpc>
              <a:spcBef>
                <a:spcPts val="1400"/>
              </a:spcBef>
              <a:spcAft>
                <a:spcPts val="200"/>
              </a:spcAft>
              <a:buClr>
                <a:schemeClr val="accent1"/>
              </a:buClr>
              <a:buSzPct val="80000"/>
              <a:buFont typeface="Arial" pitchFamily="34" charset="0"/>
              <a:buNone/>
              <a:defRPr sz="2200" kern="1200" spc="10" baseline="0">
                <a:solidFill>
                  <a:schemeClr val="tx1">
                    <a:lumMod val="75000"/>
                  </a:schemeClr>
                </a:solidFill>
                <a:latin typeface="+mn-lt"/>
                <a:ea typeface="+mn-ea"/>
                <a:cs typeface="+mn-cs"/>
              </a:defRPr>
            </a:lvl1pPr>
            <a:lvl2pPr marL="4572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2pPr>
            <a:lvl3pPr marL="914400" indent="0" algn="ctr" defTabSz="914400" rtl="0" eaLnBrk="1" latinLnBrk="0" hangingPunct="1">
              <a:lnSpc>
                <a:spcPct val="90000"/>
              </a:lnSpc>
              <a:spcBef>
                <a:spcPts val="300"/>
              </a:spcBef>
              <a:spcAft>
                <a:spcPts val="300"/>
              </a:spcAft>
              <a:buClr>
                <a:schemeClr val="accent1"/>
              </a:buClr>
              <a:buFont typeface="Wingdings 2" pitchFamily="18" charset="2"/>
              <a:buNone/>
              <a:defRPr sz="2200" kern="1200">
                <a:solidFill>
                  <a:schemeClr val="tx1">
                    <a:lumMod val="85000"/>
                    <a:lumOff val="15000"/>
                  </a:schemeClr>
                </a:solidFill>
                <a:latin typeface="+mn-lt"/>
                <a:ea typeface="+mn-ea"/>
                <a:cs typeface="+mn-cs"/>
              </a:defRPr>
            </a:lvl3pPr>
            <a:lvl4pPr marL="1371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4pPr>
            <a:lvl5pPr marL="18288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90000"/>
              </a:lnSpc>
              <a:spcBef>
                <a:spcPts val="300"/>
              </a:spcBef>
              <a:spcAft>
                <a:spcPts val="300"/>
              </a:spcAft>
              <a:buClr>
                <a:schemeClr val="accent1"/>
              </a:buClr>
              <a:buFont typeface="Wingdings 2" pitchFamily="18" charset="2"/>
              <a:buNone/>
              <a:defRPr sz="2000" kern="1200">
                <a:solidFill>
                  <a:schemeClr val="tx1">
                    <a:lumMod val="85000"/>
                    <a:lumOff val="15000"/>
                  </a:schemeClr>
                </a:solidFill>
                <a:latin typeface="+mn-lt"/>
                <a:ea typeface="+mn-ea"/>
                <a:cs typeface="+mn-cs"/>
              </a:defRPr>
            </a:lvl9pPr>
          </a:lstStyle>
          <a:p>
            <a:pPr algn="r"/>
            <a:r>
              <a:rPr lang="en-US" sz="2400" dirty="0">
                <a:latin typeface="Segoe UI" panose="020B0502040204020203" pitchFamily="34" charset="0"/>
                <a:cs typeface="Segoe UI" panose="020B0502040204020203" pitchFamily="34" charset="0"/>
              </a:rPr>
              <a:t>Presented by </a:t>
            </a:r>
            <a:r>
              <a:rPr lang="en-US" sz="2400" dirty="0">
                <a:solidFill>
                  <a:srgbClr val="FFFF00"/>
                </a:solidFill>
                <a:latin typeface="Segoe UI" panose="020B0502040204020203" pitchFamily="34" charset="0"/>
                <a:cs typeface="Segoe UI" panose="020B0502040204020203" pitchFamily="34" charset="0"/>
              </a:rPr>
              <a:t>TRORC</a:t>
            </a:r>
          </a:p>
        </p:txBody>
      </p:sp>
      <p:pic>
        <p:nvPicPr>
          <p:cNvPr id="8" name="Picture 7" descr="A close up of a sign&#10;&#10;Description automatically generated">
            <a:extLst>
              <a:ext uri="{FF2B5EF4-FFF2-40B4-BE49-F238E27FC236}">
                <a16:creationId xmlns:a16="http://schemas.microsoft.com/office/drawing/2014/main" id="{F6C18114-2265-3048-B910-4A72A5E82C1B}"/>
              </a:ext>
            </a:extLst>
          </p:cNvPr>
          <p:cNvPicPr>
            <a:picLocks noChangeAspect="1"/>
          </p:cNvPicPr>
          <p:nvPr/>
        </p:nvPicPr>
        <p:blipFill>
          <a:blip r:embed="rId3"/>
          <a:stretch>
            <a:fillRect/>
          </a:stretch>
        </p:blipFill>
        <p:spPr>
          <a:xfrm>
            <a:off x="6828028" y="4725793"/>
            <a:ext cx="4582953" cy="1504058"/>
          </a:xfrm>
          <a:prstGeom prst="rect">
            <a:avLst/>
          </a:prstGeom>
          <a:solidFill>
            <a:schemeClr val="tx1"/>
          </a:solidFill>
        </p:spPr>
      </p:pic>
    </p:spTree>
    <p:extLst>
      <p:ext uri="{BB962C8B-B14F-4D97-AF65-F5344CB8AC3E}">
        <p14:creationId xmlns:p14="http://schemas.microsoft.com/office/powerpoint/2010/main" val="673179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432" y="484632"/>
            <a:ext cx="9058815" cy="1609344"/>
          </a:xfrm>
        </p:spPr>
        <p:txBody>
          <a:bodyPr/>
          <a:lstStyle/>
          <a:p>
            <a:r>
              <a:rPr lang="en-US" dirty="0"/>
              <a:t>LGER Eligible Expenses</a:t>
            </a:r>
          </a:p>
        </p:txBody>
      </p:sp>
      <p:sp>
        <p:nvSpPr>
          <p:cNvPr id="3" name="Content Placeholder 2"/>
          <p:cNvSpPr>
            <a:spLocks noGrp="1"/>
          </p:cNvSpPr>
          <p:nvPr>
            <p:ph idx="1"/>
          </p:nvPr>
        </p:nvSpPr>
        <p:spPr>
          <a:xfrm>
            <a:off x="2069433" y="2394284"/>
            <a:ext cx="9058814" cy="4263190"/>
          </a:xfrm>
        </p:spPr>
        <p:txBody>
          <a:bodyPr>
            <a:normAutofit/>
          </a:bodyPr>
          <a:lstStyle/>
          <a:p>
            <a:pPr lvl="0">
              <a:buClr>
                <a:srgbClr val="92D050"/>
              </a:buClr>
              <a:buFont typeface="Wingdings" panose="05000000000000000000" pitchFamily="2" charset="2"/>
              <a:buChar char="v"/>
            </a:pPr>
            <a:r>
              <a:rPr lang="en-US" dirty="0"/>
              <a:t>Necessary expenditures incurred due to the public health emergency</a:t>
            </a:r>
          </a:p>
          <a:p>
            <a:pPr lvl="0">
              <a:buClr>
                <a:srgbClr val="92D050"/>
              </a:buClr>
              <a:buFont typeface="Wingdings" panose="05000000000000000000" pitchFamily="2" charset="2"/>
              <a:buChar char="v"/>
            </a:pPr>
            <a:r>
              <a:rPr lang="en-US" dirty="0"/>
              <a:t>Costs to respond directly to the emergency </a:t>
            </a:r>
          </a:p>
          <a:p>
            <a:pPr lvl="1">
              <a:buClr>
                <a:srgbClr val="92D050"/>
              </a:buClr>
              <a:buFont typeface="Wingdings" panose="05000000000000000000" pitchFamily="2" charset="2"/>
              <a:buChar char="v"/>
            </a:pPr>
            <a:r>
              <a:rPr lang="en-US" sz="1800" dirty="0"/>
              <a:t>Addressing medical or public health needs; and</a:t>
            </a:r>
          </a:p>
          <a:p>
            <a:pPr lvl="1">
              <a:buClr>
                <a:srgbClr val="92D050"/>
              </a:buClr>
              <a:buFont typeface="Wingdings" panose="05000000000000000000" pitchFamily="2" charset="2"/>
              <a:buChar char="v"/>
            </a:pPr>
            <a:r>
              <a:rPr lang="en-US" sz="1800" dirty="0"/>
              <a:t>Addressing second-order effects of the emergency (business interruptions)</a:t>
            </a:r>
          </a:p>
          <a:p>
            <a:pPr lvl="0">
              <a:buClr>
                <a:srgbClr val="92D050"/>
              </a:buClr>
              <a:buFont typeface="Wingdings" panose="05000000000000000000" pitchFamily="2" charset="2"/>
              <a:buChar char="v"/>
            </a:pPr>
            <a:r>
              <a:rPr lang="en-US" dirty="0"/>
              <a:t>Costs not accounted for in most recently approved budget as of March 27, 2020</a:t>
            </a:r>
          </a:p>
          <a:p>
            <a:pPr lvl="0">
              <a:buClr>
                <a:srgbClr val="92D050"/>
              </a:buClr>
              <a:buFont typeface="Wingdings" panose="05000000000000000000" pitchFamily="2" charset="2"/>
              <a:buChar char="v"/>
            </a:pPr>
            <a:r>
              <a:rPr lang="en-US" dirty="0"/>
              <a:t>Costs incurred March 1, 2020 - December 30, 2020 </a:t>
            </a:r>
          </a:p>
          <a:p>
            <a:pPr marL="0" lvl="0" indent="0">
              <a:buNone/>
            </a:pPr>
            <a:endParaRPr lang="en-US" b="1" dirty="0"/>
          </a:p>
          <a:p>
            <a:pPr marL="0" lvl="0" indent="0">
              <a:buNone/>
            </a:pPr>
            <a:endParaRPr lang="en-US" b="1" dirty="0"/>
          </a:p>
          <a:p>
            <a:pPr marL="0" indent="0" algn="r">
              <a:buNone/>
            </a:pPr>
            <a:r>
              <a:rPr lang="en-US" sz="1400" dirty="0"/>
              <a:t>Resource:  US Treasury CRF Guidelines available at </a:t>
            </a:r>
            <a:r>
              <a:rPr lang="en-US" sz="1400" dirty="0">
                <a:hlinkClick r:id="rId2"/>
              </a:rPr>
              <a:t>https://home.treasury.gov/system/files/136/Coronavirus-Relief-Fund-Guidance-for-State-Territorial-Local-and-Tribal-Governments.pdf</a:t>
            </a:r>
            <a:r>
              <a:rPr lang="en-US" sz="1400" dirty="0"/>
              <a:t> </a:t>
            </a:r>
          </a:p>
          <a:p>
            <a:pPr marL="0" indent="0">
              <a:buNone/>
            </a:pPr>
            <a:endParaRPr lang="en-US" dirty="0"/>
          </a:p>
        </p:txBody>
      </p:sp>
    </p:spTree>
    <p:extLst>
      <p:ext uri="{BB962C8B-B14F-4D97-AF65-F5344CB8AC3E}">
        <p14:creationId xmlns:p14="http://schemas.microsoft.com/office/powerpoint/2010/main" val="1164793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568" y="484632"/>
            <a:ext cx="8625680" cy="1609344"/>
          </a:xfrm>
        </p:spPr>
        <p:txBody>
          <a:bodyPr/>
          <a:lstStyle/>
          <a:p>
            <a:r>
              <a:rPr lang="en-US" dirty="0"/>
              <a:t>LGER Eligible Expenses</a:t>
            </a:r>
          </a:p>
        </p:txBody>
      </p:sp>
      <p:sp>
        <p:nvSpPr>
          <p:cNvPr id="3" name="Content Placeholder 2"/>
          <p:cNvSpPr>
            <a:spLocks noGrp="1"/>
          </p:cNvSpPr>
          <p:nvPr>
            <p:ph idx="1"/>
          </p:nvPr>
        </p:nvSpPr>
        <p:spPr>
          <a:xfrm>
            <a:off x="2502568" y="2093976"/>
            <a:ext cx="7354664" cy="4086161"/>
          </a:xfrm>
        </p:spPr>
        <p:txBody>
          <a:bodyPr>
            <a:normAutofit lnSpcReduction="10000"/>
          </a:bodyPr>
          <a:lstStyle/>
          <a:p>
            <a:pPr marL="0" indent="0">
              <a:buNone/>
            </a:pPr>
            <a:r>
              <a:rPr lang="en-US" sz="2400" dirty="0"/>
              <a:t>Hazard pay</a:t>
            </a:r>
          </a:p>
          <a:p>
            <a:pPr marL="0" indent="0">
              <a:buNone/>
            </a:pPr>
            <a:r>
              <a:rPr lang="en-US" sz="2400" dirty="0"/>
              <a:t>Supplies and Equipment</a:t>
            </a:r>
          </a:p>
          <a:p>
            <a:pPr marL="0" indent="0">
              <a:buNone/>
            </a:pPr>
            <a:r>
              <a:rPr lang="en-US" sz="2400" dirty="0"/>
              <a:t>Sanitation</a:t>
            </a:r>
          </a:p>
          <a:p>
            <a:pPr marL="0" indent="0">
              <a:buNone/>
            </a:pPr>
            <a:r>
              <a:rPr lang="en-US" sz="2400" dirty="0"/>
              <a:t>Facility Alterations</a:t>
            </a:r>
          </a:p>
          <a:p>
            <a:pPr marL="0" indent="0">
              <a:buNone/>
            </a:pPr>
            <a:r>
              <a:rPr lang="en-US" sz="2400" dirty="0"/>
              <a:t>Overtime Compensation</a:t>
            </a:r>
          </a:p>
          <a:p>
            <a:pPr marL="0" indent="0">
              <a:buNone/>
            </a:pPr>
            <a:r>
              <a:rPr lang="en-US" sz="2400" dirty="0"/>
              <a:t>Redirection of staff for first-response needs</a:t>
            </a:r>
          </a:p>
          <a:p>
            <a:pPr marL="0" indent="0">
              <a:buNone/>
            </a:pPr>
            <a:r>
              <a:rPr lang="en-US" sz="2400" dirty="0"/>
              <a:t>Any other eligible COVID-19 expenses not covered by other funding sources</a:t>
            </a:r>
          </a:p>
          <a:p>
            <a:pPr marL="0" indent="0">
              <a:buNone/>
            </a:pPr>
            <a:endParaRPr lang="en-US" sz="2400" b="1" dirty="0">
              <a:solidFill>
                <a:schemeClr val="accent1"/>
              </a:solidFill>
            </a:endParaRPr>
          </a:p>
          <a:p>
            <a:pPr marL="0" indent="0">
              <a:buNone/>
            </a:pPr>
            <a:endParaRPr lang="en-US" sz="2400" b="1" dirty="0">
              <a:solidFill>
                <a:schemeClr val="accent1"/>
              </a:solidFill>
            </a:endParaRPr>
          </a:p>
          <a:p>
            <a:pPr marL="0" indent="0">
              <a:buNone/>
            </a:pPr>
            <a:endParaRPr lang="en-US" sz="2400" b="1" dirty="0">
              <a:solidFill>
                <a:schemeClr val="accent1"/>
              </a:solidFill>
            </a:endParaRPr>
          </a:p>
          <a:p>
            <a:pPr marL="0" indent="0">
              <a:buNone/>
            </a:pPr>
            <a:endParaRPr lang="en-US" sz="2400" b="1" dirty="0">
              <a:solidFill>
                <a:schemeClr val="tx2"/>
              </a:solidFill>
            </a:endParaRPr>
          </a:p>
          <a:p>
            <a:pPr marL="0" indent="0">
              <a:buNone/>
            </a:pPr>
            <a:endParaRPr lang="en-US" sz="2400" b="1" dirty="0">
              <a:solidFill>
                <a:schemeClr val="accent1"/>
              </a:solidFill>
            </a:endParaRPr>
          </a:p>
        </p:txBody>
      </p:sp>
    </p:spTree>
    <p:extLst>
      <p:ext uri="{BB962C8B-B14F-4D97-AF65-F5344CB8AC3E}">
        <p14:creationId xmlns:p14="http://schemas.microsoft.com/office/powerpoint/2010/main" val="4118801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568" y="484632"/>
            <a:ext cx="8625680" cy="1609344"/>
          </a:xfrm>
        </p:spPr>
        <p:txBody>
          <a:bodyPr/>
          <a:lstStyle/>
          <a:p>
            <a:r>
              <a:rPr lang="en-US" dirty="0"/>
              <a:t>LGER Eligible Expenses</a:t>
            </a:r>
          </a:p>
        </p:txBody>
      </p:sp>
      <p:sp>
        <p:nvSpPr>
          <p:cNvPr id="3" name="Content Placeholder 2"/>
          <p:cNvSpPr>
            <a:spLocks noGrp="1"/>
          </p:cNvSpPr>
          <p:nvPr>
            <p:ph idx="1"/>
          </p:nvPr>
        </p:nvSpPr>
        <p:spPr>
          <a:xfrm>
            <a:off x="2502568" y="2093976"/>
            <a:ext cx="7354664" cy="4086161"/>
          </a:xfrm>
        </p:spPr>
        <p:txBody>
          <a:bodyPr>
            <a:normAutofit/>
          </a:bodyPr>
          <a:lstStyle/>
          <a:p>
            <a:pPr marL="0" indent="0">
              <a:buNone/>
            </a:pPr>
            <a:r>
              <a:rPr lang="en-US" sz="2400" b="1" dirty="0"/>
              <a:t>Hazard pay</a:t>
            </a:r>
          </a:p>
          <a:p>
            <a:pPr marL="0" indent="0">
              <a:buNone/>
            </a:pPr>
            <a:endParaRPr lang="en-US" sz="2400" b="1" dirty="0">
              <a:solidFill>
                <a:schemeClr val="accent1"/>
              </a:solidFill>
            </a:endParaRPr>
          </a:p>
          <a:p>
            <a:pPr marL="0" indent="0">
              <a:buNone/>
            </a:pPr>
            <a:r>
              <a:rPr lang="en-US" sz="2400" dirty="0"/>
              <a:t>for select set of “substantially dedicated” employees </a:t>
            </a:r>
          </a:p>
          <a:p>
            <a:pPr marL="0" indent="0">
              <a:buNone/>
            </a:pPr>
            <a:r>
              <a:rPr lang="en-US" sz="2400" b="1" i="1" dirty="0">
                <a:solidFill>
                  <a:srgbClr val="FFFF00"/>
                </a:solidFill>
              </a:rPr>
              <a:t>Definition coming soon: </a:t>
            </a:r>
            <a:r>
              <a:rPr lang="en-US" sz="2400" b="1" dirty="0">
                <a:solidFill>
                  <a:srgbClr val="FFFF00"/>
                </a:solidFill>
              </a:rPr>
              <a:t>FAQ and Memo to be published later today on LGER website</a:t>
            </a:r>
          </a:p>
          <a:p>
            <a:pPr marL="0" indent="0">
              <a:buNone/>
            </a:pPr>
            <a:endParaRPr lang="en-US" sz="2400" b="1" i="1" dirty="0">
              <a:solidFill>
                <a:srgbClr val="FFFF00"/>
              </a:solidFill>
            </a:endParaRPr>
          </a:p>
          <a:p>
            <a:pPr marL="0" indent="0">
              <a:buNone/>
            </a:pPr>
            <a:endParaRPr lang="en-US" sz="2400" b="1" dirty="0">
              <a:solidFill>
                <a:schemeClr val="tx2"/>
              </a:solidFill>
            </a:endParaRPr>
          </a:p>
          <a:p>
            <a:pPr marL="0" indent="0">
              <a:buNone/>
            </a:pPr>
            <a:endParaRPr lang="en-US" sz="2400" b="1" dirty="0">
              <a:solidFill>
                <a:schemeClr val="accent1"/>
              </a:solidFill>
            </a:endParaRPr>
          </a:p>
        </p:txBody>
      </p:sp>
    </p:spTree>
    <p:extLst>
      <p:ext uri="{BB962C8B-B14F-4D97-AF65-F5344CB8AC3E}">
        <p14:creationId xmlns:p14="http://schemas.microsoft.com/office/powerpoint/2010/main" val="1646891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568" y="484632"/>
            <a:ext cx="8625680" cy="1609344"/>
          </a:xfrm>
        </p:spPr>
        <p:txBody>
          <a:bodyPr/>
          <a:lstStyle/>
          <a:p>
            <a:r>
              <a:rPr lang="en-US" dirty="0"/>
              <a:t>LGER Eligible Expenses</a:t>
            </a:r>
          </a:p>
        </p:txBody>
      </p:sp>
      <p:sp>
        <p:nvSpPr>
          <p:cNvPr id="3" name="Content Placeholder 2"/>
          <p:cNvSpPr>
            <a:spLocks noGrp="1"/>
          </p:cNvSpPr>
          <p:nvPr>
            <p:ph idx="1"/>
          </p:nvPr>
        </p:nvSpPr>
        <p:spPr>
          <a:xfrm>
            <a:off x="2502568" y="2093976"/>
            <a:ext cx="7354664" cy="4086161"/>
          </a:xfrm>
        </p:spPr>
        <p:txBody>
          <a:bodyPr>
            <a:normAutofit fontScale="92500"/>
          </a:bodyPr>
          <a:lstStyle/>
          <a:p>
            <a:pPr marL="0" indent="0">
              <a:buNone/>
            </a:pPr>
            <a:r>
              <a:rPr lang="en-US" sz="2400" b="1" dirty="0"/>
              <a:t>Supplies and Equipment</a:t>
            </a:r>
          </a:p>
          <a:p>
            <a:pPr marL="0" indent="0">
              <a:buNone/>
            </a:pPr>
            <a:r>
              <a:rPr lang="en-US" sz="2400" b="1" dirty="0">
                <a:solidFill>
                  <a:schemeClr val="accent1"/>
                </a:solidFill>
              </a:rPr>
              <a:t>Examples:</a:t>
            </a:r>
          </a:p>
          <a:p>
            <a:pPr lvl="0"/>
            <a:r>
              <a:rPr lang="en-US" sz="2400" dirty="0"/>
              <a:t>Public health precautions signs (printing, laminating, installing signs or materials)</a:t>
            </a:r>
          </a:p>
          <a:p>
            <a:pPr lvl="0"/>
            <a:r>
              <a:rPr lang="en-US" sz="2400" dirty="0"/>
              <a:t>Computer hardware/software (laptops for employees to work at home, software for remote meetings)</a:t>
            </a:r>
          </a:p>
          <a:p>
            <a:pPr lvl="0"/>
            <a:r>
              <a:rPr lang="en-US" sz="2400" dirty="0"/>
              <a:t>Technology upgrades/purchases (phone, internet, cell phones) </a:t>
            </a:r>
          </a:p>
          <a:p>
            <a:pPr lvl="0"/>
            <a:r>
              <a:rPr lang="en-US" sz="2400" dirty="0"/>
              <a:t>Air purification units</a:t>
            </a:r>
          </a:p>
          <a:p>
            <a:pPr marL="0" indent="0">
              <a:buNone/>
            </a:pPr>
            <a:endParaRPr lang="en-US" sz="2400" b="1" dirty="0">
              <a:solidFill>
                <a:schemeClr val="accent1"/>
              </a:solidFill>
            </a:endParaRPr>
          </a:p>
          <a:p>
            <a:pPr marL="0" indent="0">
              <a:buNone/>
            </a:pPr>
            <a:endParaRPr lang="en-US" sz="2400" b="1" dirty="0">
              <a:solidFill>
                <a:schemeClr val="accent1"/>
              </a:solidFill>
            </a:endParaRPr>
          </a:p>
          <a:p>
            <a:pPr marL="0" indent="0">
              <a:buNone/>
            </a:pPr>
            <a:endParaRPr lang="en-US" sz="2400" b="1" dirty="0">
              <a:solidFill>
                <a:schemeClr val="tx2"/>
              </a:solidFill>
            </a:endParaRPr>
          </a:p>
          <a:p>
            <a:pPr marL="0" indent="0">
              <a:buNone/>
            </a:pPr>
            <a:endParaRPr lang="en-US" sz="2400" b="1" dirty="0">
              <a:solidFill>
                <a:schemeClr val="accent1"/>
              </a:solidFill>
            </a:endParaRPr>
          </a:p>
        </p:txBody>
      </p:sp>
    </p:spTree>
    <p:extLst>
      <p:ext uri="{BB962C8B-B14F-4D97-AF65-F5344CB8AC3E}">
        <p14:creationId xmlns:p14="http://schemas.microsoft.com/office/powerpoint/2010/main" val="22508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568" y="484632"/>
            <a:ext cx="8625680" cy="1609344"/>
          </a:xfrm>
        </p:spPr>
        <p:txBody>
          <a:bodyPr/>
          <a:lstStyle/>
          <a:p>
            <a:r>
              <a:rPr lang="en-US" dirty="0"/>
              <a:t>LGER Eligible Expenses</a:t>
            </a:r>
          </a:p>
        </p:txBody>
      </p:sp>
      <p:sp>
        <p:nvSpPr>
          <p:cNvPr id="3" name="Content Placeholder 2"/>
          <p:cNvSpPr>
            <a:spLocks noGrp="1"/>
          </p:cNvSpPr>
          <p:nvPr>
            <p:ph idx="1"/>
          </p:nvPr>
        </p:nvSpPr>
        <p:spPr>
          <a:xfrm>
            <a:off x="2502568" y="2093976"/>
            <a:ext cx="7354664" cy="4086161"/>
          </a:xfrm>
        </p:spPr>
        <p:txBody>
          <a:bodyPr>
            <a:normAutofit/>
          </a:bodyPr>
          <a:lstStyle/>
          <a:p>
            <a:pPr marL="0" indent="0">
              <a:buNone/>
            </a:pPr>
            <a:r>
              <a:rPr lang="en-US" sz="2400" b="1" dirty="0"/>
              <a:t>Sanitation</a:t>
            </a:r>
          </a:p>
          <a:p>
            <a:pPr marL="0" indent="0">
              <a:buNone/>
            </a:pPr>
            <a:r>
              <a:rPr lang="en-US" sz="2400" b="1" dirty="0">
                <a:solidFill>
                  <a:schemeClr val="accent1"/>
                </a:solidFill>
              </a:rPr>
              <a:t>Examples:</a:t>
            </a:r>
          </a:p>
          <a:p>
            <a:pPr lvl="0"/>
            <a:r>
              <a:rPr lang="en-US" sz="2400" dirty="0"/>
              <a:t>Cleaning, disinfection supplies (hand sanitizer) </a:t>
            </a:r>
          </a:p>
          <a:p>
            <a:pPr lvl="0"/>
            <a:r>
              <a:rPr lang="en-US" sz="2400" dirty="0"/>
              <a:t>Increased cleaning services </a:t>
            </a:r>
          </a:p>
          <a:p>
            <a:pPr lvl="0"/>
            <a:r>
              <a:rPr lang="en-US" sz="2400" dirty="0"/>
              <a:t>Increased trash removal </a:t>
            </a:r>
          </a:p>
          <a:p>
            <a:pPr lvl="0"/>
            <a:r>
              <a:rPr lang="en-US" sz="2400" dirty="0"/>
              <a:t>Rental and management fees of portable toilet</a:t>
            </a:r>
          </a:p>
          <a:p>
            <a:pPr marL="0" indent="0">
              <a:buNone/>
            </a:pPr>
            <a:endParaRPr lang="en-US" sz="2400" b="1" dirty="0">
              <a:solidFill>
                <a:schemeClr val="accent1"/>
              </a:solidFill>
            </a:endParaRPr>
          </a:p>
          <a:p>
            <a:pPr marL="0" indent="0">
              <a:buNone/>
            </a:pPr>
            <a:endParaRPr lang="en-US" sz="2400" b="1" dirty="0">
              <a:solidFill>
                <a:schemeClr val="accent1"/>
              </a:solidFill>
            </a:endParaRPr>
          </a:p>
          <a:p>
            <a:pPr marL="0" indent="0">
              <a:buNone/>
            </a:pPr>
            <a:endParaRPr lang="en-US" sz="2400" b="1" dirty="0">
              <a:solidFill>
                <a:schemeClr val="tx2"/>
              </a:solidFill>
            </a:endParaRPr>
          </a:p>
          <a:p>
            <a:pPr marL="0" indent="0">
              <a:buNone/>
            </a:pPr>
            <a:endParaRPr lang="en-US" sz="2400" b="1" dirty="0">
              <a:solidFill>
                <a:schemeClr val="accent1"/>
              </a:solidFill>
            </a:endParaRPr>
          </a:p>
        </p:txBody>
      </p:sp>
    </p:spTree>
    <p:extLst>
      <p:ext uri="{BB962C8B-B14F-4D97-AF65-F5344CB8AC3E}">
        <p14:creationId xmlns:p14="http://schemas.microsoft.com/office/powerpoint/2010/main" val="281315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568" y="484632"/>
            <a:ext cx="8625680" cy="1609344"/>
          </a:xfrm>
        </p:spPr>
        <p:txBody>
          <a:bodyPr/>
          <a:lstStyle/>
          <a:p>
            <a:r>
              <a:rPr lang="en-US" dirty="0"/>
              <a:t>LGER Eligible Expenses</a:t>
            </a:r>
          </a:p>
        </p:txBody>
      </p:sp>
      <p:sp>
        <p:nvSpPr>
          <p:cNvPr id="3" name="Content Placeholder 2"/>
          <p:cNvSpPr>
            <a:spLocks noGrp="1"/>
          </p:cNvSpPr>
          <p:nvPr>
            <p:ph idx="1"/>
          </p:nvPr>
        </p:nvSpPr>
        <p:spPr>
          <a:xfrm>
            <a:off x="2502568" y="2093976"/>
            <a:ext cx="7354664" cy="4392549"/>
          </a:xfrm>
        </p:spPr>
        <p:txBody>
          <a:bodyPr>
            <a:normAutofit/>
          </a:bodyPr>
          <a:lstStyle/>
          <a:p>
            <a:pPr marL="0" indent="0">
              <a:buNone/>
            </a:pPr>
            <a:r>
              <a:rPr lang="en-US" sz="2400" b="1" dirty="0"/>
              <a:t>Facility Alterations</a:t>
            </a:r>
          </a:p>
          <a:p>
            <a:pPr marL="0" indent="0">
              <a:buNone/>
            </a:pPr>
            <a:r>
              <a:rPr lang="en-US" sz="2400" b="1" dirty="0">
                <a:solidFill>
                  <a:schemeClr val="accent1"/>
                </a:solidFill>
              </a:rPr>
              <a:t>Examples:</a:t>
            </a:r>
          </a:p>
          <a:p>
            <a:pPr lvl="0"/>
            <a:r>
              <a:rPr lang="en-US" sz="2400" dirty="0"/>
              <a:t>Alterations at facilities:</a:t>
            </a:r>
          </a:p>
          <a:p>
            <a:pPr lvl="1"/>
            <a:r>
              <a:rPr lang="en-US" sz="2200" dirty="0"/>
              <a:t>“sneeze shields”, individual office/work space, increased meeting room space, HVAC and other ventilation upgrades [such as replacing un-opening windows with openable windows], </a:t>
            </a:r>
          </a:p>
          <a:p>
            <a:pPr lvl="0"/>
            <a:r>
              <a:rPr lang="en-US" sz="2400" dirty="0"/>
              <a:t>Increased maintenance and repair of outdoor spaces (parks, playgrounds, trails)</a:t>
            </a:r>
          </a:p>
          <a:p>
            <a:pPr marL="0" indent="0">
              <a:buNone/>
            </a:pPr>
            <a:endParaRPr lang="en-US" sz="2400" b="1" dirty="0">
              <a:solidFill>
                <a:schemeClr val="accent1"/>
              </a:solidFill>
            </a:endParaRPr>
          </a:p>
          <a:p>
            <a:pPr marL="0" indent="0">
              <a:buNone/>
            </a:pPr>
            <a:endParaRPr lang="en-US" sz="2400" b="1" dirty="0">
              <a:solidFill>
                <a:schemeClr val="accent1"/>
              </a:solidFill>
            </a:endParaRPr>
          </a:p>
          <a:p>
            <a:pPr marL="0" indent="0">
              <a:buNone/>
            </a:pPr>
            <a:endParaRPr lang="en-US" sz="2400" b="1" dirty="0">
              <a:solidFill>
                <a:schemeClr val="tx2"/>
              </a:solidFill>
            </a:endParaRPr>
          </a:p>
          <a:p>
            <a:pPr marL="0" indent="0">
              <a:buNone/>
            </a:pPr>
            <a:endParaRPr lang="en-US" sz="2400" b="1" dirty="0">
              <a:solidFill>
                <a:schemeClr val="accent1"/>
              </a:solidFill>
            </a:endParaRPr>
          </a:p>
        </p:txBody>
      </p:sp>
    </p:spTree>
    <p:extLst>
      <p:ext uri="{BB962C8B-B14F-4D97-AF65-F5344CB8AC3E}">
        <p14:creationId xmlns:p14="http://schemas.microsoft.com/office/powerpoint/2010/main" val="167757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568" y="484632"/>
            <a:ext cx="8625680" cy="1609344"/>
          </a:xfrm>
        </p:spPr>
        <p:txBody>
          <a:bodyPr/>
          <a:lstStyle/>
          <a:p>
            <a:r>
              <a:rPr lang="en-US" dirty="0"/>
              <a:t>LGER Eligible Expenses</a:t>
            </a:r>
          </a:p>
        </p:txBody>
      </p:sp>
      <p:sp>
        <p:nvSpPr>
          <p:cNvPr id="3" name="Content Placeholder 2"/>
          <p:cNvSpPr>
            <a:spLocks noGrp="1"/>
          </p:cNvSpPr>
          <p:nvPr>
            <p:ph idx="1"/>
          </p:nvPr>
        </p:nvSpPr>
        <p:spPr>
          <a:xfrm>
            <a:off x="2502568" y="2093976"/>
            <a:ext cx="7354664" cy="4086161"/>
          </a:xfrm>
        </p:spPr>
        <p:txBody>
          <a:bodyPr>
            <a:normAutofit fontScale="77500" lnSpcReduction="20000"/>
          </a:bodyPr>
          <a:lstStyle/>
          <a:p>
            <a:pPr marL="0" indent="0">
              <a:buNone/>
            </a:pPr>
            <a:r>
              <a:rPr lang="en-US" sz="2400" b="1" dirty="0"/>
              <a:t>Overtime Compensation</a:t>
            </a:r>
          </a:p>
          <a:p>
            <a:pPr marL="0" indent="0">
              <a:buNone/>
            </a:pPr>
            <a:r>
              <a:rPr lang="en-US" sz="2600" b="1" dirty="0">
                <a:solidFill>
                  <a:schemeClr val="accent1"/>
                </a:solidFill>
              </a:rPr>
              <a:t>Examples:</a:t>
            </a:r>
          </a:p>
          <a:p>
            <a:pPr lvl="0"/>
            <a:r>
              <a:rPr lang="en-US" sz="2600" dirty="0"/>
              <a:t>Increased work load/transfer of workload due to other furloughed employees (furlough for care of an ill/vulnerable family member, furlough for childcare.)</a:t>
            </a:r>
          </a:p>
          <a:p>
            <a:pPr lvl="0"/>
            <a:r>
              <a:rPr lang="en-US" sz="2600" dirty="0"/>
              <a:t>Costs associated with changing or managing meetings, protocols, policies, programs (notification of cancelled summer camps by the Rec Department or re-organizing of summer camps, drafting Remote Meeting Procedures…</a:t>
            </a:r>
            <a:r>
              <a:rPr lang="en-US" sz="2600" dirty="0" err="1"/>
              <a:t>etc</a:t>
            </a:r>
            <a:r>
              <a:rPr lang="en-US" sz="2600" dirty="0"/>
              <a:t>)  </a:t>
            </a:r>
          </a:p>
          <a:p>
            <a:pPr lvl="0"/>
            <a:r>
              <a:rPr lang="en-US" sz="2600" dirty="0"/>
              <a:t>Costs associated with increased maintenance and repair of outdoor spaces (parks, playgrounds, trails, recreation areas)</a:t>
            </a:r>
          </a:p>
          <a:p>
            <a:pPr marL="0" indent="0">
              <a:buNone/>
            </a:pPr>
            <a:r>
              <a:rPr lang="en-US" sz="2400" b="1" dirty="0">
                <a:solidFill>
                  <a:srgbClr val="FFFF00"/>
                </a:solidFill>
              </a:rPr>
              <a:t>FAQ and Memo to be published later today on LGER website</a:t>
            </a:r>
            <a:endParaRPr lang="en-US" sz="2400" b="1" dirty="0">
              <a:solidFill>
                <a:schemeClr val="accent1"/>
              </a:solidFill>
            </a:endParaRPr>
          </a:p>
          <a:p>
            <a:pPr marL="0" indent="0">
              <a:buNone/>
            </a:pPr>
            <a:endParaRPr lang="en-US" sz="2400" b="1" dirty="0">
              <a:solidFill>
                <a:schemeClr val="accent1"/>
              </a:solidFill>
            </a:endParaRPr>
          </a:p>
          <a:p>
            <a:pPr marL="0" indent="0">
              <a:buNone/>
            </a:pPr>
            <a:endParaRPr lang="en-US" sz="2400" b="1" dirty="0">
              <a:solidFill>
                <a:schemeClr val="tx2"/>
              </a:solidFill>
            </a:endParaRPr>
          </a:p>
          <a:p>
            <a:pPr marL="0" indent="0">
              <a:buNone/>
            </a:pPr>
            <a:endParaRPr lang="en-US" sz="2400" b="1" dirty="0">
              <a:solidFill>
                <a:schemeClr val="accent1"/>
              </a:solidFill>
            </a:endParaRPr>
          </a:p>
        </p:txBody>
      </p:sp>
    </p:spTree>
    <p:extLst>
      <p:ext uri="{BB962C8B-B14F-4D97-AF65-F5344CB8AC3E}">
        <p14:creationId xmlns:p14="http://schemas.microsoft.com/office/powerpoint/2010/main" val="3086936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568" y="484632"/>
            <a:ext cx="8625680" cy="1609344"/>
          </a:xfrm>
        </p:spPr>
        <p:txBody>
          <a:bodyPr/>
          <a:lstStyle/>
          <a:p>
            <a:r>
              <a:rPr lang="en-US" dirty="0"/>
              <a:t>LGER Eligible Expenses</a:t>
            </a:r>
          </a:p>
        </p:txBody>
      </p:sp>
      <p:sp>
        <p:nvSpPr>
          <p:cNvPr id="3" name="Content Placeholder 2"/>
          <p:cNvSpPr>
            <a:spLocks noGrp="1"/>
          </p:cNvSpPr>
          <p:nvPr>
            <p:ph idx="1"/>
          </p:nvPr>
        </p:nvSpPr>
        <p:spPr>
          <a:xfrm>
            <a:off x="2502568" y="2093976"/>
            <a:ext cx="7354664" cy="4086161"/>
          </a:xfrm>
        </p:spPr>
        <p:txBody>
          <a:bodyPr>
            <a:normAutofit fontScale="92500" lnSpcReduction="10000"/>
          </a:bodyPr>
          <a:lstStyle/>
          <a:p>
            <a:pPr marL="0" indent="0">
              <a:buNone/>
            </a:pPr>
            <a:r>
              <a:rPr lang="en-US" sz="2400" b="1" dirty="0"/>
              <a:t>Redirection of staff for first-response needs</a:t>
            </a:r>
          </a:p>
          <a:p>
            <a:pPr marL="0" indent="0">
              <a:buNone/>
            </a:pPr>
            <a:r>
              <a:rPr lang="en-US" sz="2400" b="1" dirty="0">
                <a:solidFill>
                  <a:schemeClr val="accent1"/>
                </a:solidFill>
              </a:rPr>
              <a:t>Examples:</a:t>
            </a:r>
          </a:p>
          <a:p>
            <a:pPr lvl="0"/>
            <a:r>
              <a:rPr lang="en-US" sz="2400" dirty="0"/>
              <a:t>Employee re-tasked to local emergency operations center </a:t>
            </a:r>
          </a:p>
          <a:p>
            <a:pPr lvl="0"/>
            <a:r>
              <a:rPr lang="en-US" sz="2400" dirty="0"/>
              <a:t>Employee re-tasked to undertake health and welfare checks for vulnerable populations</a:t>
            </a:r>
          </a:p>
          <a:p>
            <a:pPr lvl="0"/>
            <a:r>
              <a:rPr lang="en-US" sz="2400" dirty="0"/>
              <a:t>Employee assigned to manage volunteer groups for food delivery</a:t>
            </a:r>
          </a:p>
          <a:p>
            <a:pPr marL="0" indent="0">
              <a:buNone/>
            </a:pPr>
            <a:r>
              <a:rPr lang="en-US" sz="2400" b="1" dirty="0">
                <a:solidFill>
                  <a:srgbClr val="FFFF00"/>
                </a:solidFill>
              </a:rPr>
              <a:t>FAQ and Memo to be published later today on LGER website</a:t>
            </a:r>
            <a:endParaRPr lang="en-US" sz="2400" dirty="0">
              <a:solidFill>
                <a:srgbClr val="FFFF00"/>
              </a:solidFill>
            </a:endParaRPr>
          </a:p>
          <a:p>
            <a:pPr marL="0" indent="0">
              <a:buNone/>
            </a:pPr>
            <a:endParaRPr lang="en-US" sz="2400" b="1" dirty="0">
              <a:solidFill>
                <a:schemeClr val="accent1"/>
              </a:solidFill>
            </a:endParaRPr>
          </a:p>
          <a:p>
            <a:pPr marL="0" indent="0">
              <a:buNone/>
            </a:pPr>
            <a:endParaRPr lang="en-US" sz="2400" b="1" dirty="0">
              <a:solidFill>
                <a:schemeClr val="tx2"/>
              </a:solidFill>
            </a:endParaRPr>
          </a:p>
          <a:p>
            <a:pPr marL="0" indent="0">
              <a:buNone/>
            </a:pPr>
            <a:endParaRPr lang="en-US" sz="2400" b="1" dirty="0">
              <a:solidFill>
                <a:schemeClr val="accent1"/>
              </a:solidFill>
            </a:endParaRPr>
          </a:p>
        </p:txBody>
      </p:sp>
    </p:spTree>
    <p:extLst>
      <p:ext uri="{BB962C8B-B14F-4D97-AF65-F5344CB8AC3E}">
        <p14:creationId xmlns:p14="http://schemas.microsoft.com/office/powerpoint/2010/main" val="3215046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2568" y="484632"/>
            <a:ext cx="8625680" cy="1609344"/>
          </a:xfrm>
        </p:spPr>
        <p:txBody>
          <a:bodyPr/>
          <a:lstStyle/>
          <a:p>
            <a:r>
              <a:rPr lang="en-US" dirty="0"/>
              <a:t>LGER Eligible Expenses</a:t>
            </a:r>
          </a:p>
        </p:txBody>
      </p:sp>
      <p:sp>
        <p:nvSpPr>
          <p:cNvPr id="3" name="Content Placeholder 2"/>
          <p:cNvSpPr>
            <a:spLocks noGrp="1"/>
          </p:cNvSpPr>
          <p:nvPr>
            <p:ph idx="1"/>
          </p:nvPr>
        </p:nvSpPr>
        <p:spPr>
          <a:xfrm>
            <a:off x="2502568" y="2093976"/>
            <a:ext cx="7354664" cy="4086161"/>
          </a:xfrm>
        </p:spPr>
        <p:txBody>
          <a:bodyPr>
            <a:normAutofit fontScale="92500" lnSpcReduction="20000"/>
          </a:bodyPr>
          <a:lstStyle/>
          <a:p>
            <a:pPr marL="0" indent="0">
              <a:buNone/>
            </a:pPr>
            <a:r>
              <a:rPr lang="en-US" sz="2400" b="1" dirty="0"/>
              <a:t>Any other eligible COVID-19 expenses not covered by other funding sources</a:t>
            </a:r>
          </a:p>
          <a:p>
            <a:pPr marL="0" indent="0">
              <a:buNone/>
            </a:pPr>
            <a:r>
              <a:rPr lang="en-US" sz="2400" b="1" dirty="0">
                <a:solidFill>
                  <a:schemeClr val="accent1"/>
                </a:solidFill>
              </a:rPr>
              <a:t>Examples:</a:t>
            </a:r>
          </a:p>
          <a:p>
            <a:pPr lvl="0"/>
            <a:r>
              <a:rPr lang="en-US" sz="2400" dirty="0"/>
              <a:t>Marketing activities to promote local businesses</a:t>
            </a:r>
          </a:p>
          <a:p>
            <a:pPr lvl="0"/>
            <a:r>
              <a:rPr lang="en-US" sz="2400" dirty="0"/>
              <a:t>Permitting and design costs associated with facility alterations</a:t>
            </a:r>
          </a:p>
          <a:p>
            <a:pPr lvl="0"/>
            <a:r>
              <a:rPr lang="en-US" sz="2400" dirty="0"/>
              <a:t>Expenses of providing paid sick and paid family and medical leave to public employees to enable compliance with COVID-19 public health precautions. </a:t>
            </a:r>
          </a:p>
          <a:p>
            <a:pPr lvl="0"/>
            <a:r>
              <a:rPr lang="en-US" sz="2400" dirty="0"/>
              <a:t>Additional mileage incurred due to single-occupancy vehicles</a:t>
            </a:r>
          </a:p>
          <a:p>
            <a:pPr marL="0" indent="0">
              <a:buNone/>
            </a:pPr>
            <a:endParaRPr lang="en-US" sz="2400" b="1" dirty="0">
              <a:solidFill>
                <a:schemeClr val="accent1"/>
              </a:solidFill>
            </a:endParaRPr>
          </a:p>
          <a:p>
            <a:pPr marL="0" indent="0">
              <a:buNone/>
            </a:pPr>
            <a:endParaRPr lang="en-US" sz="2400" b="1" dirty="0">
              <a:solidFill>
                <a:schemeClr val="tx2"/>
              </a:solidFill>
            </a:endParaRPr>
          </a:p>
          <a:p>
            <a:pPr marL="0" indent="0">
              <a:buNone/>
            </a:pPr>
            <a:endParaRPr lang="en-US" sz="2400" b="1" dirty="0">
              <a:solidFill>
                <a:schemeClr val="accent1"/>
              </a:solidFill>
            </a:endParaRPr>
          </a:p>
        </p:txBody>
      </p:sp>
    </p:spTree>
    <p:extLst>
      <p:ext uri="{BB962C8B-B14F-4D97-AF65-F5344CB8AC3E}">
        <p14:creationId xmlns:p14="http://schemas.microsoft.com/office/powerpoint/2010/main" val="3843697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432" y="484632"/>
            <a:ext cx="9058815" cy="1557528"/>
          </a:xfrm>
        </p:spPr>
        <p:txBody>
          <a:bodyPr/>
          <a:lstStyle/>
          <a:p>
            <a:r>
              <a:rPr lang="en-US" dirty="0"/>
              <a:t>LGER Eligible Expenses</a:t>
            </a:r>
          </a:p>
        </p:txBody>
      </p:sp>
      <p:sp>
        <p:nvSpPr>
          <p:cNvPr id="3" name="Content Placeholder 2"/>
          <p:cNvSpPr>
            <a:spLocks noGrp="1"/>
          </p:cNvSpPr>
          <p:nvPr>
            <p:ph idx="1"/>
          </p:nvPr>
        </p:nvSpPr>
        <p:spPr>
          <a:xfrm>
            <a:off x="2069433" y="2093976"/>
            <a:ext cx="9058814" cy="4563498"/>
          </a:xfrm>
        </p:spPr>
        <p:txBody>
          <a:bodyPr>
            <a:normAutofit fontScale="92500" lnSpcReduction="10000"/>
          </a:bodyPr>
          <a:lstStyle/>
          <a:p>
            <a:pPr lvl="0">
              <a:buClr>
                <a:srgbClr val="92D050"/>
              </a:buClr>
              <a:buFont typeface="Wingdings" panose="05000000000000000000" pitchFamily="2" charset="2"/>
              <a:buChar char="v"/>
            </a:pPr>
            <a:r>
              <a:rPr lang="en-US" u="sng" dirty="0"/>
              <a:t>Necessary</a:t>
            </a:r>
            <a:r>
              <a:rPr lang="en-US" dirty="0"/>
              <a:t> expenditures incurred due to the public health emergency</a:t>
            </a:r>
          </a:p>
          <a:p>
            <a:pPr lvl="0">
              <a:buClr>
                <a:srgbClr val="92D050"/>
              </a:buClr>
              <a:buFont typeface="Wingdings" panose="05000000000000000000" pitchFamily="2" charset="2"/>
              <a:buChar char="v"/>
            </a:pPr>
            <a:r>
              <a:rPr lang="en-US" dirty="0"/>
              <a:t>Costs to respond directly to the emergency </a:t>
            </a:r>
          </a:p>
          <a:p>
            <a:pPr lvl="1">
              <a:buClr>
                <a:srgbClr val="92D050"/>
              </a:buClr>
              <a:buFont typeface="Wingdings" panose="05000000000000000000" pitchFamily="2" charset="2"/>
              <a:buChar char="v"/>
            </a:pPr>
            <a:r>
              <a:rPr lang="en-US" sz="1800" dirty="0"/>
              <a:t>Addressing medical or public health needs; and</a:t>
            </a:r>
          </a:p>
          <a:p>
            <a:pPr lvl="1">
              <a:buClr>
                <a:srgbClr val="92D050"/>
              </a:buClr>
              <a:buFont typeface="Wingdings" panose="05000000000000000000" pitchFamily="2" charset="2"/>
              <a:buChar char="v"/>
            </a:pPr>
            <a:r>
              <a:rPr lang="en-US" sz="1800" dirty="0"/>
              <a:t>Addressing second-order effects of the emergency (business operations)</a:t>
            </a:r>
          </a:p>
          <a:p>
            <a:pPr lvl="0">
              <a:buClr>
                <a:srgbClr val="92D050"/>
              </a:buClr>
              <a:buFont typeface="Wingdings" panose="05000000000000000000" pitchFamily="2" charset="2"/>
              <a:buChar char="v"/>
            </a:pPr>
            <a:r>
              <a:rPr lang="en-US" dirty="0"/>
              <a:t>Costs not accounted for in most recently approved budget as of March 27, 2020</a:t>
            </a:r>
          </a:p>
          <a:p>
            <a:pPr lvl="1">
              <a:buClr>
                <a:srgbClr val="92D050"/>
              </a:buClr>
              <a:buFont typeface="Wingdings" panose="05000000000000000000" pitchFamily="2" charset="2"/>
              <a:buChar char="v"/>
            </a:pPr>
            <a:r>
              <a:rPr lang="en-US" sz="1800" dirty="0">
                <a:solidFill>
                  <a:schemeClr val="tx1"/>
                </a:solidFill>
              </a:rPr>
              <a:t>Eligible items cannot be funded using an existing line item</a:t>
            </a:r>
          </a:p>
          <a:p>
            <a:pPr lvl="1">
              <a:buClr>
                <a:srgbClr val="92D050"/>
              </a:buClr>
              <a:buFont typeface="Wingdings" panose="05000000000000000000" pitchFamily="2" charset="2"/>
              <a:buChar char="v"/>
            </a:pPr>
            <a:r>
              <a:rPr lang="en-US" sz="1800" dirty="0">
                <a:solidFill>
                  <a:schemeClr val="tx1"/>
                </a:solidFill>
              </a:rPr>
              <a:t> </a:t>
            </a:r>
            <a:r>
              <a:rPr lang="en-US" sz="1800" dirty="0"/>
              <a:t>Cost is for a substantially different use from any expected use of funds </a:t>
            </a:r>
          </a:p>
          <a:p>
            <a:pPr lvl="1">
              <a:buClr>
                <a:srgbClr val="92D050"/>
              </a:buClr>
              <a:buFont typeface="Wingdings" panose="05000000000000000000" pitchFamily="2" charset="2"/>
              <a:buChar char="v"/>
            </a:pPr>
            <a:r>
              <a:rPr lang="en-US" sz="1800" dirty="0">
                <a:solidFill>
                  <a:schemeClr val="tx1">
                    <a:lumMod val="50000"/>
                    <a:lumOff val="50000"/>
                  </a:schemeClr>
                </a:solidFill>
              </a:rPr>
              <a:t>Item paid using budgetary stabilization fund, rainy day fund, or similar reserve account may qualify if not already planned for in the budget.</a:t>
            </a:r>
          </a:p>
          <a:p>
            <a:pPr marL="274320" lvl="1" indent="0">
              <a:buClr>
                <a:srgbClr val="92D050"/>
              </a:buClr>
              <a:buNone/>
            </a:pPr>
            <a:endParaRPr lang="en-US" sz="1800" dirty="0"/>
          </a:p>
          <a:p>
            <a:pPr lvl="0">
              <a:buClr>
                <a:srgbClr val="92D050"/>
              </a:buClr>
              <a:buFont typeface="Wingdings" panose="05000000000000000000" pitchFamily="2" charset="2"/>
              <a:buChar char="v"/>
            </a:pPr>
            <a:r>
              <a:rPr lang="en-US" dirty="0"/>
              <a:t>Costs incurred March 1, 2020 - December 30, 2020</a:t>
            </a:r>
          </a:p>
          <a:p>
            <a:pPr lvl="1">
              <a:buClr>
                <a:srgbClr val="92D050"/>
              </a:buClr>
              <a:buFont typeface="Wingdings" panose="05000000000000000000" pitchFamily="2" charset="2"/>
              <a:buChar char="v"/>
            </a:pPr>
            <a:r>
              <a:rPr lang="en-US" sz="1800" dirty="0"/>
              <a:t>Cost incurred and performance or delivery occurred between March 1 – Dec 30, 2020.</a:t>
            </a:r>
          </a:p>
          <a:p>
            <a:pPr lvl="1">
              <a:buClr>
                <a:srgbClr val="92D050"/>
              </a:buClr>
              <a:buFont typeface="Wingdings" panose="05000000000000000000" pitchFamily="2" charset="2"/>
              <a:buChar char="v"/>
            </a:pPr>
            <a:r>
              <a:rPr lang="en-US" sz="1800" dirty="0"/>
              <a:t>Payment expected to occur within 90 days of a cost being incurred.</a:t>
            </a:r>
          </a:p>
          <a:p>
            <a:pPr lvl="1">
              <a:buClr>
                <a:srgbClr val="92D050"/>
              </a:buClr>
              <a:buFont typeface="Wingdings" panose="05000000000000000000" pitchFamily="2" charset="2"/>
              <a:buChar char="v"/>
            </a:pPr>
            <a:r>
              <a:rPr lang="en-US" sz="1800" dirty="0"/>
              <a:t>The purchase is consistent with the entity’s usual procurement policies and practices.</a:t>
            </a:r>
          </a:p>
          <a:p>
            <a:pPr marL="0" lvl="0" indent="0">
              <a:buClr>
                <a:srgbClr val="92D050"/>
              </a:buClr>
              <a:buNone/>
            </a:pPr>
            <a:endParaRPr lang="en-US" sz="1900" dirty="0"/>
          </a:p>
          <a:p>
            <a:pPr lvl="0">
              <a:buClr>
                <a:srgbClr val="92D050"/>
              </a:buClr>
              <a:buFont typeface="Wingdings" panose="05000000000000000000" pitchFamily="2" charset="2"/>
              <a:buChar char="v"/>
            </a:pPr>
            <a:endParaRPr lang="en-US" dirty="0"/>
          </a:p>
          <a:p>
            <a:pPr marL="0" lvl="0" indent="0">
              <a:buClr>
                <a:srgbClr val="92D050"/>
              </a:buClr>
              <a:buNone/>
            </a:pPr>
            <a:endParaRPr lang="en-US" sz="1900" dirty="0">
              <a:solidFill>
                <a:srgbClr val="FFFF00"/>
              </a:solidFill>
            </a:endParaRPr>
          </a:p>
          <a:p>
            <a:pPr marL="0" lvl="0" indent="0">
              <a:buClr>
                <a:srgbClr val="92D050"/>
              </a:buClr>
              <a:buNone/>
            </a:pPr>
            <a:endParaRPr lang="en-US" sz="1900" dirty="0">
              <a:solidFill>
                <a:srgbClr val="FFFF00"/>
              </a:solidFill>
            </a:endParaRPr>
          </a:p>
          <a:p>
            <a:pPr marL="0" lvl="0" indent="0">
              <a:buNone/>
            </a:pPr>
            <a:endParaRPr lang="en-US" b="1" dirty="0"/>
          </a:p>
          <a:p>
            <a:pPr marL="0" lvl="0" indent="0">
              <a:buNone/>
            </a:pPr>
            <a:endParaRPr lang="en-US" b="1" dirty="0"/>
          </a:p>
          <a:p>
            <a:pPr marL="0" indent="0">
              <a:buNone/>
            </a:pPr>
            <a:endParaRPr lang="en-US" dirty="0"/>
          </a:p>
        </p:txBody>
      </p:sp>
    </p:spTree>
    <p:extLst>
      <p:ext uri="{BB962C8B-B14F-4D97-AF65-F5344CB8AC3E}">
        <p14:creationId xmlns:p14="http://schemas.microsoft.com/office/powerpoint/2010/main" val="2029893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7146" y="624110"/>
            <a:ext cx="9599075" cy="1280890"/>
          </a:xfrm>
        </p:spPr>
        <p:txBody>
          <a:bodyPr>
            <a:normAutofit/>
          </a:bodyPr>
          <a:lstStyle/>
          <a:p>
            <a:r>
              <a:rPr lang="en-US" dirty="0"/>
              <a:t>What is LGER?</a:t>
            </a:r>
          </a:p>
        </p:txBody>
      </p:sp>
      <p:sp>
        <p:nvSpPr>
          <p:cNvPr id="3" name="Content Placeholder 2"/>
          <p:cNvSpPr>
            <a:spLocks noGrp="1"/>
          </p:cNvSpPr>
          <p:nvPr>
            <p:ph idx="1"/>
          </p:nvPr>
        </p:nvSpPr>
        <p:spPr>
          <a:xfrm>
            <a:off x="2677146" y="2370220"/>
            <a:ext cx="8915400" cy="3416969"/>
          </a:xfrm>
        </p:spPr>
        <p:txBody>
          <a:bodyPr>
            <a:normAutofit/>
          </a:bodyPr>
          <a:lstStyle/>
          <a:p>
            <a:pPr>
              <a:buClr>
                <a:srgbClr val="92D050"/>
              </a:buClr>
              <a:buFont typeface="Wingdings" panose="05000000000000000000" pitchFamily="2" charset="2"/>
              <a:buChar char="v"/>
            </a:pPr>
            <a:r>
              <a:rPr lang="en-US" sz="2000" dirty="0">
                <a:latin typeface="Segoe UI" panose="020B0502040204020203" pitchFamily="34" charset="0"/>
                <a:cs typeface="Segoe UI" panose="020B0502040204020203" pitchFamily="34" charset="0"/>
              </a:rPr>
              <a:t> Reimbursement grant program</a:t>
            </a:r>
          </a:p>
          <a:p>
            <a:pPr>
              <a:buClr>
                <a:srgbClr val="92D050"/>
              </a:buClr>
              <a:buFont typeface="Wingdings" panose="05000000000000000000" pitchFamily="2" charset="2"/>
              <a:buChar char="v"/>
            </a:pPr>
            <a:r>
              <a:rPr lang="en-US" sz="2000" dirty="0">
                <a:latin typeface="Segoe UI" panose="020B0502040204020203" pitchFamily="34" charset="0"/>
                <a:cs typeface="Segoe UI" panose="020B0502040204020203" pitchFamily="34" charset="0"/>
              </a:rPr>
              <a:t> Available for local governments</a:t>
            </a:r>
          </a:p>
          <a:p>
            <a:pPr>
              <a:buClr>
                <a:srgbClr val="92D050"/>
              </a:buClr>
              <a:buFont typeface="Wingdings" panose="05000000000000000000" pitchFamily="2" charset="2"/>
              <a:buChar char="v"/>
            </a:pPr>
            <a:r>
              <a:rPr lang="en-US" sz="2000" dirty="0">
                <a:latin typeface="Segoe UI" panose="020B0502040204020203" pitchFamily="34" charset="0"/>
                <a:cs typeface="Segoe UI" panose="020B0502040204020203" pitchFamily="34" charset="0"/>
              </a:rPr>
              <a:t> Cover costs of eligible COVID-19 expenses </a:t>
            </a:r>
          </a:p>
          <a:p>
            <a:pPr lvl="1">
              <a:buClr>
                <a:srgbClr val="92D050"/>
              </a:buClr>
              <a:buFont typeface="Wingdings" panose="05000000000000000000" pitchFamily="2" charset="2"/>
              <a:buChar char="v"/>
            </a:pPr>
            <a:r>
              <a:rPr lang="en-US" dirty="0">
                <a:latin typeface="Segoe UI" panose="020B0502040204020203" pitchFamily="34" charset="0"/>
                <a:cs typeface="Segoe UI" panose="020B0502040204020203" pitchFamily="34" charset="0"/>
              </a:rPr>
              <a:t> supplies and equipment, facilities alterations and overtime compensation</a:t>
            </a:r>
          </a:p>
          <a:p>
            <a:pPr>
              <a:buClr>
                <a:srgbClr val="92D050"/>
              </a:buClr>
              <a:buFont typeface="Wingdings" panose="05000000000000000000" pitchFamily="2" charset="2"/>
              <a:buChar char="v"/>
            </a:pPr>
            <a:r>
              <a:rPr lang="en-US" sz="2000" dirty="0">
                <a:latin typeface="Segoe UI" panose="020B0502040204020203" pitchFamily="34" charset="0"/>
                <a:cs typeface="Segoe UI" panose="020B0502040204020203" pitchFamily="34" charset="0"/>
              </a:rPr>
              <a:t> Deadline to apply is </a:t>
            </a:r>
            <a:r>
              <a:rPr lang="en-US" sz="2000" dirty="0">
                <a:solidFill>
                  <a:srgbClr val="00B0F0"/>
                </a:solidFill>
                <a:latin typeface="Segoe UI" panose="020B0502040204020203" pitchFamily="34" charset="0"/>
                <a:cs typeface="Segoe UI" panose="020B0502040204020203" pitchFamily="34" charset="0"/>
              </a:rPr>
              <a:t>September 4, 2020 </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3152554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65760"/>
            <a:ext cx="8365300" cy="1325562"/>
          </a:xfrm>
        </p:spPr>
        <p:txBody>
          <a:bodyPr/>
          <a:lstStyle/>
          <a:p>
            <a:r>
              <a:rPr lang="en-US" dirty="0"/>
              <a:t>The Devilish Details</a:t>
            </a:r>
          </a:p>
        </p:txBody>
      </p:sp>
      <p:sp>
        <p:nvSpPr>
          <p:cNvPr id="3" name="Content Placeholder 2"/>
          <p:cNvSpPr>
            <a:spLocks noGrp="1"/>
          </p:cNvSpPr>
          <p:nvPr>
            <p:ph idx="1"/>
          </p:nvPr>
        </p:nvSpPr>
        <p:spPr>
          <a:xfrm>
            <a:off x="2589212" y="1763486"/>
            <a:ext cx="8915400" cy="4693298"/>
          </a:xfrm>
        </p:spPr>
        <p:txBody>
          <a:bodyPr>
            <a:noAutofit/>
          </a:bodyPr>
          <a:lstStyle/>
          <a:p>
            <a:pPr marL="457200" lvl="1" indent="0">
              <a:buNone/>
            </a:pPr>
            <a:endParaRPr lang="en-US" sz="1800" dirty="0"/>
          </a:p>
          <a:p>
            <a:pPr marL="0" indent="0">
              <a:buNone/>
            </a:pPr>
            <a:r>
              <a:rPr lang="en-US" dirty="0"/>
              <a:t>Goods delivered need not be used during the covered period in all cases.</a:t>
            </a:r>
          </a:p>
          <a:p>
            <a:pPr marL="0" indent="0">
              <a:buNone/>
            </a:pPr>
            <a:r>
              <a:rPr lang="en-US" sz="1800" dirty="0"/>
              <a:t>Buy now for </a:t>
            </a:r>
            <a:r>
              <a:rPr lang="en-US" sz="1800" i="1" dirty="0"/>
              <a:t>partial</a:t>
            </a:r>
            <a:r>
              <a:rPr lang="en-US" sz="1800" dirty="0"/>
              <a:t> use in 2021 is okay.</a:t>
            </a:r>
          </a:p>
          <a:p>
            <a:pPr marL="0" indent="0">
              <a:buNone/>
            </a:pPr>
            <a:r>
              <a:rPr lang="en-US" sz="1800" dirty="0"/>
              <a:t>Approach bulk purchases with thoughtful consideration.</a:t>
            </a:r>
          </a:p>
          <a:p>
            <a:pPr marL="0" indent="0">
              <a:buNone/>
            </a:pPr>
            <a:r>
              <a:rPr lang="en-US" sz="1800" dirty="0"/>
              <a:t>A portion of the goods will be used during the covered period.  </a:t>
            </a:r>
          </a:p>
          <a:p>
            <a:pPr marL="0" indent="0">
              <a:buNone/>
            </a:pPr>
            <a:r>
              <a:rPr lang="en-US" sz="1800" dirty="0">
                <a:solidFill>
                  <a:schemeClr val="tx1">
                    <a:lumMod val="50000"/>
                    <a:lumOff val="50000"/>
                  </a:schemeClr>
                </a:solidFill>
              </a:rPr>
              <a:t>Don’t buy on late in the game!</a:t>
            </a:r>
          </a:p>
          <a:p>
            <a:pPr marL="0" indent="0">
              <a:buNone/>
            </a:pPr>
            <a:r>
              <a:rPr lang="en-US" sz="1800" dirty="0">
                <a:solidFill>
                  <a:schemeClr val="tx1">
                    <a:lumMod val="50000"/>
                    <a:lumOff val="50000"/>
                  </a:schemeClr>
                </a:solidFill>
              </a:rPr>
              <a:t>Consider the potential for supply chain interruptions on delivery timing.</a:t>
            </a:r>
          </a:p>
        </p:txBody>
      </p:sp>
    </p:spTree>
    <p:extLst>
      <p:ext uri="{BB962C8B-B14F-4D97-AF65-F5344CB8AC3E}">
        <p14:creationId xmlns:p14="http://schemas.microsoft.com/office/powerpoint/2010/main" val="2060398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232" y="365760"/>
            <a:ext cx="8199280" cy="1325562"/>
          </a:xfrm>
        </p:spPr>
        <p:txBody>
          <a:bodyPr/>
          <a:lstStyle/>
          <a:p>
            <a:r>
              <a:rPr lang="en-US" dirty="0"/>
              <a:t>LGER Ineligible Expenses</a:t>
            </a:r>
          </a:p>
        </p:txBody>
      </p:sp>
      <p:sp>
        <p:nvSpPr>
          <p:cNvPr id="3" name="Content Placeholder 2"/>
          <p:cNvSpPr>
            <a:spLocks noGrp="1"/>
          </p:cNvSpPr>
          <p:nvPr>
            <p:ph idx="1"/>
          </p:nvPr>
        </p:nvSpPr>
        <p:spPr>
          <a:xfrm>
            <a:off x="2839452" y="1828800"/>
            <a:ext cx="7017779" cy="4351337"/>
          </a:xfrm>
        </p:spPr>
        <p:txBody>
          <a:bodyPr>
            <a:normAutofit fontScale="55000" lnSpcReduction="20000"/>
          </a:bodyPr>
          <a:lstStyle/>
          <a:p>
            <a:pPr lvl="0"/>
            <a:r>
              <a:rPr lang="en-US" sz="2400" dirty="0"/>
              <a:t>Costs or expenses have been or will be covered by insurance or by another State or federal funding source</a:t>
            </a:r>
          </a:p>
          <a:p>
            <a:pPr lvl="0"/>
            <a:r>
              <a:rPr lang="en-US" sz="2400" dirty="0"/>
              <a:t>Same costs or expenses have been or will be covered by insurance or by another State or federal funding source; provided, however, that this restriction does not include loans or advance payments for which repayment is expected.</a:t>
            </a:r>
          </a:p>
          <a:p>
            <a:pPr lvl="0"/>
            <a:r>
              <a:rPr lang="en-US" sz="2400" dirty="0"/>
              <a:t>Costs or expenses which are not for local government buildings, properties, employees, projects or programs. </a:t>
            </a:r>
          </a:p>
          <a:p>
            <a:pPr lvl="0"/>
            <a:r>
              <a:rPr lang="en-US" sz="2400" dirty="0"/>
              <a:t>Funds may not be used to fill shortfalls in government revenue to cover expenditures that would not otherwise qualify under the statute</a:t>
            </a:r>
          </a:p>
          <a:p>
            <a:pPr lvl="0"/>
            <a:r>
              <a:rPr lang="en-US" sz="2400" dirty="0"/>
              <a:t>Payroll or benefits expenses for employees whose work duties are not substantially dedicated to mitigating or responding to the COVID-19 public health emergency</a:t>
            </a:r>
          </a:p>
          <a:p>
            <a:pPr lvl="0"/>
            <a:r>
              <a:rPr lang="en-US" sz="2400" dirty="0"/>
              <a:t>Workforce bonuses other than hazard pay or overtime</a:t>
            </a:r>
          </a:p>
          <a:p>
            <a:pPr lvl="0"/>
            <a:r>
              <a:rPr lang="en-US" sz="2400" dirty="0"/>
              <a:t>Severance pay</a:t>
            </a:r>
          </a:p>
          <a:p>
            <a:pPr lvl="0"/>
            <a:r>
              <a:rPr lang="en-US" sz="2400" dirty="0"/>
              <a:t>Election Expenses (likely through the Secretary of State)</a:t>
            </a:r>
          </a:p>
          <a:p>
            <a:r>
              <a:rPr lang="en-US" sz="2400" b="1" dirty="0">
                <a:solidFill>
                  <a:srgbClr val="FFFF00"/>
                </a:solidFill>
              </a:rPr>
              <a:t>FAQ and Memo to be published later today on LGER website</a:t>
            </a:r>
          </a:p>
        </p:txBody>
      </p:sp>
    </p:spTree>
    <p:extLst>
      <p:ext uri="{BB962C8B-B14F-4D97-AF65-F5344CB8AC3E}">
        <p14:creationId xmlns:p14="http://schemas.microsoft.com/office/powerpoint/2010/main" val="1675373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365760"/>
            <a:ext cx="8361587" cy="1325562"/>
          </a:xfrm>
        </p:spPr>
        <p:txBody>
          <a:bodyPr/>
          <a:lstStyle/>
          <a:p>
            <a:r>
              <a:rPr lang="en-US" dirty="0"/>
              <a:t>The Application</a:t>
            </a:r>
          </a:p>
        </p:txBody>
      </p:sp>
      <p:sp>
        <p:nvSpPr>
          <p:cNvPr id="3" name="Content Placeholder 2"/>
          <p:cNvSpPr>
            <a:spLocks noGrp="1"/>
          </p:cNvSpPr>
          <p:nvPr>
            <p:ph idx="1"/>
          </p:nvPr>
        </p:nvSpPr>
        <p:spPr>
          <a:xfrm>
            <a:off x="2592925" y="1660359"/>
            <a:ext cx="7372935" cy="3729788"/>
          </a:xfrm>
        </p:spPr>
        <p:txBody>
          <a:bodyPr>
            <a:normAutofit/>
          </a:bodyPr>
          <a:lstStyle/>
          <a:p>
            <a:pPr marL="0" indent="0">
              <a:buNone/>
            </a:pPr>
            <a:endParaRPr lang="en-US" sz="2600" b="1" dirty="0">
              <a:solidFill>
                <a:schemeClr val="accent1"/>
              </a:solidFill>
            </a:endParaRPr>
          </a:p>
          <a:p>
            <a:pPr marL="0" indent="0">
              <a:buNone/>
            </a:pPr>
            <a:r>
              <a:rPr lang="en-US" sz="2600" b="1" dirty="0"/>
              <a:t>Online applications only!</a:t>
            </a:r>
            <a:endParaRPr lang="en-US" sz="2600" b="1" dirty="0">
              <a:solidFill>
                <a:schemeClr val="accent1"/>
              </a:solidFill>
            </a:endParaRPr>
          </a:p>
          <a:p>
            <a:pPr marL="0" indent="0">
              <a:buNone/>
            </a:pPr>
            <a:r>
              <a:rPr lang="en-US" sz="2600" b="1" dirty="0"/>
              <a:t>Due September 4, 2020!</a:t>
            </a:r>
            <a:endParaRPr lang="en-US" dirty="0"/>
          </a:p>
          <a:p>
            <a:pPr marL="0" indent="0">
              <a:buNone/>
            </a:pPr>
            <a:r>
              <a:rPr lang="en-US" sz="2600" dirty="0"/>
              <a:t>Visit Dept. of Taxes website! </a:t>
            </a:r>
          </a:p>
          <a:p>
            <a:pPr marL="0" indent="0">
              <a:buNone/>
            </a:pPr>
            <a:r>
              <a:rPr lang="en-US" dirty="0">
                <a:hlinkClick r:id="rId2"/>
              </a:rPr>
              <a:t>https://tax.vermont.gov/coronavirus/municipal-grants#lger_grant</a:t>
            </a:r>
            <a:endParaRPr lang="en-US" dirty="0"/>
          </a:p>
          <a:p>
            <a:pPr marL="0" indent="0">
              <a:buNone/>
            </a:pPr>
            <a:r>
              <a:rPr lang="en-US" sz="2600" dirty="0"/>
              <a:t>RPC available to assist with determining Eligible Expenses!</a:t>
            </a:r>
          </a:p>
          <a:p>
            <a:pPr marL="0" indent="0">
              <a:buNone/>
            </a:pPr>
            <a:endParaRPr lang="en-US" dirty="0"/>
          </a:p>
        </p:txBody>
      </p:sp>
    </p:spTree>
    <p:extLst>
      <p:ext uri="{BB962C8B-B14F-4D97-AF65-F5344CB8AC3E}">
        <p14:creationId xmlns:p14="http://schemas.microsoft.com/office/powerpoint/2010/main" val="2062851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65760"/>
            <a:ext cx="8365300" cy="1325562"/>
          </a:xfrm>
        </p:spPr>
        <p:txBody>
          <a:bodyPr/>
          <a:lstStyle/>
          <a:p>
            <a:r>
              <a:rPr lang="en-US" dirty="0"/>
              <a:t>The Application</a:t>
            </a:r>
          </a:p>
        </p:txBody>
      </p:sp>
      <p:sp>
        <p:nvSpPr>
          <p:cNvPr id="3" name="Content Placeholder 2"/>
          <p:cNvSpPr>
            <a:spLocks noGrp="1"/>
          </p:cNvSpPr>
          <p:nvPr>
            <p:ph idx="1"/>
          </p:nvPr>
        </p:nvSpPr>
        <p:spPr>
          <a:xfrm>
            <a:off x="2589212" y="1419727"/>
            <a:ext cx="8915400" cy="4740004"/>
          </a:xfrm>
        </p:spPr>
        <p:txBody>
          <a:bodyPr>
            <a:normAutofit/>
          </a:bodyPr>
          <a:lstStyle/>
          <a:p>
            <a:pPr marL="0" indent="0">
              <a:buNone/>
            </a:pPr>
            <a:endParaRPr lang="en-US" sz="2600" b="1" dirty="0">
              <a:solidFill>
                <a:schemeClr val="accent1"/>
              </a:solidFill>
            </a:endParaRPr>
          </a:p>
          <a:p>
            <a:pPr marL="0" indent="0">
              <a:buNone/>
            </a:pPr>
            <a:r>
              <a:rPr lang="en-US" sz="2600" b="1" dirty="0">
                <a:solidFill>
                  <a:schemeClr val="tx2"/>
                </a:solidFill>
              </a:rPr>
              <a:t>Information Required</a:t>
            </a:r>
          </a:p>
          <a:p>
            <a:pPr lvl="1">
              <a:buClr>
                <a:srgbClr val="92D050"/>
              </a:buClr>
              <a:buFont typeface="Wingdings" panose="05000000000000000000" pitchFamily="2" charset="2"/>
              <a:buChar char="v"/>
            </a:pPr>
            <a:r>
              <a:rPr lang="en-US" sz="1800" dirty="0"/>
              <a:t> Standard applicant information</a:t>
            </a:r>
          </a:p>
          <a:p>
            <a:pPr lvl="1">
              <a:buClr>
                <a:srgbClr val="92D050"/>
              </a:buClr>
              <a:buFont typeface="Wingdings" panose="05000000000000000000" pitchFamily="2" charset="2"/>
              <a:buChar char="v"/>
            </a:pPr>
            <a:r>
              <a:rPr lang="en-US" sz="1800" dirty="0"/>
              <a:t> Other CRF grants applied/applying for</a:t>
            </a:r>
          </a:p>
          <a:p>
            <a:pPr lvl="1">
              <a:buClr>
                <a:srgbClr val="92D050"/>
              </a:buClr>
              <a:buFont typeface="Wingdings" panose="05000000000000000000" pitchFamily="2" charset="2"/>
              <a:buChar char="v"/>
            </a:pPr>
            <a:r>
              <a:rPr lang="en-US" sz="1800" dirty="0"/>
              <a:t> Actual expenditures by type and value</a:t>
            </a:r>
          </a:p>
          <a:p>
            <a:pPr lvl="1">
              <a:buClr>
                <a:srgbClr val="92D050"/>
              </a:buClr>
              <a:buFont typeface="Wingdings" panose="05000000000000000000" pitchFamily="2" charset="2"/>
              <a:buChar char="v"/>
            </a:pPr>
            <a:r>
              <a:rPr lang="en-US" sz="1800" dirty="0"/>
              <a:t> Anticipated expenditures by type and value</a:t>
            </a:r>
          </a:p>
          <a:p>
            <a:pPr lvl="1">
              <a:buClr>
                <a:srgbClr val="92D050"/>
              </a:buClr>
              <a:buFont typeface="Wingdings" panose="05000000000000000000" pitchFamily="2" charset="2"/>
              <a:buChar char="v"/>
            </a:pPr>
            <a:r>
              <a:rPr lang="en-US" sz="1800" dirty="0"/>
              <a:t> FEMA PA application submission (Y/N) and claim value</a:t>
            </a:r>
          </a:p>
          <a:p>
            <a:pPr lvl="1">
              <a:buClr>
                <a:srgbClr val="92D050"/>
              </a:buClr>
              <a:buFont typeface="Wingdings" panose="05000000000000000000" pitchFamily="2" charset="2"/>
              <a:buChar char="v"/>
            </a:pPr>
            <a:r>
              <a:rPr lang="en-US" sz="1800" dirty="0"/>
              <a:t> Assurances</a:t>
            </a:r>
          </a:p>
          <a:p>
            <a:pPr lvl="1">
              <a:buClr>
                <a:srgbClr val="92D050"/>
              </a:buClr>
              <a:buFont typeface="Wingdings" panose="05000000000000000000" pitchFamily="2" charset="2"/>
              <a:buChar char="v"/>
            </a:pPr>
            <a:r>
              <a:rPr lang="en-US" sz="1800" dirty="0"/>
              <a:t> Authorized representative attestation</a:t>
            </a:r>
          </a:p>
          <a:p>
            <a:pPr marL="0" indent="0">
              <a:buNone/>
            </a:pPr>
            <a:endParaRPr lang="en-US" dirty="0"/>
          </a:p>
        </p:txBody>
      </p:sp>
    </p:spTree>
    <p:extLst>
      <p:ext uri="{BB962C8B-B14F-4D97-AF65-F5344CB8AC3E}">
        <p14:creationId xmlns:p14="http://schemas.microsoft.com/office/powerpoint/2010/main" val="1130455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65760"/>
            <a:ext cx="8365300" cy="1325562"/>
          </a:xfrm>
        </p:spPr>
        <p:txBody>
          <a:bodyPr/>
          <a:lstStyle/>
          <a:p>
            <a:r>
              <a:rPr lang="en-US" dirty="0"/>
              <a:t>Resources</a:t>
            </a:r>
          </a:p>
        </p:txBody>
      </p:sp>
      <p:sp>
        <p:nvSpPr>
          <p:cNvPr id="3" name="Content Placeholder 2"/>
          <p:cNvSpPr>
            <a:spLocks noGrp="1"/>
          </p:cNvSpPr>
          <p:nvPr>
            <p:ph idx="1"/>
          </p:nvPr>
        </p:nvSpPr>
        <p:spPr>
          <a:xfrm>
            <a:off x="2589212" y="2028497"/>
            <a:ext cx="8915400" cy="4131234"/>
          </a:xfrm>
        </p:spPr>
        <p:txBody>
          <a:bodyPr>
            <a:normAutofit lnSpcReduction="10000"/>
          </a:bodyPr>
          <a:lstStyle/>
          <a:p>
            <a:pPr marL="0" indent="0">
              <a:buNone/>
            </a:pPr>
            <a:endParaRPr lang="en-US" dirty="0"/>
          </a:p>
          <a:p>
            <a:pPr marL="0" indent="0">
              <a:buNone/>
            </a:pPr>
            <a:r>
              <a:rPr lang="en-US" dirty="0"/>
              <a:t>VT Tax Department website (application, check list, guidelines)</a:t>
            </a:r>
            <a:endParaRPr lang="en-US" dirty="0">
              <a:hlinkClick r:id="rId2"/>
            </a:endParaRPr>
          </a:p>
          <a:p>
            <a:pPr marL="0" indent="0">
              <a:buNone/>
            </a:pPr>
            <a:r>
              <a:rPr lang="en-US" dirty="0">
                <a:hlinkClick r:id="rId2"/>
              </a:rPr>
              <a:t>https://tax.vermont.gov/coronavirus/municipal-grants#lger_grant</a:t>
            </a:r>
            <a:endParaRPr lang="en-US" dirty="0"/>
          </a:p>
          <a:p>
            <a:pPr marL="0" indent="0">
              <a:buNone/>
            </a:pPr>
            <a:endParaRPr lang="en-US" dirty="0"/>
          </a:p>
          <a:p>
            <a:pPr marL="0" indent="0">
              <a:buNone/>
            </a:pPr>
            <a:r>
              <a:rPr lang="en-US" dirty="0"/>
              <a:t>US Treasury CRF Guidelines </a:t>
            </a:r>
          </a:p>
          <a:p>
            <a:pPr marL="0" indent="0">
              <a:buNone/>
            </a:pPr>
            <a:r>
              <a:rPr lang="en-US" dirty="0">
                <a:hlinkClick r:id="rId3"/>
              </a:rPr>
              <a:t>https://home.treasury.gov/system/files/136/Coronavirus-Relief-Fund-Guidance-for-State-Territorial-Local-and-Tribal-Governments.pdf</a:t>
            </a:r>
            <a:r>
              <a:rPr lang="en-US" dirty="0"/>
              <a:t> </a:t>
            </a:r>
          </a:p>
          <a:p>
            <a:pPr marL="0" indent="0">
              <a:buNone/>
            </a:pPr>
            <a:endParaRPr lang="en-US" dirty="0"/>
          </a:p>
          <a:p>
            <a:pPr marL="0" indent="0">
              <a:buNone/>
            </a:pPr>
            <a:r>
              <a:rPr lang="en-US" dirty="0"/>
              <a:t>Regional Planning Commission</a:t>
            </a:r>
          </a:p>
          <a:p>
            <a:pPr marL="0" indent="0">
              <a:buNone/>
            </a:pPr>
            <a:r>
              <a:rPr lang="en-US" dirty="0"/>
              <a:t>trorc.org </a:t>
            </a:r>
          </a:p>
          <a:p>
            <a:pPr marL="0" indent="0">
              <a:buNone/>
            </a:pPr>
            <a:endParaRPr lang="en-US" dirty="0"/>
          </a:p>
        </p:txBody>
      </p:sp>
    </p:spTree>
    <p:extLst>
      <p:ext uri="{BB962C8B-B14F-4D97-AF65-F5344CB8AC3E}">
        <p14:creationId xmlns:p14="http://schemas.microsoft.com/office/powerpoint/2010/main" val="4246512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12922" b="23643"/>
          <a:stretch/>
        </p:blipFill>
        <p:spPr>
          <a:xfrm>
            <a:off x="1094874" y="1905404"/>
            <a:ext cx="10068694" cy="3054270"/>
          </a:xfrm>
          <a:prstGeom prst="rect">
            <a:avLst/>
          </a:prstGeom>
        </p:spPr>
      </p:pic>
    </p:spTree>
    <p:extLst>
      <p:ext uri="{BB962C8B-B14F-4D97-AF65-F5344CB8AC3E}">
        <p14:creationId xmlns:p14="http://schemas.microsoft.com/office/powerpoint/2010/main" val="1742367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65760"/>
            <a:ext cx="8211312" cy="1325562"/>
          </a:xfrm>
        </p:spPr>
        <p:txBody>
          <a:bodyPr/>
          <a:lstStyle/>
          <a:p>
            <a:r>
              <a:rPr lang="en-US" dirty="0"/>
              <a:t>Contacts</a:t>
            </a:r>
          </a:p>
        </p:txBody>
      </p:sp>
      <p:sp>
        <p:nvSpPr>
          <p:cNvPr id="3" name="Content Placeholder 2"/>
          <p:cNvSpPr>
            <a:spLocks noGrp="1"/>
          </p:cNvSpPr>
          <p:nvPr>
            <p:ph idx="1"/>
          </p:nvPr>
        </p:nvSpPr>
        <p:spPr>
          <a:xfrm>
            <a:off x="2743200" y="1828800"/>
            <a:ext cx="7114032" cy="4351337"/>
          </a:xfrm>
        </p:spPr>
        <p:txBody>
          <a:bodyPr>
            <a:normAutofit/>
          </a:bodyPr>
          <a:lstStyle/>
          <a:p>
            <a:pPr marL="0" indent="0">
              <a:buNone/>
            </a:pPr>
            <a:endParaRPr lang="en-US" dirty="0"/>
          </a:p>
          <a:p>
            <a:pPr marL="0" indent="0">
              <a:buNone/>
            </a:pPr>
            <a:r>
              <a:rPr lang="en-US" sz="2400" dirty="0">
                <a:solidFill>
                  <a:srgbClr val="FFFF00"/>
                </a:solidFill>
              </a:rPr>
              <a:t>Kimberly Gilbert</a:t>
            </a:r>
          </a:p>
          <a:p>
            <a:pPr marL="0" indent="0">
              <a:buNone/>
            </a:pPr>
            <a:r>
              <a:rPr lang="en-US" sz="2400" dirty="0" err="1">
                <a:solidFill>
                  <a:srgbClr val="FFFF00"/>
                </a:solidFill>
              </a:rPr>
              <a:t>kgilbert@trorc.org</a:t>
            </a:r>
            <a:endParaRPr lang="en-US" sz="2400" dirty="0"/>
          </a:p>
        </p:txBody>
      </p:sp>
    </p:spTree>
    <p:extLst>
      <p:ext uri="{BB962C8B-B14F-4D97-AF65-F5344CB8AC3E}">
        <p14:creationId xmlns:p14="http://schemas.microsoft.com/office/powerpoint/2010/main" val="333808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5958" y="2851485"/>
            <a:ext cx="10371221" cy="2400657"/>
          </a:xfrm>
          <a:prstGeom prst="rect">
            <a:avLst/>
          </a:prstGeom>
          <a:noFill/>
        </p:spPr>
        <p:txBody>
          <a:bodyPr wrap="square" rtlCol="0">
            <a:spAutoFit/>
          </a:bodyPr>
          <a:lstStyle/>
          <a:p>
            <a:r>
              <a:rPr lang="en-US" sz="2400" b="1" dirty="0">
                <a:latin typeface="Segoe UI" panose="020B0502040204020203" pitchFamily="34" charset="0"/>
                <a:cs typeface="Segoe UI" panose="020B0502040204020203" pitchFamily="34" charset="0"/>
              </a:rPr>
              <a:t>Act 137 of 2020 appropriated $13 million from the State of Vermont’s Coronavirus Relief Fund dollars to fund the Local Government Expense Reimbursement grant program. </a:t>
            </a:r>
          </a:p>
          <a:p>
            <a:endParaRPr lang="en-US" sz="2400" b="1" dirty="0">
              <a:latin typeface="Segoe UI" panose="020B0502040204020203" pitchFamily="34" charset="0"/>
              <a:cs typeface="Segoe UI" panose="020B0502040204020203" pitchFamily="34" charset="0"/>
            </a:endParaRPr>
          </a:p>
          <a:p>
            <a:pPr algn="r"/>
            <a:r>
              <a:rPr lang="en-US" dirty="0">
                <a:latin typeface="Segoe UI" panose="020B0502040204020203" pitchFamily="34" charset="0"/>
                <a:cs typeface="Segoe UI" panose="020B0502040204020203" pitchFamily="34" charset="0"/>
                <a:sym typeface="Wingdings" panose="05000000000000000000" pitchFamily="2" charset="2"/>
              </a:rPr>
              <a:t>Resource:  Act 137 Legislation at </a:t>
            </a:r>
            <a:r>
              <a:rPr lang="en-US" dirty="0">
                <a:latin typeface="Segoe UI" panose="020B0502040204020203" pitchFamily="34" charset="0"/>
                <a:cs typeface="Segoe UI" panose="020B0502040204020203" pitchFamily="34" charset="0"/>
                <a:sym typeface="Wingdings" panose="05000000000000000000" pitchFamily="2" charset="2"/>
                <a:hlinkClick r:id="rId3"/>
              </a:rPr>
              <a:t>https://legislature.vermont.gov/Documents/2020/Docs/ACTS/ACT137/ACT137%20As%20Enacted.pdf</a:t>
            </a:r>
            <a:r>
              <a:rPr lang="en-US" dirty="0">
                <a:latin typeface="Segoe UI" panose="020B0502040204020203" pitchFamily="34" charset="0"/>
                <a:cs typeface="Segoe UI" panose="020B0502040204020203" pitchFamily="34" charset="0"/>
                <a:sym typeface="Wingdings" panose="05000000000000000000" pitchFamily="2" charset="2"/>
              </a:rPr>
              <a:t> </a:t>
            </a:r>
            <a:endParaRPr lang="en-US" dirty="0">
              <a:latin typeface="Segoe UI" panose="020B0502040204020203"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105543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9599075" cy="1280890"/>
          </a:xfrm>
        </p:spPr>
        <p:txBody>
          <a:bodyPr>
            <a:normAutofit/>
          </a:bodyPr>
          <a:lstStyle/>
          <a:p>
            <a:r>
              <a:rPr lang="en-US" dirty="0"/>
              <a:t>Information for Applicants</a:t>
            </a:r>
          </a:p>
        </p:txBody>
      </p:sp>
      <p:sp>
        <p:nvSpPr>
          <p:cNvPr id="3" name="Content Placeholder 2"/>
          <p:cNvSpPr>
            <a:spLocks noGrp="1"/>
          </p:cNvSpPr>
          <p:nvPr>
            <p:ph idx="1"/>
          </p:nvPr>
        </p:nvSpPr>
        <p:spPr>
          <a:xfrm>
            <a:off x="2592924" y="2121408"/>
            <a:ext cx="8535323" cy="4050792"/>
          </a:xfrm>
        </p:spPr>
        <p:txBody>
          <a:bodyPr/>
          <a:lstStyle/>
          <a:p>
            <a:pPr marL="0" indent="0">
              <a:buNone/>
            </a:pPr>
            <a:endParaRPr lang="en-US" dirty="0"/>
          </a:p>
          <a:p>
            <a:pPr>
              <a:buClr>
                <a:srgbClr val="92D050"/>
              </a:buClr>
              <a:buFont typeface="Wingdings" panose="05000000000000000000" pitchFamily="2" charset="2"/>
              <a:buChar char="v"/>
            </a:pPr>
            <a:r>
              <a:rPr lang="en-US" dirty="0"/>
              <a:t> </a:t>
            </a:r>
            <a:r>
              <a:rPr lang="en-US" sz="2000" dirty="0"/>
              <a:t>Eligible applicants and limits per applicant</a:t>
            </a:r>
          </a:p>
          <a:p>
            <a:pPr>
              <a:buClr>
                <a:srgbClr val="92D050"/>
              </a:buClr>
              <a:buFont typeface="Wingdings" panose="05000000000000000000" pitchFamily="2" charset="2"/>
              <a:buChar char="v"/>
            </a:pPr>
            <a:r>
              <a:rPr lang="en-US" sz="2000" dirty="0"/>
              <a:t> Action deadlines</a:t>
            </a:r>
          </a:p>
          <a:p>
            <a:pPr>
              <a:buClr>
                <a:srgbClr val="92D050"/>
              </a:buClr>
              <a:buFont typeface="Wingdings" panose="05000000000000000000" pitchFamily="2" charset="2"/>
              <a:buChar char="v"/>
            </a:pPr>
            <a:r>
              <a:rPr lang="en-US" sz="2000" dirty="0"/>
              <a:t> FEMA PA vs LGER</a:t>
            </a:r>
          </a:p>
          <a:p>
            <a:pPr>
              <a:buClr>
                <a:srgbClr val="92D050"/>
              </a:buClr>
              <a:buFont typeface="Wingdings" panose="05000000000000000000" pitchFamily="2" charset="2"/>
              <a:buChar char="v"/>
            </a:pPr>
            <a:r>
              <a:rPr lang="en-US" sz="2000" dirty="0"/>
              <a:t> Eligible Expenses</a:t>
            </a:r>
          </a:p>
          <a:p>
            <a:pPr>
              <a:buClr>
                <a:srgbClr val="92D050"/>
              </a:buClr>
              <a:buFont typeface="Wingdings" panose="05000000000000000000" pitchFamily="2" charset="2"/>
              <a:buChar char="v"/>
            </a:pPr>
            <a:r>
              <a:rPr lang="en-US" sz="2000" dirty="0"/>
              <a:t> Application Process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06766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4" y="253412"/>
            <a:ext cx="8535323" cy="1609344"/>
          </a:xfrm>
        </p:spPr>
        <p:txBody>
          <a:bodyPr/>
          <a:lstStyle/>
          <a:p>
            <a:r>
              <a:rPr lang="en-US" dirty="0"/>
              <a:t>Limits Per Applicant</a:t>
            </a:r>
          </a:p>
        </p:txBody>
      </p:sp>
      <p:sp>
        <p:nvSpPr>
          <p:cNvPr id="3" name="Content Placeholder 2"/>
          <p:cNvSpPr>
            <a:spLocks noGrp="1"/>
          </p:cNvSpPr>
          <p:nvPr>
            <p:ph idx="1"/>
          </p:nvPr>
        </p:nvSpPr>
        <p:spPr>
          <a:xfrm>
            <a:off x="2592925" y="2094692"/>
            <a:ext cx="8915400" cy="4529051"/>
          </a:xfrm>
        </p:spPr>
        <p:txBody>
          <a:bodyPr>
            <a:noAutofit/>
          </a:bodyPr>
          <a:lstStyle/>
          <a:p>
            <a:pPr>
              <a:buClr>
                <a:srgbClr val="92D050"/>
              </a:buClr>
              <a:buFont typeface="Wingdings" panose="05000000000000000000" pitchFamily="2" charset="2"/>
              <a:buChar char="v"/>
            </a:pPr>
            <a:r>
              <a:rPr lang="en-US" sz="2000" dirty="0"/>
              <a:t> Maximum $750,000 per recipient </a:t>
            </a:r>
          </a:p>
          <a:p>
            <a:pPr>
              <a:buClr>
                <a:srgbClr val="92D050"/>
              </a:buClr>
              <a:buFont typeface="Wingdings" panose="05000000000000000000" pitchFamily="2" charset="2"/>
              <a:buChar char="v"/>
            </a:pPr>
            <a:r>
              <a:rPr lang="en-US" sz="2000" dirty="0"/>
              <a:t> Counties - $1 per person maximum (2019 census data)</a:t>
            </a:r>
          </a:p>
          <a:p>
            <a:pPr>
              <a:buClr>
                <a:srgbClr val="92D050"/>
              </a:buClr>
              <a:buFont typeface="Wingdings" panose="05000000000000000000" pitchFamily="2" charset="2"/>
              <a:buChar char="v"/>
            </a:pPr>
            <a:r>
              <a:rPr lang="en-US" sz="2000" dirty="0"/>
              <a:t> Cities/Towns/Gores/Incorporated Villages</a:t>
            </a:r>
          </a:p>
          <a:p>
            <a:pPr>
              <a:buClr>
                <a:srgbClr val="92D050"/>
              </a:buClr>
              <a:buFont typeface="Wingdings" panose="05000000000000000000" pitchFamily="2" charset="2"/>
              <a:buChar char="v"/>
            </a:pPr>
            <a:r>
              <a:rPr lang="en-US" sz="2000" dirty="0"/>
              <a:t> Fire Districts</a:t>
            </a:r>
          </a:p>
          <a:p>
            <a:pPr>
              <a:buClr>
                <a:srgbClr val="92D050"/>
              </a:buClr>
              <a:buFont typeface="Wingdings" panose="05000000000000000000" pitchFamily="2" charset="2"/>
              <a:buChar char="v"/>
            </a:pPr>
            <a:r>
              <a:rPr lang="en-US" sz="2000" dirty="0"/>
              <a:t> Consolidated Water Districts</a:t>
            </a:r>
          </a:p>
          <a:p>
            <a:pPr>
              <a:buClr>
                <a:srgbClr val="92D050"/>
              </a:buClr>
              <a:buFont typeface="Wingdings" panose="05000000000000000000" pitchFamily="2" charset="2"/>
              <a:buChar char="v"/>
            </a:pPr>
            <a:r>
              <a:rPr lang="en-US" sz="2000" dirty="0"/>
              <a:t> Consolidated Sewer Districts</a:t>
            </a:r>
          </a:p>
          <a:p>
            <a:pPr>
              <a:buClr>
                <a:srgbClr val="92D050"/>
              </a:buClr>
              <a:buFont typeface="Wingdings" panose="05000000000000000000" pitchFamily="2" charset="2"/>
              <a:buChar char="v"/>
            </a:pPr>
            <a:r>
              <a:rPr lang="en-US" sz="2000" dirty="0"/>
              <a:t> Solid waste management districts - $200,000 total; </a:t>
            </a:r>
            <a:r>
              <a:rPr lang="en-US" sz="2000" dirty="0" err="1"/>
              <a:t>AoA</a:t>
            </a:r>
            <a:r>
              <a:rPr lang="en-US" sz="2000" dirty="0"/>
              <a:t> can set limits</a:t>
            </a:r>
          </a:p>
          <a:p>
            <a:pPr marL="0" indent="0">
              <a:buNone/>
            </a:pPr>
            <a:r>
              <a:rPr lang="en-US" sz="2000" dirty="0"/>
              <a:t>Limits are not guarantees. Awards may be more or less dependant on how CRF evolves.</a:t>
            </a:r>
          </a:p>
        </p:txBody>
      </p:sp>
      <p:sp>
        <p:nvSpPr>
          <p:cNvPr id="6" name="TextBox 5"/>
          <p:cNvSpPr txBox="1"/>
          <p:nvPr/>
        </p:nvSpPr>
        <p:spPr>
          <a:xfrm>
            <a:off x="8082378" y="3903208"/>
            <a:ext cx="2216653" cy="923330"/>
          </a:xfrm>
          <a:prstGeom prst="rect">
            <a:avLst/>
          </a:prstGeom>
          <a:noFill/>
        </p:spPr>
        <p:txBody>
          <a:bodyPr wrap="square" rtlCol="0">
            <a:spAutoFit/>
          </a:bodyPr>
          <a:lstStyle/>
          <a:p>
            <a:r>
              <a:rPr lang="en-US" dirty="0">
                <a:solidFill>
                  <a:schemeClr val="tx1">
                    <a:lumMod val="75000"/>
                    <a:lumOff val="25000"/>
                  </a:schemeClr>
                </a:solidFill>
              </a:rPr>
              <a:t>$25 per person </a:t>
            </a:r>
          </a:p>
          <a:p>
            <a:r>
              <a:rPr lang="en-US" dirty="0"/>
              <a:t>(2019 census data)</a:t>
            </a:r>
          </a:p>
          <a:p>
            <a:endParaRPr lang="en-US" dirty="0">
              <a:solidFill>
                <a:schemeClr val="tx1">
                  <a:lumMod val="75000"/>
                  <a:lumOff val="25000"/>
                </a:schemeClr>
              </a:solidFill>
            </a:endParaRPr>
          </a:p>
        </p:txBody>
      </p:sp>
      <p:sp>
        <p:nvSpPr>
          <p:cNvPr id="15" name="Right Brace 14"/>
          <p:cNvSpPr/>
          <p:nvPr/>
        </p:nvSpPr>
        <p:spPr>
          <a:xfrm>
            <a:off x="7600242" y="3138966"/>
            <a:ext cx="482136" cy="1905450"/>
          </a:xfrm>
          <a:prstGeom prst="rightBrace">
            <a:avLst>
              <a:gd name="adj1" fmla="val 8333"/>
              <a:gd name="adj2" fmla="val 51177"/>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61333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122" y="511556"/>
            <a:ext cx="10058400" cy="1609344"/>
          </a:xfrm>
        </p:spPr>
        <p:txBody>
          <a:bodyPr/>
          <a:lstStyle/>
          <a:p>
            <a:r>
              <a:rPr lang="en-US" dirty="0"/>
              <a:t>Action Deadlines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32359419"/>
              </p:ext>
            </p:extLst>
          </p:nvPr>
        </p:nvGraphicFramePr>
        <p:xfrm>
          <a:off x="3079122" y="2458725"/>
          <a:ext cx="8046703" cy="1828800"/>
        </p:xfrm>
        <a:graphic>
          <a:graphicData uri="http://schemas.openxmlformats.org/drawingml/2006/table">
            <a:tbl>
              <a:tblPr firstRow="1" bandRow="1">
                <a:tableStyleId>{5C22544A-7EE6-4342-B048-85BDC9FD1C3A}</a:tableStyleId>
              </a:tblPr>
              <a:tblGrid>
                <a:gridCol w="1594517">
                  <a:extLst>
                    <a:ext uri="{9D8B030D-6E8A-4147-A177-3AD203B41FA5}">
                      <a16:colId xmlns:a16="http://schemas.microsoft.com/office/drawing/2014/main" val="3649446658"/>
                    </a:ext>
                  </a:extLst>
                </a:gridCol>
                <a:gridCol w="6452186">
                  <a:extLst>
                    <a:ext uri="{9D8B030D-6E8A-4147-A177-3AD203B41FA5}">
                      <a16:colId xmlns:a16="http://schemas.microsoft.com/office/drawing/2014/main" val="2381648277"/>
                    </a:ext>
                  </a:extLst>
                </a:gridCol>
              </a:tblGrid>
              <a:tr h="457200">
                <a:tc>
                  <a:txBody>
                    <a:bodyPr/>
                    <a:lstStyle/>
                    <a:p>
                      <a:r>
                        <a:rPr lang="en-US" b="0" dirty="0"/>
                        <a:t>September</a:t>
                      </a:r>
                      <a:r>
                        <a:rPr lang="en-US" b="0" baseline="0" dirty="0"/>
                        <a:t> 4</a:t>
                      </a:r>
                      <a:endParaRPr lang="en-US" b="0" dirty="0"/>
                    </a:p>
                  </a:txBody>
                  <a:tcPr marL="88152" marR="88152">
                    <a:solidFill>
                      <a:schemeClr val="accent1"/>
                    </a:solidFill>
                  </a:tcPr>
                </a:tc>
                <a:tc>
                  <a:txBody>
                    <a:bodyPr/>
                    <a:lstStyle/>
                    <a:p>
                      <a:r>
                        <a:rPr lang="en-US" b="0" dirty="0"/>
                        <a:t>LGER</a:t>
                      </a:r>
                      <a:r>
                        <a:rPr lang="en-US" b="0" baseline="0" dirty="0"/>
                        <a:t> applications due; maximum limit of expenses estimated</a:t>
                      </a:r>
                      <a:endParaRPr lang="en-US" b="0" dirty="0"/>
                    </a:p>
                  </a:txBody>
                  <a:tcPr marL="88152" marR="88152"/>
                </a:tc>
                <a:extLst>
                  <a:ext uri="{0D108BD9-81ED-4DB2-BD59-A6C34878D82A}">
                    <a16:rowId xmlns:a16="http://schemas.microsoft.com/office/drawing/2014/main" val="791706934"/>
                  </a:ext>
                </a:extLst>
              </a:tr>
              <a:tr h="457200">
                <a:tc>
                  <a:txBody>
                    <a:bodyPr/>
                    <a:lstStyle/>
                    <a:p>
                      <a:r>
                        <a:rPr lang="en-US" dirty="0"/>
                        <a:t>Sept 15</a:t>
                      </a:r>
                      <a:endParaRPr lang="en-US" b="0" dirty="0">
                        <a:solidFill>
                          <a:srgbClr val="FFFF00"/>
                        </a:solidFill>
                      </a:endParaRPr>
                    </a:p>
                  </a:txBody>
                  <a:tcPr marL="88152" marR="88152">
                    <a:solidFill>
                      <a:schemeClr val="bg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LGER application approval date, if  not sooner</a:t>
                      </a:r>
                    </a:p>
                  </a:txBody>
                  <a:tcPr marL="88152" marR="88152"/>
                </a:tc>
                <a:extLst>
                  <a:ext uri="{0D108BD9-81ED-4DB2-BD59-A6C34878D82A}">
                    <a16:rowId xmlns:a16="http://schemas.microsoft.com/office/drawing/2014/main" val="10001"/>
                  </a:ext>
                </a:extLst>
              </a:tr>
              <a:tr h="457200">
                <a:tc>
                  <a:txBody>
                    <a:bodyPr/>
                    <a:lstStyle/>
                    <a:p>
                      <a:r>
                        <a:rPr lang="en-US" dirty="0"/>
                        <a:t>December 15</a:t>
                      </a:r>
                    </a:p>
                  </a:txBody>
                  <a:tcPr marL="88152" marR="88152" anchor="ctr">
                    <a:solidFill>
                      <a:srgbClr val="D3B6B5"/>
                    </a:solidFill>
                  </a:tcPr>
                </a:tc>
                <a:tc>
                  <a:txBody>
                    <a:bodyPr/>
                    <a:lstStyle/>
                    <a:p>
                      <a:r>
                        <a:rPr lang="en-US" dirty="0"/>
                        <a:t>ULGs must submit actual costs</a:t>
                      </a:r>
                      <a:r>
                        <a:rPr lang="en-US" baseline="0" dirty="0"/>
                        <a:t> for reimbursement</a:t>
                      </a:r>
                      <a:endParaRPr lang="en-US" dirty="0"/>
                    </a:p>
                  </a:txBody>
                  <a:tcPr marL="88152" marR="88152" anchor="ctr">
                    <a:solidFill>
                      <a:srgbClr val="D3B6B5"/>
                    </a:solidFill>
                  </a:tcPr>
                </a:tc>
                <a:extLst>
                  <a:ext uri="{0D108BD9-81ED-4DB2-BD59-A6C34878D82A}">
                    <a16:rowId xmlns:a16="http://schemas.microsoft.com/office/drawing/2014/main" val="3671094597"/>
                  </a:ext>
                </a:extLst>
              </a:tr>
              <a:tr h="457200">
                <a:tc>
                  <a:txBody>
                    <a:bodyPr/>
                    <a:lstStyle/>
                    <a:p>
                      <a:r>
                        <a:rPr lang="en-US" dirty="0"/>
                        <a:t>December 30</a:t>
                      </a:r>
                    </a:p>
                  </a:txBody>
                  <a:tcPr marL="88152" marR="88152" anchor="ctr"/>
                </a:tc>
                <a:tc>
                  <a:txBody>
                    <a:bodyPr/>
                    <a:lstStyle/>
                    <a:p>
                      <a:r>
                        <a:rPr lang="en-US" dirty="0"/>
                        <a:t>Last day</a:t>
                      </a:r>
                      <a:r>
                        <a:rPr lang="en-US" baseline="0" dirty="0"/>
                        <a:t> to incur expenses</a:t>
                      </a:r>
                      <a:endParaRPr lang="en-US" dirty="0"/>
                    </a:p>
                  </a:txBody>
                  <a:tcPr marL="88152" marR="88152" anchor="ctr"/>
                </a:tc>
                <a:extLst>
                  <a:ext uri="{0D108BD9-81ED-4DB2-BD59-A6C34878D82A}">
                    <a16:rowId xmlns:a16="http://schemas.microsoft.com/office/drawing/2014/main" val="705500278"/>
                  </a:ext>
                </a:extLst>
              </a:tr>
            </a:tbl>
          </a:graphicData>
        </a:graphic>
      </p:graphicFrame>
      <p:sp>
        <p:nvSpPr>
          <p:cNvPr id="3" name="TextBox 2"/>
          <p:cNvSpPr txBox="1"/>
          <p:nvPr/>
        </p:nvSpPr>
        <p:spPr>
          <a:xfrm>
            <a:off x="3037082" y="4245956"/>
            <a:ext cx="8425490" cy="1754326"/>
          </a:xfrm>
          <a:prstGeom prst="rect">
            <a:avLst/>
          </a:prstGeom>
          <a:noFill/>
        </p:spPr>
        <p:txBody>
          <a:bodyPr wrap="square" rtlCol="0">
            <a:spAutoFit/>
          </a:bodyPr>
          <a:lstStyle/>
          <a:p>
            <a:endParaRPr lang="en-US" dirty="0"/>
          </a:p>
          <a:p>
            <a:r>
              <a:rPr lang="en-US" dirty="0"/>
              <a:t>September 15 	Agency of Administration submits a report to the Joint Fiscal 					Office.  It can recommend program changes, including 						reallocation of funding.</a:t>
            </a:r>
          </a:p>
          <a:p>
            <a:endParaRPr lang="en-US" dirty="0"/>
          </a:p>
          <a:p>
            <a:r>
              <a:rPr lang="en-US" dirty="0"/>
              <a:t>November 15 	Agency can award additional funding above capped levels.</a:t>
            </a:r>
          </a:p>
        </p:txBody>
      </p:sp>
    </p:spTree>
    <p:extLst>
      <p:ext uri="{BB962C8B-B14F-4D97-AF65-F5344CB8AC3E}">
        <p14:creationId xmlns:p14="http://schemas.microsoft.com/office/powerpoint/2010/main" val="72810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84632"/>
            <a:ext cx="8539036" cy="1609344"/>
          </a:xfrm>
        </p:spPr>
        <p:txBody>
          <a:bodyPr/>
          <a:lstStyle/>
          <a:p>
            <a:r>
              <a:rPr lang="en-US" dirty="0"/>
              <a:t>FEMA Public Assistance vs LGER</a:t>
            </a:r>
          </a:p>
        </p:txBody>
      </p:sp>
      <p:sp>
        <p:nvSpPr>
          <p:cNvPr id="3" name="Content Placeholder 2"/>
          <p:cNvSpPr>
            <a:spLocks noGrp="1"/>
          </p:cNvSpPr>
          <p:nvPr>
            <p:ph idx="1"/>
          </p:nvPr>
        </p:nvSpPr>
        <p:spPr>
          <a:xfrm>
            <a:off x="2401030" y="2114223"/>
            <a:ext cx="8915400" cy="4292138"/>
          </a:xfrm>
        </p:spPr>
        <p:txBody>
          <a:bodyPr>
            <a:normAutofit/>
          </a:bodyPr>
          <a:lstStyle/>
          <a:p>
            <a:pPr marL="0" indent="0">
              <a:buNone/>
            </a:pPr>
            <a:r>
              <a:rPr lang="en-US" sz="2400" b="1" dirty="0">
                <a:solidFill>
                  <a:schemeClr val="tx2"/>
                </a:solidFill>
              </a:rPr>
              <a:t>FEMA PA</a:t>
            </a:r>
          </a:p>
          <a:p>
            <a:r>
              <a:rPr lang="en-US" dirty="0">
                <a:solidFill>
                  <a:schemeClr val="tx2"/>
                </a:solidFill>
              </a:rPr>
              <a:t>Category B: Emergency protective measures only</a:t>
            </a:r>
          </a:p>
          <a:p>
            <a:pPr lvl="1"/>
            <a:r>
              <a:rPr lang="en-US" sz="1800" dirty="0">
                <a:solidFill>
                  <a:schemeClr val="tx1">
                    <a:lumMod val="50000"/>
                    <a:lumOff val="50000"/>
                  </a:schemeClr>
                </a:solidFill>
              </a:rPr>
              <a:t>Covered: buying PPE’s or overtime pay for emergency response to COVID</a:t>
            </a:r>
          </a:p>
          <a:p>
            <a:pPr lvl="1"/>
            <a:r>
              <a:rPr lang="en-US" sz="1800" dirty="0">
                <a:solidFill>
                  <a:schemeClr val="tx1">
                    <a:lumMod val="50000"/>
                    <a:lumOff val="50000"/>
                  </a:schemeClr>
                </a:solidFill>
              </a:rPr>
              <a:t>Non Covered:  physical improvements or procedures to enhance safety for public interactions (ex. </a:t>
            </a:r>
            <a:r>
              <a:rPr lang="en-US" sz="1800" dirty="0" err="1">
                <a:solidFill>
                  <a:schemeClr val="tx1">
                    <a:lumMod val="50000"/>
                    <a:lumOff val="50000"/>
                  </a:schemeClr>
                </a:solidFill>
              </a:rPr>
              <a:t>plexiglass</a:t>
            </a:r>
            <a:r>
              <a:rPr lang="en-US" sz="1800" dirty="0">
                <a:solidFill>
                  <a:schemeClr val="tx1">
                    <a:lumMod val="50000"/>
                    <a:lumOff val="50000"/>
                  </a:schemeClr>
                </a:solidFill>
              </a:rPr>
              <a:t>, temp. screening tools in muni buildings), hazard pay</a:t>
            </a:r>
          </a:p>
          <a:p>
            <a:r>
              <a:rPr lang="en-US" dirty="0">
                <a:solidFill>
                  <a:schemeClr val="tx2"/>
                </a:solidFill>
              </a:rPr>
              <a:t>PA applications due by September 1, 2020</a:t>
            </a:r>
          </a:p>
          <a:p>
            <a:pPr lvl="1"/>
            <a:r>
              <a:rPr lang="en-US" sz="1800" dirty="0">
                <a:solidFill>
                  <a:schemeClr val="tx1">
                    <a:lumMod val="50000"/>
                    <a:lumOff val="50000"/>
                  </a:schemeClr>
                </a:solidFill>
              </a:rPr>
              <a:t>Federal guidelines may change </a:t>
            </a:r>
            <a:r>
              <a:rPr lang="en-US" sz="1800" dirty="0">
                <a:solidFill>
                  <a:schemeClr val="tx1">
                    <a:lumMod val="50000"/>
                    <a:lumOff val="50000"/>
                  </a:schemeClr>
                </a:solidFill>
                <a:sym typeface="Wingdings" panose="05000000000000000000" pitchFamily="2" charset="2"/>
              </a:rPr>
              <a:t> Encourage towns to apply ASAP!</a:t>
            </a:r>
          </a:p>
          <a:p>
            <a:pPr lvl="1"/>
            <a:r>
              <a:rPr lang="en-US" sz="1800" dirty="0">
                <a:solidFill>
                  <a:schemeClr val="tx1">
                    <a:lumMod val="50000"/>
                    <a:lumOff val="50000"/>
                  </a:schemeClr>
                </a:solidFill>
                <a:sym typeface="Wingdings" panose="05000000000000000000" pitchFamily="2" charset="2"/>
              </a:rPr>
              <a:t>For more information please contact </a:t>
            </a:r>
            <a:r>
              <a:rPr lang="en-US" sz="1800" dirty="0">
                <a:solidFill>
                  <a:schemeClr val="tx1"/>
                </a:solidFill>
              </a:rPr>
              <a:t>Kimberly </a:t>
            </a:r>
            <a:r>
              <a:rPr lang="en-US" sz="1800" dirty="0" err="1">
                <a:solidFill>
                  <a:schemeClr val="tx1"/>
                </a:solidFill>
              </a:rPr>
              <a:t>Canarecci</a:t>
            </a:r>
            <a:r>
              <a:rPr lang="en-US" sz="1800" dirty="0">
                <a:solidFill>
                  <a:schemeClr val="tx1"/>
                </a:solidFill>
              </a:rPr>
              <a:t>, Vermont State Public Assistance Officer at Kim.Canarecci@vermont.gov</a:t>
            </a:r>
            <a:endParaRPr lang="en-US" sz="1800" dirty="0">
              <a:solidFill>
                <a:schemeClr val="tx1">
                  <a:lumMod val="50000"/>
                  <a:lumOff val="50000"/>
                </a:schemeClr>
              </a:solidFill>
              <a:sym typeface="Wingdings" panose="05000000000000000000" pitchFamily="2" charset="2"/>
            </a:endParaRPr>
          </a:p>
          <a:p>
            <a:pPr lvl="1"/>
            <a:r>
              <a:rPr lang="en-US" sz="1800" dirty="0">
                <a:solidFill>
                  <a:schemeClr val="tx1">
                    <a:lumMod val="50000"/>
                    <a:lumOff val="50000"/>
                  </a:schemeClr>
                </a:solidFill>
                <a:sym typeface="Wingdings" panose="05000000000000000000" pitchFamily="2" charset="2"/>
              </a:rPr>
              <a:t>Pete Fellows (pfellows@trorc.org) is available to assist with the application process</a:t>
            </a:r>
            <a:endParaRPr lang="en-US" sz="1800" dirty="0">
              <a:solidFill>
                <a:schemeClr val="tx1">
                  <a:lumMod val="50000"/>
                  <a:lumOff val="50000"/>
                </a:schemeClr>
              </a:solidFill>
            </a:endParaRPr>
          </a:p>
        </p:txBody>
      </p:sp>
    </p:spTree>
    <p:extLst>
      <p:ext uri="{BB962C8B-B14F-4D97-AF65-F5344CB8AC3E}">
        <p14:creationId xmlns:p14="http://schemas.microsoft.com/office/powerpoint/2010/main" val="267844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84632"/>
            <a:ext cx="8539036" cy="1609344"/>
          </a:xfrm>
        </p:spPr>
        <p:txBody>
          <a:bodyPr/>
          <a:lstStyle/>
          <a:p>
            <a:r>
              <a:rPr lang="en-US" dirty="0"/>
              <a:t>FEMA Public Assistance vs LGER</a:t>
            </a:r>
          </a:p>
        </p:txBody>
      </p:sp>
      <p:sp>
        <p:nvSpPr>
          <p:cNvPr id="3" name="Content Placeholder 2"/>
          <p:cNvSpPr>
            <a:spLocks noGrp="1"/>
          </p:cNvSpPr>
          <p:nvPr>
            <p:ph idx="1"/>
          </p:nvPr>
        </p:nvSpPr>
        <p:spPr>
          <a:xfrm>
            <a:off x="2589212" y="2093976"/>
            <a:ext cx="8456740" cy="4390796"/>
          </a:xfrm>
        </p:spPr>
        <p:txBody>
          <a:bodyPr>
            <a:normAutofit/>
          </a:bodyPr>
          <a:lstStyle/>
          <a:p>
            <a:pPr marL="0" indent="0">
              <a:buNone/>
            </a:pPr>
            <a:r>
              <a:rPr lang="en-US" sz="2400" b="1" dirty="0">
                <a:solidFill>
                  <a:schemeClr val="tx2"/>
                </a:solidFill>
              </a:rPr>
              <a:t>LGER</a:t>
            </a:r>
          </a:p>
          <a:p>
            <a:pPr marL="457200" lvl="1" indent="0">
              <a:buNone/>
            </a:pPr>
            <a:endParaRPr lang="en-US" dirty="0"/>
          </a:p>
          <a:p>
            <a:r>
              <a:rPr lang="en-US" dirty="0"/>
              <a:t>No double dipping!</a:t>
            </a:r>
          </a:p>
          <a:p>
            <a:pPr lvl="1"/>
            <a:r>
              <a:rPr lang="en-US" sz="1800" dirty="0"/>
              <a:t>LGER will not reimburse expenses that are covered by insurance or other funding sources</a:t>
            </a:r>
          </a:p>
          <a:p>
            <a:pPr lvl="1">
              <a:buNone/>
            </a:pPr>
            <a:endParaRPr lang="en-US" sz="1800" dirty="0"/>
          </a:p>
          <a:p>
            <a:pPr lvl="1">
              <a:buNone/>
            </a:pPr>
            <a:r>
              <a:rPr lang="en-US" sz="1800" dirty="0"/>
              <a:t>Applicants are encouraged to apply to FEMA PA for eligible costs first</a:t>
            </a:r>
          </a:p>
          <a:p>
            <a:pPr marL="457200" lvl="1" indent="0">
              <a:buNone/>
            </a:pPr>
            <a:endParaRPr lang="en-US" sz="1800" dirty="0"/>
          </a:p>
          <a:p>
            <a:r>
              <a:rPr lang="en-US" dirty="0"/>
              <a:t>LGER applications due by September 4, 2020</a:t>
            </a:r>
          </a:p>
          <a:p>
            <a:pPr marL="742950" lvl="2" indent="-283464"/>
            <a:r>
              <a:rPr lang="en-US" sz="1800" dirty="0"/>
              <a:t>Federal PA guidelines may change </a:t>
            </a:r>
            <a:r>
              <a:rPr lang="en-US" sz="1800" dirty="0">
                <a:sym typeface="Wingdings" panose="05000000000000000000" pitchFamily="2" charset="2"/>
              </a:rPr>
              <a:t> Encourage towns to add FEMA PA costs into LGER application.  Application questions will ask about this to help separate early estimate costs.</a:t>
            </a:r>
            <a:endParaRPr lang="en-US" sz="1800" dirty="0"/>
          </a:p>
          <a:p>
            <a:endParaRPr lang="en-US" dirty="0">
              <a:solidFill>
                <a:schemeClr val="accent1"/>
              </a:solidFill>
            </a:endParaRPr>
          </a:p>
        </p:txBody>
      </p:sp>
    </p:spTree>
    <p:extLst>
      <p:ext uri="{BB962C8B-B14F-4D97-AF65-F5344CB8AC3E}">
        <p14:creationId xmlns:p14="http://schemas.microsoft.com/office/powerpoint/2010/main" val="65236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661753-BFC7-4699-853B-C4D8D6934A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8DE5F1-E0F9-4CCA-92B7-7A6FC4DFEE1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Flowchart: Terminator 16">
            <a:extLst>
              <a:ext uri="{FF2B5EF4-FFF2-40B4-BE49-F238E27FC236}">
                <a16:creationId xmlns:a16="http://schemas.microsoft.com/office/drawing/2014/main" id="{B5147CF9-71B3-40F3-9508-E5A262C7C82B}"/>
              </a:ext>
            </a:extLst>
          </p:cNvPr>
          <p:cNvSpPr/>
          <p:nvPr/>
        </p:nvSpPr>
        <p:spPr>
          <a:xfrm>
            <a:off x="181986" y="995398"/>
            <a:ext cx="1610091" cy="642097"/>
          </a:xfrm>
          <a:prstGeom prst="flowChartTerminator">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Gather all COVID-19 related costs from March 1, onward</a:t>
            </a:r>
            <a:r>
              <a:rPr kumimoji="0" lang="en-US" sz="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8" name="Flowchart: Decision 17">
            <a:extLst>
              <a:ext uri="{FF2B5EF4-FFF2-40B4-BE49-F238E27FC236}">
                <a16:creationId xmlns:a16="http://schemas.microsoft.com/office/drawing/2014/main" id="{681D7E30-5095-4A5A-8020-6D4D7057B8B1}"/>
              </a:ext>
            </a:extLst>
          </p:cNvPr>
          <p:cNvSpPr/>
          <p:nvPr/>
        </p:nvSpPr>
        <p:spPr>
          <a:xfrm>
            <a:off x="128931" y="1958611"/>
            <a:ext cx="1716203" cy="1308500"/>
          </a:xfrm>
          <a:prstGeom prst="flowChartDecisi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Did you apply for and receive a grant from the FEMA Firefighter’s Grant Program?*</a:t>
            </a:r>
            <a:endParaRPr kumimoji="0" lang="en-US" sz="7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5" name="Straight Arrow Connector 24">
            <a:extLst>
              <a:ext uri="{FF2B5EF4-FFF2-40B4-BE49-F238E27FC236}">
                <a16:creationId xmlns:a16="http://schemas.microsoft.com/office/drawing/2014/main" id="{7962BF47-C2F3-469A-8848-F51FF3A14F06}"/>
              </a:ext>
            </a:extLst>
          </p:cNvPr>
          <p:cNvCxnSpPr>
            <a:cxnSpLocks/>
            <a:stCxn id="18" idx="2"/>
            <a:endCxn id="28" idx="0"/>
          </p:cNvCxnSpPr>
          <p:nvPr/>
        </p:nvCxnSpPr>
        <p:spPr>
          <a:xfrm>
            <a:off x="987033" y="3267111"/>
            <a:ext cx="2022" cy="8092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F681391-1BC4-4F5D-A581-6D3A8E8A9553}"/>
              </a:ext>
            </a:extLst>
          </p:cNvPr>
          <p:cNvSpPr txBox="1"/>
          <p:nvPr/>
        </p:nvSpPr>
        <p:spPr>
          <a:xfrm>
            <a:off x="914679" y="4745680"/>
            <a:ext cx="37006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p:txBody>
      </p:sp>
      <p:cxnSp>
        <p:nvCxnSpPr>
          <p:cNvPr id="27" name="Straight Arrow Connector 26">
            <a:extLst>
              <a:ext uri="{FF2B5EF4-FFF2-40B4-BE49-F238E27FC236}">
                <a16:creationId xmlns:a16="http://schemas.microsoft.com/office/drawing/2014/main" id="{BCE26E0C-89DD-4249-BFB6-49491ACEF9FB}"/>
              </a:ext>
            </a:extLst>
          </p:cNvPr>
          <p:cNvCxnSpPr>
            <a:cxnSpLocks/>
            <a:stCxn id="17" idx="2"/>
            <a:endCxn id="18" idx="0"/>
          </p:cNvCxnSpPr>
          <p:nvPr/>
        </p:nvCxnSpPr>
        <p:spPr>
          <a:xfrm>
            <a:off x="987032" y="1637495"/>
            <a:ext cx="1" cy="3211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417E194-5E9B-4D21-9B81-F1308E5BF87E}"/>
              </a:ext>
            </a:extLst>
          </p:cNvPr>
          <p:cNvSpPr/>
          <p:nvPr/>
        </p:nvSpPr>
        <p:spPr>
          <a:xfrm>
            <a:off x="332562" y="4076371"/>
            <a:ext cx="1312985" cy="86936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Remove all costs eligible for that program from your total costs</a:t>
            </a:r>
            <a:endParaRPr kumimoji="0" lang="en-US" sz="7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 name="Flowchart: Decision 28">
            <a:extLst>
              <a:ext uri="{FF2B5EF4-FFF2-40B4-BE49-F238E27FC236}">
                <a16:creationId xmlns:a16="http://schemas.microsoft.com/office/drawing/2014/main" id="{531C44C7-3D33-4D5C-90C6-687E93942E84}"/>
              </a:ext>
            </a:extLst>
          </p:cNvPr>
          <p:cNvSpPr/>
          <p:nvPr/>
        </p:nvSpPr>
        <p:spPr>
          <a:xfrm>
            <a:off x="2065024" y="1649887"/>
            <a:ext cx="1800300" cy="1925948"/>
          </a:xfrm>
          <a:prstGeom prst="flowChartDecisi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Did you issue Tax Anticipation Notes or otherwise incur interest expenses associated with delayed tax payments?*</a:t>
            </a:r>
            <a:endParaRPr kumimoji="0" lang="en-US" sz="7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 name="Flowchart: Decision 29">
            <a:extLst>
              <a:ext uri="{FF2B5EF4-FFF2-40B4-BE49-F238E27FC236}">
                <a16:creationId xmlns:a16="http://schemas.microsoft.com/office/drawing/2014/main" id="{8AF0ED00-2063-4D7D-80E7-C5FA351547BA}"/>
              </a:ext>
            </a:extLst>
          </p:cNvPr>
          <p:cNvSpPr/>
          <p:nvPr/>
        </p:nvSpPr>
        <p:spPr>
          <a:xfrm>
            <a:off x="4085893" y="1653607"/>
            <a:ext cx="1957630" cy="1925948"/>
          </a:xfrm>
          <a:prstGeom prst="flowChartDecisi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you applying for a grant associated with your title record modernization through the Vermont Coronavirus Municipal Records Digitization Grant?</a:t>
            </a:r>
            <a:endParaRPr kumimoji="0" lang="en-US" sz="7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Rectangle 30">
            <a:extLst>
              <a:ext uri="{FF2B5EF4-FFF2-40B4-BE49-F238E27FC236}">
                <a16:creationId xmlns:a16="http://schemas.microsoft.com/office/drawing/2014/main" id="{42DA4F4A-024C-4BDB-BD1D-5A362AC56551}"/>
              </a:ext>
            </a:extLst>
          </p:cNvPr>
          <p:cNvSpPr/>
          <p:nvPr/>
        </p:nvSpPr>
        <p:spPr>
          <a:xfrm>
            <a:off x="8203391" y="2167454"/>
            <a:ext cx="1012712" cy="86936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 your FEMA-PA eligible expenses</a:t>
            </a:r>
            <a:endParaRPr kumimoji="0" lang="en-US" sz="7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 name="Flowchart: Decision 31">
            <a:extLst>
              <a:ext uri="{FF2B5EF4-FFF2-40B4-BE49-F238E27FC236}">
                <a16:creationId xmlns:a16="http://schemas.microsoft.com/office/drawing/2014/main" id="{078DF4D4-AF2C-4D94-A70A-E4054A619FA1}"/>
              </a:ext>
            </a:extLst>
          </p:cNvPr>
          <p:cNvSpPr/>
          <p:nvPr/>
        </p:nvSpPr>
        <p:spPr>
          <a:xfrm>
            <a:off x="9431293" y="2167454"/>
            <a:ext cx="1104377" cy="869364"/>
          </a:xfrm>
          <a:prstGeom prst="flowChartDecisi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they over $3,300? </a:t>
            </a:r>
            <a:endParaRPr kumimoji="0" lang="en-US" sz="7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Rectangle 32">
            <a:extLst>
              <a:ext uri="{FF2B5EF4-FFF2-40B4-BE49-F238E27FC236}">
                <a16:creationId xmlns:a16="http://schemas.microsoft.com/office/drawing/2014/main" id="{1F419C52-19B6-4531-BBD0-E581B8386BA5}"/>
              </a:ext>
            </a:extLst>
          </p:cNvPr>
          <p:cNvSpPr/>
          <p:nvPr/>
        </p:nvSpPr>
        <p:spPr>
          <a:xfrm>
            <a:off x="9458242" y="4076371"/>
            <a:ext cx="1050478" cy="86936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Apply to FEMA-PA and remove those costs from your total costs</a:t>
            </a:r>
            <a:endParaRPr kumimoji="0" lang="en-US" sz="7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4" name="Connector: Elbow 33">
            <a:extLst>
              <a:ext uri="{FF2B5EF4-FFF2-40B4-BE49-F238E27FC236}">
                <a16:creationId xmlns:a16="http://schemas.microsoft.com/office/drawing/2014/main" id="{A59B9667-E5A8-4CB7-BFEE-DBF9E5FC377E}"/>
              </a:ext>
            </a:extLst>
          </p:cNvPr>
          <p:cNvCxnSpPr>
            <a:cxnSpLocks/>
            <a:stCxn id="28" idx="3"/>
            <a:endCxn id="29" idx="1"/>
          </p:cNvCxnSpPr>
          <p:nvPr/>
        </p:nvCxnSpPr>
        <p:spPr>
          <a:xfrm flipV="1">
            <a:off x="1645547" y="2612861"/>
            <a:ext cx="419477" cy="1898192"/>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5B71B8C-FDBC-41A9-A1DC-1FC9F35B95E0}"/>
              </a:ext>
            </a:extLst>
          </p:cNvPr>
          <p:cNvCxnSpPr>
            <a:cxnSpLocks/>
            <a:stCxn id="29" idx="2"/>
            <a:endCxn id="36" idx="0"/>
          </p:cNvCxnSpPr>
          <p:nvPr/>
        </p:nvCxnSpPr>
        <p:spPr>
          <a:xfrm flipH="1">
            <a:off x="2962331" y="3575835"/>
            <a:ext cx="2843" cy="5005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B8F6E43-75B3-4B79-9F2B-6DE1A57F1509}"/>
              </a:ext>
            </a:extLst>
          </p:cNvPr>
          <p:cNvSpPr/>
          <p:nvPr/>
        </p:nvSpPr>
        <p:spPr>
          <a:xfrm>
            <a:off x="2305838" y="4076371"/>
            <a:ext cx="1312985" cy="86936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Remove all costs eligible for that program from your total costs</a:t>
            </a:r>
            <a:endParaRPr kumimoji="0" lang="en-US" sz="7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37" name="Connector: Elbow 36">
            <a:extLst>
              <a:ext uri="{FF2B5EF4-FFF2-40B4-BE49-F238E27FC236}">
                <a16:creationId xmlns:a16="http://schemas.microsoft.com/office/drawing/2014/main" id="{E22FA0FA-EEA1-4290-8048-F0C825305310}"/>
              </a:ext>
            </a:extLst>
          </p:cNvPr>
          <p:cNvCxnSpPr>
            <a:cxnSpLocks/>
            <a:stCxn id="36" idx="3"/>
            <a:endCxn id="30" idx="1"/>
          </p:cNvCxnSpPr>
          <p:nvPr/>
        </p:nvCxnSpPr>
        <p:spPr>
          <a:xfrm flipV="1">
            <a:off x="3618823" y="2616581"/>
            <a:ext cx="467070" cy="1894472"/>
          </a:xfrm>
          <a:prstGeom prst="bentConnector3">
            <a:avLst>
              <a:gd name="adj1" fmla="val 5543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BBE518A-000D-4479-951E-0393C5D7CF34}"/>
              </a:ext>
            </a:extLst>
          </p:cNvPr>
          <p:cNvCxnSpPr>
            <a:cxnSpLocks/>
            <a:stCxn id="30" idx="2"/>
            <a:endCxn id="39" idx="0"/>
          </p:cNvCxnSpPr>
          <p:nvPr/>
        </p:nvCxnSpPr>
        <p:spPr>
          <a:xfrm>
            <a:off x="5064708" y="3579555"/>
            <a:ext cx="5493" cy="4968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6E50DE82-68FB-493D-B93D-BEFE909162DF}"/>
              </a:ext>
            </a:extLst>
          </p:cNvPr>
          <p:cNvSpPr/>
          <p:nvPr/>
        </p:nvSpPr>
        <p:spPr>
          <a:xfrm>
            <a:off x="4413708" y="4076371"/>
            <a:ext cx="1312985" cy="86936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Remove all costs eligible for that program from your total costs</a:t>
            </a:r>
            <a:endParaRPr kumimoji="0" lang="en-US" sz="7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40" name="Connector: Elbow 39">
            <a:extLst>
              <a:ext uri="{FF2B5EF4-FFF2-40B4-BE49-F238E27FC236}">
                <a16:creationId xmlns:a16="http://schemas.microsoft.com/office/drawing/2014/main" id="{52C5D925-D664-4191-AF5F-36CCF8E2C2EB}"/>
              </a:ext>
            </a:extLst>
          </p:cNvPr>
          <p:cNvCxnSpPr>
            <a:cxnSpLocks/>
            <a:stCxn id="39" idx="3"/>
            <a:endCxn id="54" idx="1"/>
          </p:cNvCxnSpPr>
          <p:nvPr/>
        </p:nvCxnSpPr>
        <p:spPr>
          <a:xfrm flipV="1">
            <a:off x="5726693" y="2612861"/>
            <a:ext cx="570641" cy="1898192"/>
          </a:xfrm>
          <a:prstGeom prst="bentConnector3">
            <a:avLst>
              <a:gd name="adj1" fmla="val 5890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B860A7D-4710-4F19-B6B1-F4DBB58ECE67}"/>
              </a:ext>
            </a:extLst>
          </p:cNvPr>
          <p:cNvCxnSpPr>
            <a:cxnSpLocks/>
            <a:stCxn id="32" idx="2"/>
            <a:endCxn id="33" idx="0"/>
          </p:cNvCxnSpPr>
          <p:nvPr/>
        </p:nvCxnSpPr>
        <p:spPr>
          <a:xfrm flipH="1">
            <a:off x="9983481" y="3036818"/>
            <a:ext cx="1" cy="103955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F7CFA0F4-581E-4CEA-A7BF-925BE77ECD27}"/>
              </a:ext>
            </a:extLst>
          </p:cNvPr>
          <p:cNvCxnSpPr>
            <a:cxnSpLocks/>
            <a:stCxn id="33" idx="3"/>
            <a:endCxn id="47" idx="1"/>
          </p:cNvCxnSpPr>
          <p:nvPr/>
        </p:nvCxnSpPr>
        <p:spPr>
          <a:xfrm flipV="1">
            <a:off x="10508720" y="2602136"/>
            <a:ext cx="237462" cy="1908917"/>
          </a:xfrm>
          <a:prstGeom prst="bentConnector3">
            <a:avLst>
              <a:gd name="adj1" fmla="val 1791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63FB38C-2B8E-458E-A05A-78A88A6AFFC4}"/>
              </a:ext>
            </a:extLst>
          </p:cNvPr>
          <p:cNvCxnSpPr>
            <a:cxnSpLocks/>
            <a:stCxn id="31" idx="3"/>
            <a:endCxn id="32" idx="1"/>
          </p:cNvCxnSpPr>
          <p:nvPr/>
        </p:nvCxnSpPr>
        <p:spPr>
          <a:xfrm>
            <a:off x="9216103" y="2602136"/>
            <a:ext cx="2151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descr="A picture containing laying&#10;&#10;Description automatically generated">
            <a:extLst>
              <a:ext uri="{FF2B5EF4-FFF2-40B4-BE49-F238E27FC236}">
                <a16:creationId xmlns:a16="http://schemas.microsoft.com/office/drawing/2014/main" id="{D6ABBFFA-C96B-4D73-93D9-91A54E9135B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b="8348"/>
          <a:stretch/>
        </p:blipFill>
        <p:spPr>
          <a:xfrm>
            <a:off x="384250" y="5148917"/>
            <a:ext cx="1552186" cy="1536416"/>
          </a:xfrm>
          <a:prstGeom prst="rect">
            <a:avLst/>
          </a:prstGeom>
        </p:spPr>
      </p:pic>
      <p:pic>
        <p:nvPicPr>
          <p:cNvPr id="45" name="Picture 44" descr="A close up of a piece of paper&#10;&#10;Description automatically generated">
            <a:extLst>
              <a:ext uri="{FF2B5EF4-FFF2-40B4-BE49-F238E27FC236}">
                <a16:creationId xmlns:a16="http://schemas.microsoft.com/office/drawing/2014/main" id="{385389F3-6098-4C94-A404-BCE8B925E78F}"/>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b="12889"/>
          <a:stretch/>
        </p:blipFill>
        <p:spPr>
          <a:xfrm>
            <a:off x="8911604" y="5589000"/>
            <a:ext cx="1098705" cy="746533"/>
          </a:xfrm>
          <a:prstGeom prst="rect">
            <a:avLst/>
          </a:prstGeom>
        </p:spPr>
      </p:pic>
      <p:sp>
        <p:nvSpPr>
          <p:cNvPr id="46" name="Arrow: Right 45">
            <a:extLst>
              <a:ext uri="{FF2B5EF4-FFF2-40B4-BE49-F238E27FC236}">
                <a16:creationId xmlns:a16="http://schemas.microsoft.com/office/drawing/2014/main" id="{48470E27-D7F1-489F-AB7D-3C26804892BF}"/>
              </a:ext>
            </a:extLst>
          </p:cNvPr>
          <p:cNvSpPr/>
          <p:nvPr/>
        </p:nvSpPr>
        <p:spPr>
          <a:xfrm>
            <a:off x="2439217" y="5755840"/>
            <a:ext cx="6146800" cy="557468"/>
          </a:xfrm>
          <a:prstGeom prst="rightArrow">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Calibri" panose="020F0502020204030204"/>
                <a:ea typeface="+mn-ea"/>
                <a:cs typeface="+mn-cs"/>
              </a:rPr>
              <a:t>Total Eligible Costs</a:t>
            </a:r>
          </a:p>
        </p:txBody>
      </p:sp>
      <p:sp>
        <p:nvSpPr>
          <p:cNvPr id="47" name="Flowchart: Terminator 46">
            <a:extLst>
              <a:ext uri="{FF2B5EF4-FFF2-40B4-BE49-F238E27FC236}">
                <a16:creationId xmlns:a16="http://schemas.microsoft.com/office/drawing/2014/main" id="{3A63D9F6-6073-400A-B92E-4718006713DC}"/>
              </a:ext>
            </a:extLst>
          </p:cNvPr>
          <p:cNvSpPr/>
          <p:nvPr/>
        </p:nvSpPr>
        <p:spPr>
          <a:xfrm>
            <a:off x="10746182" y="2101939"/>
            <a:ext cx="1277019" cy="1000393"/>
          </a:xfrm>
          <a:prstGeom prst="flowChartTerminator">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Apply for Local Government Expense Reimbursement (LGER) Grant with all remaining costs</a:t>
            </a:r>
            <a:endParaRPr kumimoji="0" lang="en-US" sz="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8" name="TextBox 47">
            <a:extLst>
              <a:ext uri="{FF2B5EF4-FFF2-40B4-BE49-F238E27FC236}">
                <a16:creationId xmlns:a16="http://schemas.microsoft.com/office/drawing/2014/main" id="{3B6BFA26-3D2B-45AA-A5E6-19008DBDE506}"/>
              </a:ext>
            </a:extLst>
          </p:cNvPr>
          <p:cNvSpPr txBox="1"/>
          <p:nvPr/>
        </p:nvSpPr>
        <p:spPr>
          <a:xfrm>
            <a:off x="965973" y="3840610"/>
            <a:ext cx="42404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p:txBody>
      </p:sp>
      <p:sp>
        <p:nvSpPr>
          <p:cNvPr id="49" name="TextBox 48">
            <a:extLst>
              <a:ext uri="{FF2B5EF4-FFF2-40B4-BE49-F238E27FC236}">
                <a16:creationId xmlns:a16="http://schemas.microsoft.com/office/drawing/2014/main" id="{02418FCA-1010-4979-97F2-157DE2D7AE2A}"/>
              </a:ext>
            </a:extLst>
          </p:cNvPr>
          <p:cNvSpPr txBox="1"/>
          <p:nvPr/>
        </p:nvSpPr>
        <p:spPr>
          <a:xfrm>
            <a:off x="3115093" y="3840610"/>
            <a:ext cx="42404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p:txBody>
      </p:sp>
      <p:sp>
        <p:nvSpPr>
          <p:cNvPr id="50" name="TextBox 49">
            <a:extLst>
              <a:ext uri="{FF2B5EF4-FFF2-40B4-BE49-F238E27FC236}">
                <a16:creationId xmlns:a16="http://schemas.microsoft.com/office/drawing/2014/main" id="{9CC0BAC4-6223-4DCC-ACC4-7124DAF013F6}"/>
              </a:ext>
            </a:extLst>
          </p:cNvPr>
          <p:cNvSpPr txBox="1"/>
          <p:nvPr/>
        </p:nvSpPr>
        <p:spPr>
          <a:xfrm>
            <a:off x="5092363" y="3824969"/>
            <a:ext cx="42404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p:txBody>
      </p:sp>
      <p:sp>
        <p:nvSpPr>
          <p:cNvPr id="51" name="TextBox 50">
            <a:extLst>
              <a:ext uri="{FF2B5EF4-FFF2-40B4-BE49-F238E27FC236}">
                <a16:creationId xmlns:a16="http://schemas.microsoft.com/office/drawing/2014/main" id="{0431AF92-F1BE-4C40-BEF4-B7A1A29E7333}"/>
              </a:ext>
            </a:extLst>
          </p:cNvPr>
          <p:cNvSpPr txBox="1"/>
          <p:nvPr/>
        </p:nvSpPr>
        <p:spPr>
          <a:xfrm>
            <a:off x="10010309" y="3824969"/>
            <a:ext cx="42404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p:txBody>
      </p:sp>
      <p:sp>
        <p:nvSpPr>
          <p:cNvPr id="52" name="TextBox 51">
            <a:extLst>
              <a:ext uri="{FF2B5EF4-FFF2-40B4-BE49-F238E27FC236}">
                <a16:creationId xmlns:a16="http://schemas.microsoft.com/office/drawing/2014/main" id="{2577C626-54F3-4F12-854B-1055060FCBB7}"/>
              </a:ext>
            </a:extLst>
          </p:cNvPr>
          <p:cNvSpPr txBox="1"/>
          <p:nvPr/>
        </p:nvSpPr>
        <p:spPr>
          <a:xfrm>
            <a:off x="1778266" y="2362049"/>
            <a:ext cx="42404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p:txBody>
      </p:sp>
      <p:sp>
        <p:nvSpPr>
          <p:cNvPr id="53" name="TextBox 52">
            <a:extLst>
              <a:ext uri="{FF2B5EF4-FFF2-40B4-BE49-F238E27FC236}">
                <a16:creationId xmlns:a16="http://schemas.microsoft.com/office/drawing/2014/main" id="{8E12251B-86DD-4A2A-8983-9537D4A64B23}"/>
              </a:ext>
            </a:extLst>
          </p:cNvPr>
          <p:cNvSpPr txBox="1"/>
          <p:nvPr/>
        </p:nvSpPr>
        <p:spPr>
          <a:xfrm>
            <a:off x="10456675" y="2365635"/>
            <a:ext cx="42404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p:txBody>
      </p:sp>
      <p:sp>
        <p:nvSpPr>
          <p:cNvPr id="54" name="Flowchart: Decision 53">
            <a:extLst>
              <a:ext uri="{FF2B5EF4-FFF2-40B4-BE49-F238E27FC236}">
                <a16:creationId xmlns:a16="http://schemas.microsoft.com/office/drawing/2014/main" id="{BE78390A-141F-414A-9343-87EF0ED69117}"/>
              </a:ext>
            </a:extLst>
          </p:cNvPr>
          <p:cNvSpPr/>
          <p:nvPr/>
        </p:nvSpPr>
        <p:spPr>
          <a:xfrm>
            <a:off x="6297334" y="1958611"/>
            <a:ext cx="1665526" cy="1308500"/>
          </a:xfrm>
          <a:prstGeom prst="flowChartDecisi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Did you apply for and receive a grant from CDBG-CV1?</a:t>
            </a:r>
            <a:endParaRPr kumimoji="0" lang="en-US" sz="7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5" name="Straight Arrow Connector 54">
            <a:extLst>
              <a:ext uri="{FF2B5EF4-FFF2-40B4-BE49-F238E27FC236}">
                <a16:creationId xmlns:a16="http://schemas.microsoft.com/office/drawing/2014/main" id="{34FFDF1E-67DC-4372-96B2-C7DE2D7646A8}"/>
              </a:ext>
            </a:extLst>
          </p:cNvPr>
          <p:cNvCxnSpPr>
            <a:cxnSpLocks/>
            <a:stCxn id="54" idx="2"/>
            <a:endCxn id="57" idx="0"/>
          </p:cNvCxnSpPr>
          <p:nvPr/>
        </p:nvCxnSpPr>
        <p:spPr>
          <a:xfrm>
            <a:off x="7130097" y="3267111"/>
            <a:ext cx="5639" cy="80926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BF49762-0DFA-4583-B383-496653DAE663}"/>
              </a:ext>
            </a:extLst>
          </p:cNvPr>
          <p:cNvSpPr txBox="1"/>
          <p:nvPr/>
        </p:nvSpPr>
        <p:spPr>
          <a:xfrm>
            <a:off x="7061360" y="4745680"/>
            <a:ext cx="37006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p:txBody>
      </p:sp>
      <p:sp>
        <p:nvSpPr>
          <p:cNvPr id="57" name="Rectangle 56">
            <a:extLst>
              <a:ext uri="{FF2B5EF4-FFF2-40B4-BE49-F238E27FC236}">
                <a16:creationId xmlns:a16="http://schemas.microsoft.com/office/drawing/2014/main" id="{C9EC8D42-1656-4539-9282-492666B2E028}"/>
              </a:ext>
            </a:extLst>
          </p:cNvPr>
          <p:cNvSpPr/>
          <p:nvPr/>
        </p:nvSpPr>
        <p:spPr>
          <a:xfrm>
            <a:off x="6479243" y="4076371"/>
            <a:ext cx="1312985" cy="869364"/>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Remove all costs eligible for that program from your total costs</a:t>
            </a:r>
            <a:endParaRPr kumimoji="0" lang="en-US" sz="7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58" name="Connector: Elbow 57">
            <a:extLst>
              <a:ext uri="{FF2B5EF4-FFF2-40B4-BE49-F238E27FC236}">
                <a16:creationId xmlns:a16="http://schemas.microsoft.com/office/drawing/2014/main" id="{6BDFF1DB-5A1E-436B-9E56-60EEBDD93708}"/>
              </a:ext>
            </a:extLst>
          </p:cNvPr>
          <p:cNvCxnSpPr>
            <a:cxnSpLocks/>
            <a:stCxn id="57" idx="3"/>
            <a:endCxn id="31" idx="1"/>
          </p:cNvCxnSpPr>
          <p:nvPr/>
        </p:nvCxnSpPr>
        <p:spPr>
          <a:xfrm flipV="1">
            <a:off x="7792228" y="2602136"/>
            <a:ext cx="411163" cy="1908917"/>
          </a:xfrm>
          <a:prstGeom prst="bentConnector3">
            <a:avLst>
              <a:gd name="adj1" fmla="val 43823"/>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1BEEA01-1BB4-4148-BCDB-750EFCD39603}"/>
              </a:ext>
            </a:extLst>
          </p:cNvPr>
          <p:cNvSpPr txBox="1"/>
          <p:nvPr/>
        </p:nvSpPr>
        <p:spPr>
          <a:xfrm>
            <a:off x="7112654" y="3820040"/>
            <a:ext cx="42404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a:t>
            </a:r>
          </a:p>
        </p:txBody>
      </p:sp>
      <p:sp>
        <p:nvSpPr>
          <p:cNvPr id="60" name="TextBox 59">
            <a:extLst>
              <a:ext uri="{FF2B5EF4-FFF2-40B4-BE49-F238E27FC236}">
                <a16:creationId xmlns:a16="http://schemas.microsoft.com/office/drawing/2014/main" id="{D72EE3AE-C017-4C79-A375-775E683D146C}"/>
              </a:ext>
            </a:extLst>
          </p:cNvPr>
          <p:cNvSpPr txBox="1"/>
          <p:nvPr/>
        </p:nvSpPr>
        <p:spPr>
          <a:xfrm>
            <a:off x="3769398" y="2348216"/>
            <a:ext cx="42404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p:txBody>
      </p:sp>
      <p:sp>
        <p:nvSpPr>
          <p:cNvPr id="61" name="TextBox 60">
            <a:extLst>
              <a:ext uri="{FF2B5EF4-FFF2-40B4-BE49-F238E27FC236}">
                <a16:creationId xmlns:a16="http://schemas.microsoft.com/office/drawing/2014/main" id="{A9DE687F-F1BB-4E6D-B2AC-925B16328C7B}"/>
              </a:ext>
            </a:extLst>
          </p:cNvPr>
          <p:cNvSpPr txBox="1"/>
          <p:nvPr/>
        </p:nvSpPr>
        <p:spPr>
          <a:xfrm>
            <a:off x="5932105" y="2362049"/>
            <a:ext cx="42404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p:txBody>
      </p:sp>
      <p:sp>
        <p:nvSpPr>
          <p:cNvPr id="62" name="TextBox 61">
            <a:extLst>
              <a:ext uri="{FF2B5EF4-FFF2-40B4-BE49-F238E27FC236}">
                <a16:creationId xmlns:a16="http://schemas.microsoft.com/office/drawing/2014/main" id="{2221AF49-DE8A-4419-891D-561FF29C442A}"/>
              </a:ext>
            </a:extLst>
          </p:cNvPr>
          <p:cNvSpPr txBox="1"/>
          <p:nvPr/>
        </p:nvSpPr>
        <p:spPr>
          <a:xfrm>
            <a:off x="7883775" y="2348216"/>
            <a:ext cx="42404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a:t>
            </a:r>
          </a:p>
        </p:txBody>
      </p:sp>
      <p:sp>
        <p:nvSpPr>
          <p:cNvPr id="63" name="Rectangle 62">
            <a:extLst>
              <a:ext uri="{FF2B5EF4-FFF2-40B4-BE49-F238E27FC236}">
                <a16:creationId xmlns:a16="http://schemas.microsoft.com/office/drawing/2014/main" id="{93E003E7-47DE-4684-817E-DDD56A588085}"/>
              </a:ext>
            </a:extLst>
          </p:cNvPr>
          <p:cNvSpPr/>
          <p:nvPr/>
        </p:nvSpPr>
        <p:spPr>
          <a:xfrm>
            <a:off x="252876" y="5016413"/>
            <a:ext cx="3286260" cy="2650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1" i="1"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a:t>
            </a:r>
            <a:r>
              <a:rPr kumimoji="0" lang="en-US" sz="1000" b="1" i="1"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Application period has already closed if you have not received this grant</a:t>
            </a:r>
          </a:p>
        </p:txBody>
      </p:sp>
      <p:sp>
        <p:nvSpPr>
          <p:cNvPr id="64" name="Title 4">
            <a:extLst>
              <a:ext uri="{FF2B5EF4-FFF2-40B4-BE49-F238E27FC236}">
                <a16:creationId xmlns:a16="http://schemas.microsoft.com/office/drawing/2014/main" id="{0CC58BB3-D3B9-4AA5-83D0-320F7913F7E1}"/>
              </a:ext>
            </a:extLst>
          </p:cNvPr>
          <p:cNvSpPr>
            <a:spLocks noGrp="1"/>
          </p:cNvSpPr>
          <p:nvPr>
            <p:ph type="title"/>
          </p:nvPr>
        </p:nvSpPr>
        <p:spPr>
          <a:xfrm>
            <a:off x="457199" y="457200"/>
            <a:ext cx="11277599" cy="393261"/>
          </a:xfrm>
        </p:spPr>
        <p:txBody>
          <a:bodyPr/>
          <a:lstStyle/>
          <a:p>
            <a:r>
              <a:rPr lang="en-US" sz="3600" b="1" dirty="0"/>
              <a:t>Coordination of Costs Between Grant Programs</a:t>
            </a:r>
          </a:p>
        </p:txBody>
      </p:sp>
      <p:pic>
        <p:nvPicPr>
          <p:cNvPr id="65" name="Picture 64" descr="A close up of a logo&#10;&#10;Description automatically generated">
            <a:extLst>
              <a:ext uri="{FF2B5EF4-FFF2-40B4-BE49-F238E27FC236}">
                <a16:creationId xmlns:a16="http://schemas.microsoft.com/office/drawing/2014/main" id="{F1FDC4FC-6484-4E05-A6BA-025BDBCB9640}"/>
              </a:ext>
            </a:extLst>
          </p:cNvPr>
          <p:cNvPicPr>
            <a:picLocks noChangeAspect="1"/>
          </p:cNvPicPr>
          <p:nvPr/>
        </p:nvPicPr>
        <p:blipFill rotWithShape="1">
          <a:blip r:embed="rId5">
            <a:extLst>
              <a:ext uri="{28A0092B-C50C-407E-A947-70E740481C1C}">
                <a14:useLocalDpi xmlns:a14="http://schemas.microsoft.com/office/drawing/2010/main" val="0"/>
              </a:ext>
            </a:extLst>
          </a:blip>
          <a:srcRect b="40249"/>
          <a:stretch/>
        </p:blipFill>
        <p:spPr>
          <a:xfrm>
            <a:off x="10168802" y="5610537"/>
            <a:ext cx="1832698" cy="1095063"/>
          </a:xfrm>
          <a:prstGeom prst="rect">
            <a:avLst/>
          </a:prstGeom>
        </p:spPr>
      </p:pic>
    </p:spTree>
    <p:extLst>
      <p:ext uri="{BB962C8B-B14F-4D97-AF65-F5344CB8AC3E}">
        <p14:creationId xmlns:p14="http://schemas.microsoft.com/office/powerpoint/2010/main" val="12448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Custom 1">
      <a:majorFont>
        <a:latin typeface="Georgia"/>
        <a:ea typeface=""/>
        <a:cs typeface=""/>
      </a:majorFont>
      <a:minorFont>
        <a:latin typeface="Segoe UI Historic"/>
        <a:ea typeface=""/>
        <a:cs typeface=""/>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70AD4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TM03457515[[fn=View]]</Template>
  <TotalTime>1244</TotalTime>
  <Words>2913</Words>
  <Application>Microsoft Macintosh PowerPoint</Application>
  <PresentationFormat>Widescreen</PresentationFormat>
  <Paragraphs>327</Paragraphs>
  <Slides>26</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Arial</vt:lpstr>
      <vt:lpstr>Calibri</vt:lpstr>
      <vt:lpstr>Calibri Light</vt:lpstr>
      <vt:lpstr>Georgia</vt:lpstr>
      <vt:lpstr>Neue Haas Grotesk Display Std 55 Roman</vt:lpstr>
      <vt:lpstr>Segoe UI</vt:lpstr>
      <vt:lpstr>Segoe UI Historic</vt:lpstr>
      <vt:lpstr>Wingdings</vt:lpstr>
      <vt:lpstr>Wingdings 2</vt:lpstr>
      <vt:lpstr>View</vt:lpstr>
      <vt:lpstr>Office Theme</vt:lpstr>
      <vt:lpstr>LGER: Local Government Expense Reimbursement</vt:lpstr>
      <vt:lpstr>What is LGER?</vt:lpstr>
      <vt:lpstr>PowerPoint Presentation</vt:lpstr>
      <vt:lpstr>Information for Applicants</vt:lpstr>
      <vt:lpstr>Limits Per Applicant</vt:lpstr>
      <vt:lpstr>Action Deadlines</vt:lpstr>
      <vt:lpstr>FEMA Public Assistance vs LGER</vt:lpstr>
      <vt:lpstr>FEMA Public Assistance vs LGER</vt:lpstr>
      <vt:lpstr>Coordination of Costs Between Grant Programs</vt:lpstr>
      <vt:lpstr>LGER Eligible Expenses</vt:lpstr>
      <vt:lpstr>LGER Eligible Expenses</vt:lpstr>
      <vt:lpstr>LGER Eligible Expenses</vt:lpstr>
      <vt:lpstr>LGER Eligible Expenses</vt:lpstr>
      <vt:lpstr>LGER Eligible Expenses</vt:lpstr>
      <vt:lpstr>LGER Eligible Expenses</vt:lpstr>
      <vt:lpstr>LGER Eligible Expenses</vt:lpstr>
      <vt:lpstr>LGER Eligible Expenses</vt:lpstr>
      <vt:lpstr>LGER Eligible Expenses</vt:lpstr>
      <vt:lpstr>LGER Eligible Expenses</vt:lpstr>
      <vt:lpstr>The Devilish Details</vt:lpstr>
      <vt:lpstr>LGER Ineligible Expenses</vt:lpstr>
      <vt:lpstr>The Application</vt:lpstr>
      <vt:lpstr>The Application</vt:lpstr>
      <vt:lpstr>Resources</vt:lpstr>
      <vt:lpstr>PowerPoint Presentation</vt:lpstr>
      <vt:lpstr>Contacts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Government Expense Reimbursement</dc:title>
  <dc:creator>Bonnie Waninger</dc:creator>
  <cp:lastModifiedBy>Kimberly Gilbert</cp:lastModifiedBy>
  <cp:revision>138</cp:revision>
  <dcterms:created xsi:type="dcterms:W3CDTF">2020-08-13T10:02:06Z</dcterms:created>
  <dcterms:modified xsi:type="dcterms:W3CDTF">2020-08-20T19:39:57Z</dcterms:modified>
</cp:coreProperties>
</file>